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209"/>
  </p:notesMasterIdLst>
  <p:handoutMasterIdLst>
    <p:handoutMasterId r:id="rId210"/>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45" d="100"/>
          <a:sy n="45" d="100"/>
        </p:scale>
        <p:origin x="520" y="52"/>
      </p:cViewPr>
      <p:guideLst/>
    </p:cSldViewPr>
  </p:slideViewPr>
  <p:notesTextViewPr>
    <p:cViewPr>
      <p:scale>
        <a:sx n="1" d="1"/>
        <a:sy n="1" d="1"/>
      </p:scale>
      <p:origin x="0" y="0"/>
    </p:cViewPr>
  </p:notesTextViewPr>
  <p:notesViewPr>
    <p:cSldViewPr snapToGrid="0">
      <p:cViewPr varScale="1">
        <p:scale>
          <a:sx n="50" d="100"/>
          <a:sy n="50" d="100"/>
        </p:scale>
        <p:origin x="2635"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handoutMaster" Target="handoutMasters/handout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0F9F3F-AA59-4AC0-A6CA-DBD9B8C903C9}" type="datetimeFigureOut">
              <a:rPr lang="en-US" smtClean="0"/>
              <a:t>2/13/2021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F97E52-771A-4A8E-B098-243CA83EDCC1}" type="slidenum">
              <a:rPr lang="en-US" smtClean="0"/>
              <a:t>‹#›</a:t>
            </a:fld>
            <a:endParaRPr lang="en-US"/>
          </a:p>
        </p:txBody>
      </p:sp>
    </p:spTree>
    <p:extLst>
      <p:ext uri="{BB962C8B-B14F-4D97-AF65-F5344CB8AC3E}">
        <p14:creationId xmlns:p14="http://schemas.microsoft.com/office/powerpoint/2010/main" val="2907033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E8302-9802-4473-B152-7BCBF0129366}" type="datetimeFigureOut">
              <a:rPr lang="en-US" smtClean="0"/>
              <a:t>2/13/2021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FFAA8-71DF-4609-8288-8551615B0522}" type="slidenum">
              <a:rPr lang="en-US" smtClean="0"/>
              <a:t>‹#›</a:t>
            </a:fld>
            <a:endParaRPr lang="en-US"/>
          </a:p>
        </p:txBody>
      </p:sp>
    </p:spTree>
    <p:extLst>
      <p:ext uri="{BB962C8B-B14F-4D97-AF65-F5344CB8AC3E}">
        <p14:creationId xmlns:p14="http://schemas.microsoft.com/office/powerpoint/2010/main" val="213770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ACF6C60-3EFD-4713-8151-6DB9177E8574}" type="slidenum">
              <a:rPr lang="en-US" altLang="en-US" sz="1300"/>
              <a:pPr/>
              <a:t>2</a:t>
            </a:fld>
            <a:endParaRPr lang="en-US" altLang="en-US" sz="13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43867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FD00A33-CC49-43E2-AAC7-2A90358A61AB}" type="slidenum">
              <a:rPr lang="en-US" altLang="en-US" sz="1300"/>
              <a:pPr/>
              <a:t>11</a:t>
            </a:fld>
            <a:endParaRPr lang="en-US" altLang="en-US" sz="130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5308434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1A7597D-063C-4348-86FA-B8E059CE378F}" type="slidenum">
              <a:rPr lang="en-US" altLang="en-US" sz="1200"/>
              <a:pPr/>
              <a:t>113</a:t>
            </a:fld>
            <a:endParaRPr lang="en-US" altLang="en-US" sz="1200"/>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179294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7C04140-2137-42F2-890A-AFC9A755A20B}" type="slidenum">
              <a:rPr lang="en-US" altLang="en-US" sz="1200"/>
              <a:pPr/>
              <a:t>114</a:t>
            </a:fld>
            <a:endParaRPr lang="en-US" altLang="en-US" sz="1200"/>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866836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AF68A99-779D-4644-8B0C-9F3301175DE0}" type="slidenum">
              <a:rPr lang="en-US" altLang="en-US" sz="1200"/>
              <a:pPr/>
              <a:t>115</a:t>
            </a:fld>
            <a:endParaRPr lang="en-US" altLang="en-US" sz="1200"/>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943438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53C212E-4D0F-43C7-A5AB-7ABC1DB1F1B3}" type="slidenum">
              <a:rPr lang="en-US" altLang="en-US" sz="1200"/>
              <a:pPr/>
              <a:t>116</a:t>
            </a:fld>
            <a:endParaRPr lang="en-US" altLang="en-US" sz="1200"/>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13305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F749E20-3AF7-4BB6-A651-E8BADA0DD9B1}" type="slidenum">
              <a:rPr lang="en-US" altLang="en-US" sz="1200"/>
              <a:pPr/>
              <a:t>117</a:t>
            </a:fld>
            <a:endParaRPr lang="en-US" altLang="en-US" sz="1200"/>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41605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A1B8ABF-DFED-46F4-9771-BB19DDA909A5}" type="slidenum">
              <a:rPr lang="en-US" altLang="en-US" sz="1200"/>
              <a:pPr/>
              <a:t>118</a:t>
            </a:fld>
            <a:endParaRPr lang="en-US" altLang="en-US" sz="1200"/>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068689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1132345-7B2F-4C11-94FD-655366E136E7}" type="slidenum">
              <a:rPr lang="en-US" altLang="en-US" sz="1200"/>
              <a:pPr/>
              <a:t>119</a:t>
            </a:fld>
            <a:endParaRPr lang="en-US" altLang="en-US" sz="1200"/>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131936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22227D6-40B0-4E5C-93E7-722AC22046B0}" type="slidenum">
              <a:rPr lang="en-US" altLang="en-US" sz="1200"/>
              <a:pPr/>
              <a:t>120</a:t>
            </a:fld>
            <a:endParaRPr lang="en-US" altLang="en-US" sz="120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147278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E81E9DE-6FD4-4E24-8C7D-8AECE762FD48}" type="slidenum">
              <a:rPr lang="en-US" altLang="en-US" sz="1200"/>
              <a:pPr/>
              <a:t>121</a:t>
            </a:fld>
            <a:endParaRPr lang="en-US" altLang="en-US" sz="1200"/>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932626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2E2AF71-A4D0-4D4E-9971-DAEABD68240B}" type="slidenum">
              <a:rPr lang="en-US" altLang="en-US" sz="1200"/>
              <a:pPr/>
              <a:t>122</a:t>
            </a:fld>
            <a:endParaRPr lang="en-US" altLang="en-US" sz="1200"/>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64877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D542A74-D15E-4B57-8220-1180DC414C5B}" type="slidenum">
              <a:rPr lang="en-US" altLang="en-US" sz="1300"/>
              <a:pPr/>
              <a:t>12</a:t>
            </a:fld>
            <a:endParaRPr lang="en-US" altLang="en-US" sz="130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550941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A6C8B15-1A2D-4CF1-B905-9B201737C35F}" type="slidenum">
              <a:rPr lang="en-US" altLang="en-US" sz="1200"/>
              <a:pPr/>
              <a:t>123</a:t>
            </a:fld>
            <a:endParaRPr lang="en-US" altLang="en-US" sz="1200"/>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0269657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581EE5-ADB6-4DA8-826A-DBBA4B4DFAA6}" type="slidenum">
              <a:rPr lang="en-US" altLang="en-US" sz="1200"/>
              <a:pPr/>
              <a:t>124</a:t>
            </a:fld>
            <a:endParaRPr lang="en-US" altLang="en-US" sz="1200"/>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885705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6111CC6-66A3-46A7-9773-A6B96D3A7861}" type="slidenum">
              <a:rPr lang="en-US" altLang="en-US" sz="1200"/>
              <a:pPr/>
              <a:t>125</a:t>
            </a:fld>
            <a:endParaRPr lang="en-US" altLang="en-US" sz="1200"/>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945138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F23E034-6895-4858-B9CF-CE3A32E626AC}" type="slidenum">
              <a:rPr lang="en-US" altLang="en-US" sz="1200"/>
              <a:pPr/>
              <a:t>126</a:t>
            </a:fld>
            <a:endParaRPr lang="en-US" altLang="en-US" sz="1200"/>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159248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52BE932-6BBC-42F0-88C1-FF2181C746BD}" type="slidenum">
              <a:rPr lang="en-US" altLang="en-US" sz="1200"/>
              <a:pPr/>
              <a:t>127</a:t>
            </a:fld>
            <a:endParaRPr lang="en-US" altLang="en-US" sz="1200"/>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717855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C925EF1-3F95-4FDD-8A94-91893F5A1667}" type="slidenum">
              <a:rPr lang="en-US" altLang="en-US" sz="1200"/>
              <a:pPr/>
              <a:t>128</a:t>
            </a:fld>
            <a:endParaRPr lang="en-US" altLang="en-US" sz="120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560029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1EBF55F-0866-4AD7-880E-EA44B74F5C35}" type="slidenum">
              <a:rPr lang="en-US" altLang="en-US" sz="1200"/>
              <a:pPr/>
              <a:t>129</a:t>
            </a:fld>
            <a:endParaRPr lang="en-US" altLang="en-US" sz="1200"/>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21044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BC39F1E-BC8C-464F-900A-9E5FC3ACE874}" type="slidenum">
              <a:rPr lang="en-US" altLang="en-US" sz="1200"/>
              <a:pPr/>
              <a:t>130</a:t>
            </a:fld>
            <a:endParaRPr lang="en-US" altLang="en-US" sz="120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386392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8D4A731-4E75-4E6C-843E-FCFFC0C89EF8}" type="slidenum">
              <a:rPr lang="en-US" altLang="en-US" sz="1200"/>
              <a:pPr/>
              <a:t>131</a:t>
            </a:fld>
            <a:endParaRPr lang="en-US" altLang="en-US" sz="1200"/>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25610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B285F64-5B03-4CE7-9848-1FD5DC67100D}" type="slidenum">
              <a:rPr lang="en-US" altLang="en-US" sz="1200"/>
              <a:pPr/>
              <a:t>132</a:t>
            </a:fld>
            <a:endParaRPr lang="en-US" altLang="en-US" sz="120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20071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A98EE21-9944-44F4-B178-A1B0D27568A7}" type="slidenum">
              <a:rPr lang="en-US" altLang="en-US" sz="1300"/>
              <a:pPr/>
              <a:t>13</a:t>
            </a:fld>
            <a:endParaRPr lang="en-US" altLang="en-US" sz="130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525155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24C5405-9FCC-4404-917F-4EC9FB005A8D}" type="slidenum">
              <a:rPr lang="en-US" altLang="en-US" sz="1200"/>
              <a:pPr/>
              <a:t>133</a:t>
            </a:fld>
            <a:endParaRPr lang="en-US" altLang="en-US" sz="1200"/>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6274053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62BF411-7AA6-4D27-B901-98D330129EC3}" type="slidenum">
              <a:rPr lang="en-US" altLang="en-US" sz="1200"/>
              <a:pPr/>
              <a:t>134</a:t>
            </a:fld>
            <a:endParaRPr lang="en-US" altLang="en-US" sz="1200"/>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1827801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F36DE5C-A6D2-49E5-875F-461B169F5B17}" type="slidenum">
              <a:rPr lang="en-US" altLang="en-US" sz="1200"/>
              <a:pPr/>
              <a:t>135</a:t>
            </a:fld>
            <a:endParaRPr lang="en-US" altLang="en-US" sz="120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4498447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C1860B3-782A-423C-814F-70252FD2BF1F}" type="slidenum">
              <a:rPr lang="en-US" altLang="en-US" sz="1200"/>
              <a:pPr/>
              <a:t>136</a:t>
            </a:fld>
            <a:endParaRPr lang="en-US" altLang="en-US" sz="1200"/>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8904422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F17FE3E-71AF-48FF-AF20-74028AFC7B40}" type="slidenum">
              <a:rPr lang="en-US" altLang="en-US" sz="1200"/>
              <a:pPr/>
              <a:t>137</a:t>
            </a:fld>
            <a:endParaRPr lang="en-US" altLang="en-US" sz="120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256833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4F485F1-1862-4CE0-8C03-63E2B06ED31B}" type="slidenum">
              <a:rPr lang="en-US" altLang="en-US" sz="1200"/>
              <a:pPr/>
              <a:t>138</a:t>
            </a:fld>
            <a:endParaRPr lang="en-US" altLang="en-US" sz="1200"/>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691792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C3C9F05-EDF7-4C8A-9FF8-CD28B6794CD7}" type="slidenum">
              <a:rPr lang="en-US" altLang="en-US" sz="1200"/>
              <a:pPr/>
              <a:t>139</a:t>
            </a:fld>
            <a:endParaRPr lang="en-US" altLang="en-US" sz="120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6559185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D86B100-6C3A-4BC7-B193-D28B6AB96172}" type="slidenum">
              <a:rPr lang="en-US" altLang="en-US" sz="1200"/>
              <a:pPr/>
              <a:t>140</a:t>
            </a:fld>
            <a:endParaRPr lang="en-US" altLang="en-US" sz="1200"/>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7697736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0549C91-9FC5-4782-9386-A1E2492060A6}" type="slidenum">
              <a:rPr lang="en-US" altLang="en-US" sz="1200"/>
              <a:pPr/>
              <a:t>141</a:t>
            </a:fld>
            <a:endParaRPr lang="en-US" altLang="en-US" sz="120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945053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F7BA54D-8C66-44ED-B1B5-562A7FEDC39B}" type="slidenum">
              <a:rPr lang="en-US" altLang="en-US" sz="1200"/>
              <a:pPr/>
              <a:t>142</a:t>
            </a:fld>
            <a:endParaRPr lang="en-US" altLang="en-US" sz="1200"/>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51999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7D70C9E-4EE2-4494-8964-E43C85E720DC}" type="slidenum">
              <a:rPr lang="en-US" altLang="en-US" sz="1300"/>
              <a:pPr/>
              <a:t>14</a:t>
            </a:fld>
            <a:endParaRPr lang="en-US" altLang="en-US" sz="130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8496752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F5A5E48-253B-4C7A-8092-C5F14813453B}" type="slidenum">
              <a:rPr lang="en-US" altLang="en-US" sz="1200"/>
              <a:pPr/>
              <a:t>143</a:t>
            </a:fld>
            <a:endParaRPr lang="en-US" altLang="en-US" sz="1200"/>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1685586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A3265DE-57C6-458C-840F-722E337F01B3}" type="slidenum">
              <a:rPr lang="en-US" altLang="en-US" sz="1200"/>
              <a:pPr/>
              <a:t>144</a:t>
            </a:fld>
            <a:endParaRPr lang="en-US" altLang="en-US" sz="1200"/>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784548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B62950B-89E9-4F75-91FD-418B47FFEC88}" type="slidenum">
              <a:rPr lang="en-US" altLang="en-US" sz="1200"/>
              <a:pPr/>
              <a:t>145</a:t>
            </a:fld>
            <a:endParaRPr lang="en-US" altLang="en-US" sz="1200"/>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000255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35BD944-320E-4405-9CBA-BE7E85F9AB72}" type="slidenum">
              <a:rPr lang="en-US" altLang="en-US" sz="1200"/>
              <a:pPr/>
              <a:t>146</a:t>
            </a:fld>
            <a:endParaRPr lang="en-US" altLang="en-US" sz="1200"/>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087889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CA9C7A2-5CD4-43F3-8EA6-45FAAF8D9834}" type="slidenum">
              <a:rPr lang="en-US" altLang="en-US" sz="1200"/>
              <a:pPr/>
              <a:t>147</a:t>
            </a:fld>
            <a:endParaRPr lang="en-US" altLang="en-US" sz="1200"/>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8959675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CC9F6FA-4AD9-42A9-B064-A083685027B0}" type="slidenum">
              <a:rPr lang="en-US" altLang="en-US" sz="1200"/>
              <a:pPr/>
              <a:t>148</a:t>
            </a:fld>
            <a:endParaRPr lang="en-US" altLang="en-US" sz="120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417701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C7434B0-3C93-4DE4-9329-DC9589EA2CF6}" type="slidenum">
              <a:rPr lang="en-US" altLang="en-US" sz="1200"/>
              <a:pPr/>
              <a:t>149</a:t>
            </a:fld>
            <a:endParaRPr lang="en-US" altLang="en-US" sz="1200"/>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895086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5C2E99D-FF30-47BF-9A8A-0C81CDF0E340}" type="slidenum">
              <a:rPr lang="en-US" altLang="en-US" sz="1200"/>
              <a:pPr/>
              <a:t>150</a:t>
            </a:fld>
            <a:endParaRPr lang="en-US" altLang="en-US" sz="1200"/>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7976921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C27EC7D-39FE-4F52-80E9-1C3BC4F2E274}" type="slidenum">
              <a:rPr lang="en-US" altLang="en-US" sz="1300">
                <a:latin typeface="Times New Roman" panose="02020603050405020304" pitchFamily="18" charset="0"/>
              </a:rPr>
              <a:pPr/>
              <a:t>151</a:t>
            </a:fld>
            <a:endParaRPr lang="en-US" altLang="en-US" sz="1300">
              <a:latin typeface="Times New Roman" panose="02020603050405020304" pitchFamily="18" charset="0"/>
            </a:endParaRPr>
          </a:p>
        </p:txBody>
      </p:sp>
      <p:sp>
        <p:nvSpPr>
          <p:cNvPr id="16386" name="Rectangle 2"/>
          <p:cNvSpPr>
            <a:spLocks noGrp="1" noRot="1" noChangeAspect="1" noChangeArrowheads="1" noTextEdit="1"/>
          </p:cNvSpPr>
          <p:nvPr>
            <p:ph type="sldImg"/>
          </p:nvPr>
        </p:nvSpPr>
        <p:spPr>
          <a:xfrm>
            <a:off x="1179513" y="696913"/>
            <a:ext cx="4641850" cy="3481387"/>
          </a:xfrm>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563806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E601972-EF5F-444B-B69F-817C81D196DC}" type="slidenum">
              <a:rPr lang="en-US" altLang="en-US" sz="1300">
                <a:latin typeface="Times New Roman" panose="02020603050405020304" pitchFamily="18" charset="0"/>
              </a:rPr>
              <a:pPr/>
              <a:t>152</a:t>
            </a:fld>
            <a:endParaRPr lang="en-US" altLang="en-US" sz="1300">
              <a:latin typeface="Times New Roman" panose="02020603050405020304" pitchFamily="18" charset="0"/>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776316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79EF182-D71D-4980-92C4-98B81339C46F}" type="slidenum">
              <a:rPr lang="en-US" altLang="en-US" sz="1300"/>
              <a:pPr/>
              <a:t>15</a:t>
            </a:fld>
            <a:endParaRPr lang="en-US" altLang="en-US" sz="130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2712338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97148C7-59C6-42DA-B6B8-34F765B3549F}" type="slidenum">
              <a:rPr lang="en-US" altLang="en-US" sz="1300">
                <a:latin typeface="Times New Roman" panose="02020603050405020304" pitchFamily="18" charset="0"/>
              </a:rPr>
              <a:pPr/>
              <a:t>153</a:t>
            </a:fld>
            <a:endParaRPr lang="en-US" altLang="en-US" sz="1300">
              <a:latin typeface="Times New Roman" panose="02020603050405020304" pitchFamily="18" charset="0"/>
            </a:endParaRPr>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340559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967EA9C-B0CD-4C73-AC53-FD794B4F369D}" type="slidenum">
              <a:rPr lang="en-US" altLang="en-US" sz="1300">
                <a:latin typeface="Times New Roman" panose="02020603050405020304" pitchFamily="18" charset="0"/>
              </a:rPr>
              <a:pPr/>
              <a:t>154</a:t>
            </a:fld>
            <a:endParaRPr lang="en-US" altLang="en-US" sz="1300">
              <a:latin typeface="Times New Roman" panose="02020603050405020304" pitchFamily="18" charset="0"/>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0949484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4875F37-44BD-4E9B-96CA-EF8A8F429921}" type="slidenum">
              <a:rPr lang="en-US" altLang="en-US" sz="1300">
                <a:latin typeface="Times New Roman" panose="02020603050405020304" pitchFamily="18" charset="0"/>
              </a:rPr>
              <a:pPr/>
              <a:t>155</a:t>
            </a:fld>
            <a:endParaRPr lang="en-US" altLang="en-US" sz="1300">
              <a:latin typeface="Times New Roman" panose="02020603050405020304" pitchFamily="18" charset="0"/>
            </a:endParaRPr>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1166242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E9A2EE2-3B6A-434D-B468-78B5B18FDF1E}" type="slidenum">
              <a:rPr lang="en-US" altLang="en-US" sz="1300">
                <a:latin typeface="Times New Roman" panose="02020603050405020304" pitchFamily="18" charset="0"/>
              </a:rPr>
              <a:pPr/>
              <a:t>156</a:t>
            </a:fld>
            <a:endParaRPr lang="en-US" altLang="en-US" sz="1300">
              <a:latin typeface="Times New Roman" panose="02020603050405020304" pitchFamily="18" charset="0"/>
            </a:endParaRPr>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1132022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69B2634-E14C-4D83-B3F4-0421AACFDDC9}" type="slidenum">
              <a:rPr lang="en-US" altLang="en-US" sz="1300">
                <a:latin typeface="Times New Roman" panose="02020603050405020304" pitchFamily="18" charset="0"/>
              </a:rPr>
              <a:pPr/>
              <a:t>157</a:t>
            </a:fld>
            <a:endParaRPr lang="en-US" altLang="en-US" sz="1300">
              <a:latin typeface="Times New Roman" panose="02020603050405020304" pitchFamily="18" charset="0"/>
            </a:endParaRPr>
          </a:p>
        </p:txBody>
      </p:sp>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31098042"/>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C503F8B-98C9-4359-AEF4-A7D64C5CDFFD}" type="slidenum">
              <a:rPr lang="en-US" altLang="en-US" sz="1300">
                <a:latin typeface="Times New Roman" panose="02020603050405020304" pitchFamily="18" charset="0"/>
              </a:rPr>
              <a:pPr/>
              <a:t>158</a:t>
            </a:fld>
            <a:endParaRPr lang="en-US" altLang="en-US" sz="1300">
              <a:latin typeface="Times New Roman" panose="02020603050405020304" pitchFamily="18" charset="0"/>
            </a:endParaRPr>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4357657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6AE4FBE-B04E-45AD-9E7F-52EDBD9AAB64}" type="slidenum">
              <a:rPr lang="en-US" altLang="en-US" sz="1300">
                <a:latin typeface="Times New Roman" panose="02020603050405020304" pitchFamily="18" charset="0"/>
              </a:rPr>
              <a:pPr algn="r"/>
              <a:t>159</a:t>
            </a:fld>
            <a:endParaRPr lang="en-US" altLang="en-US" sz="1300">
              <a:latin typeface="Times New Roman" panose="02020603050405020304" pitchFamily="18" charset="0"/>
            </a:endParaRPr>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6595962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19028F1-C3BD-4E6A-9C01-9468CB1BECA1}" type="slidenum">
              <a:rPr lang="en-US" altLang="en-US" sz="1300">
                <a:latin typeface="Times New Roman" panose="02020603050405020304" pitchFamily="18" charset="0"/>
              </a:rPr>
              <a:pPr/>
              <a:t>160</a:t>
            </a:fld>
            <a:endParaRPr lang="en-US" altLang="en-US" sz="1300">
              <a:latin typeface="Times New Roman" panose="02020603050405020304" pitchFamily="18" charset="0"/>
            </a:endParaRPr>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6461298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6211BDD-FACD-4457-8794-A89DACB8EC04}" type="slidenum">
              <a:rPr lang="en-US" altLang="en-US" sz="1300">
                <a:latin typeface="Times New Roman" panose="02020603050405020304" pitchFamily="18" charset="0"/>
              </a:rPr>
              <a:pPr/>
              <a:t>161</a:t>
            </a:fld>
            <a:endParaRPr lang="en-US" altLang="en-US" sz="1300">
              <a:latin typeface="Times New Roman" panose="02020603050405020304" pitchFamily="18" charset="0"/>
            </a:endParaRPr>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071541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66C95D5E-F1CF-4469-B742-8804DC960ED9}" type="slidenum">
              <a:rPr lang="en-US" altLang="en-US" sz="1300">
                <a:latin typeface="Times New Roman" panose="02020603050405020304" pitchFamily="18" charset="0"/>
              </a:rPr>
              <a:pPr algn="r"/>
              <a:t>162</a:t>
            </a:fld>
            <a:endParaRPr lang="en-US" altLang="en-US" sz="1300">
              <a:latin typeface="Times New Roman" panose="02020603050405020304" pitchFamily="18" charset="0"/>
            </a:endParaRPr>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98189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5F2D72A-8D78-44D4-87DB-791C5060D8C9}" type="slidenum">
              <a:rPr lang="en-US" altLang="en-US" sz="1300"/>
              <a:pPr/>
              <a:t>17</a:t>
            </a:fld>
            <a:endParaRPr lang="en-US" altLang="en-US" sz="130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072756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0C45E0-5DEC-4509-BC43-715EC09856C4}" type="slidenum">
              <a:rPr lang="en-US" altLang="en-US" sz="1300">
                <a:latin typeface="Times New Roman" panose="02020603050405020304" pitchFamily="18" charset="0"/>
              </a:rPr>
              <a:pPr/>
              <a:t>163</a:t>
            </a:fld>
            <a:endParaRPr lang="en-US" altLang="en-US" sz="1300">
              <a:latin typeface="Times New Roman" panose="02020603050405020304" pitchFamily="18" charset="0"/>
            </a:endParaRPr>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8975168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022CA39-9151-43EC-9EE3-CCD396ADA890}" type="slidenum">
              <a:rPr lang="en-US" altLang="en-US" sz="1300">
                <a:latin typeface="Times New Roman" panose="02020603050405020304" pitchFamily="18" charset="0"/>
              </a:rPr>
              <a:pPr/>
              <a:t>164</a:t>
            </a:fld>
            <a:endParaRPr lang="en-US" altLang="en-US" sz="1300">
              <a:latin typeface="Times New Roman" panose="02020603050405020304" pitchFamily="18" charset="0"/>
            </a:endParaRPr>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1875325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22B1880-E7D8-4B0D-A092-E27CA29C42A3}" type="slidenum">
              <a:rPr lang="en-US" altLang="en-US" sz="1300">
                <a:latin typeface="Times New Roman" panose="02020603050405020304" pitchFamily="18" charset="0"/>
              </a:rPr>
              <a:pPr/>
              <a:t>165</a:t>
            </a:fld>
            <a:endParaRPr lang="en-US" altLang="en-US" sz="1300">
              <a:latin typeface="Times New Roman" panose="02020603050405020304" pitchFamily="18" charset="0"/>
            </a:endParaRPr>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2597581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DCDF8A3-E91C-4C7A-903E-BB67105A50FF}" type="slidenum">
              <a:rPr lang="en-US" altLang="en-US" sz="1300">
                <a:latin typeface="Times New Roman" panose="02020603050405020304" pitchFamily="18" charset="0"/>
              </a:rPr>
              <a:pPr/>
              <a:t>166</a:t>
            </a:fld>
            <a:endParaRPr lang="en-US" altLang="en-US" sz="1300">
              <a:latin typeface="Times New Roman" panose="02020603050405020304" pitchFamily="18"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465449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E028E80-D496-431D-8609-092149069EDB}" type="slidenum">
              <a:rPr lang="en-US" altLang="en-US" sz="1300">
                <a:latin typeface="Times New Roman" panose="02020603050405020304" pitchFamily="18" charset="0"/>
              </a:rPr>
              <a:pPr/>
              <a:t>167</a:t>
            </a:fld>
            <a:endParaRPr lang="en-US" altLang="en-US" sz="1300">
              <a:latin typeface="Times New Roman" panose="02020603050405020304" pitchFamily="18"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3740249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E6A2C65-73DD-46A6-BBEF-F070399A9EE0}" type="slidenum">
              <a:rPr lang="en-US" altLang="en-US" sz="1300">
                <a:latin typeface="Times New Roman" panose="02020603050405020304" pitchFamily="18" charset="0"/>
              </a:rPr>
              <a:pPr/>
              <a:t>168</a:t>
            </a:fld>
            <a:endParaRPr lang="en-US" altLang="en-US" sz="1300">
              <a:latin typeface="Times New Roman" panose="02020603050405020304" pitchFamily="18"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8628117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1226090-DEF7-4ACF-95F8-349A7AFB5ACA}" type="slidenum">
              <a:rPr lang="en-US" altLang="en-US" sz="1300">
                <a:latin typeface="Times New Roman" panose="02020603050405020304" pitchFamily="18" charset="0"/>
              </a:rPr>
              <a:pPr/>
              <a:t>169</a:t>
            </a:fld>
            <a:endParaRPr lang="en-US" altLang="en-US" sz="1300">
              <a:latin typeface="Times New Roman" panose="02020603050405020304" pitchFamily="18" charset="0"/>
            </a:endParaRPr>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8829126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89982BF-447B-4226-B388-70353B3C5CF1}" type="slidenum">
              <a:rPr lang="en-US" altLang="en-US" sz="1300">
                <a:latin typeface="Times New Roman" panose="02020603050405020304" pitchFamily="18" charset="0"/>
              </a:rPr>
              <a:pPr/>
              <a:t>170</a:t>
            </a:fld>
            <a:endParaRPr lang="en-US" altLang="en-US" sz="1300">
              <a:latin typeface="Times New Roman" panose="02020603050405020304" pitchFamily="18" charset="0"/>
            </a:endParaRPr>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6589031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B41C600-B644-4434-9F83-2D70C7CC3939}" type="slidenum">
              <a:rPr lang="en-US" altLang="en-US" sz="1300">
                <a:latin typeface="Times New Roman" panose="02020603050405020304" pitchFamily="18" charset="0"/>
              </a:rPr>
              <a:pPr/>
              <a:t>171</a:t>
            </a:fld>
            <a:endParaRPr lang="en-US" altLang="en-US" sz="1300">
              <a:latin typeface="Times New Roman" panose="02020603050405020304" pitchFamily="18" charset="0"/>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63703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C323D23-96E9-4D21-9F63-299A1A67F395}" type="slidenum">
              <a:rPr lang="en-US" altLang="en-US" sz="1300">
                <a:latin typeface="Times New Roman" panose="02020603050405020304" pitchFamily="18" charset="0"/>
              </a:rPr>
              <a:pPr/>
              <a:t>172</a:t>
            </a:fld>
            <a:endParaRPr lang="en-US" altLang="en-US" sz="1300">
              <a:latin typeface="Times New Roman" panose="02020603050405020304" pitchFamily="18" charset="0"/>
            </a:endParaRPr>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83668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E488DEB-1ADC-47D6-8807-065D4367DEAF}" type="slidenum">
              <a:rPr lang="en-US" altLang="en-US" sz="1300"/>
              <a:pPr/>
              <a:t>18</a:t>
            </a:fld>
            <a:endParaRPr lang="en-US" altLang="en-US" sz="130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566280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DC24E1E-82A3-497C-8E5A-147B47EBF194}" type="slidenum">
              <a:rPr lang="en-US" altLang="en-US" sz="1300">
                <a:latin typeface="Times New Roman" panose="02020603050405020304" pitchFamily="18" charset="0"/>
              </a:rPr>
              <a:pPr/>
              <a:t>173</a:t>
            </a:fld>
            <a:endParaRPr lang="en-US" altLang="en-US" sz="1300">
              <a:latin typeface="Times New Roman" panose="02020603050405020304" pitchFamily="18" charset="0"/>
            </a:endParaRPr>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8686828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BD1F928-F769-4739-9753-25236A1BA0A1}" type="slidenum">
              <a:rPr lang="en-US" altLang="en-US" sz="1300">
                <a:latin typeface="Times New Roman" panose="02020603050405020304" pitchFamily="18" charset="0"/>
              </a:rPr>
              <a:pPr/>
              <a:t>174</a:t>
            </a:fld>
            <a:endParaRPr lang="en-US" altLang="en-US" sz="1300">
              <a:latin typeface="Times New Roman" panose="02020603050405020304" pitchFamily="18" charset="0"/>
            </a:endParaRPr>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7183941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14AD550-5041-44A6-97BB-BA8ADEAA72CA}" type="slidenum">
              <a:rPr lang="en-US" altLang="en-US" sz="1300">
                <a:latin typeface="Times New Roman" panose="02020603050405020304" pitchFamily="18" charset="0"/>
              </a:rPr>
              <a:pPr/>
              <a:t>175</a:t>
            </a:fld>
            <a:endParaRPr lang="en-US" altLang="en-US" sz="1300">
              <a:latin typeface="Times New Roman" panose="02020603050405020304" pitchFamily="18" charset="0"/>
            </a:endParaRPr>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6164716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1AABF5E-73F0-4511-91B1-469D0C661C3D}" type="slidenum">
              <a:rPr lang="en-US" altLang="en-US" sz="1300">
                <a:latin typeface="Times New Roman" panose="02020603050405020304" pitchFamily="18" charset="0"/>
              </a:rPr>
              <a:pPr/>
              <a:t>176</a:t>
            </a:fld>
            <a:endParaRPr lang="en-US" altLang="en-US" sz="1300">
              <a:latin typeface="Times New Roman" panose="02020603050405020304" pitchFamily="18" charset="0"/>
            </a:endParaRPr>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6668531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C804E30-25EE-4D2D-A515-7DA41CE65819}" type="slidenum">
              <a:rPr lang="en-US" altLang="en-US" sz="1300">
                <a:latin typeface="Times New Roman" panose="02020603050405020304" pitchFamily="18" charset="0"/>
              </a:rPr>
              <a:pPr/>
              <a:t>177</a:t>
            </a:fld>
            <a:endParaRPr lang="en-US" altLang="en-US" sz="1300">
              <a:latin typeface="Times New Roman" panose="02020603050405020304" pitchFamily="18" charset="0"/>
            </a:endParaRPr>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69818367"/>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087F2AC-DB66-47E9-B650-46F3D538BD20}" type="slidenum">
              <a:rPr lang="en-US" altLang="en-US" sz="1300">
                <a:latin typeface="Times New Roman" panose="02020603050405020304" pitchFamily="18" charset="0"/>
              </a:rPr>
              <a:pPr/>
              <a:t>178</a:t>
            </a:fld>
            <a:endParaRPr lang="en-US" altLang="en-US" sz="1300">
              <a:latin typeface="Times New Roman" panose="02020603050405020304" pitchFamily="18" charset="0"/>
            </a:endParaRPr>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1496317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6605295-F92E-4956-B525-CC893ACCCCFF}" type="slidenum">
              <a:rPr lang="en-US" altLang="en-US" sz="1300">
                <a:latin typeface="Times New Roman" panose="02020603050405020304" pitchFamily="18" charset="0"/>
              </a:rPr>
              <a:pPr/>
              <a:t>179</a:t>
            </a:fld>
            <a:endParaRPr lang="en-US" altLang="en-US" sz="1300">
              <a:latin typeface="Times New Roman" panose="02020603050405020304" pitchFamily="18" charset="0"/>
            </a:endParaRPr>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117022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C1BD96B-F87C-4332-A6FB-3ABDB4930811}" type="slidenum">
              <a:rPr lang="en-US" altLang="en-US" sz="1300">
                <a:latin typeface="Times New Roman" panose="02020603050405020304" pitchFamily="18" charset="0"/>
              </a:rPr>
              <a:pPr/>
              <a:t>180</a:t>
            </a:fld>
            <a:endParaRPr lang="en-US" altLang="en-US" sz="1300">
              <a:latin typeface="Times New Roman" panose="02020603050405020304" pitchFamily="18" charset="0"/>
            </a:endParaRPr>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3218817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B4506C3-52F0-4F58-B409-0F0B46B0B0BA}" type="slidenum">
              <a:rPr lang="en-US" altLang="en-US" sz="1300">
                <a:latin typeface="Times New Roman" panose="02020603050405020304" pitchFamily="18" charset="0"/>
              </a:rPr>
              <a:pPr/>
              <a:t>181</a:t>
            </a:fld>
            <a:endParaRPr lang="en-US" altLang="en-US" sz="1300">
              <a:latin typeface="Times New Roman" panose="02020603050405020304" pitchFamily="18" charset="0"/>
            </a:endParaRPr>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0677093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2B5425D-DECE-4AF1-A8E7-6B3D588DF0CB}" type="slidenum">
              <a:rPr lang="en-US" altLang="en-US" sz="1300">
                <a:latin typeface="Times New Roman" panose="02020603050405020304" pitchFamily="18" charset="0"/>
              </a:rPr>
              <a:pPr/>
              <a:t>182</a:t>
            </a:fld>
            <a:endParaRPr lang="en-US" altLang="en-US" sz="1300">
              <a:latin typeface="Times New Roman" panose="02020603050405020304" pitchFamily="18" charset="0"/>
            </a:endParaRPr>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5803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B0FF1EA-5806-4382-B011-09CC460DF476}" type="slidenum">
              <a:rPr lang="en-US" altLang="en-US" sz="1300"/>
              <a:pPr/>
              <a:t>19</a:t>
            </a:fld>
            <a:endParaRPr lang="en-US" altLang="en-US" sz="13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013288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4C92C58-69AB-48FD-8669-83241F290ECB}" type="slidenum">
              <a:rPr lang="en-US" altLang="en-US" sz="1300">
                <a:latin typeface="Times New Roman" panose="02020603050405020304" pitchFamily="18" charset="0"/>
              </a:rPr>
              <a:pPr/>
              <a:t>183</a:t>
            </a:fld>
            <a:endParaRPr lang="en-US" altLang="en-US" sz="1300">
              <a:latin typeface="Times New Roman" panose="02020603050405020304" pitchFamily="18" charset="0"/>
            </a:endParaRPr>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804861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0BFEE5A-ADE1-4C70-AF79-F26A6F1D2EDB}" type="slidenum">
              <a:rPr lang="en-US" altLang="en-US" sz="1300">
                <a:latin typeface="Times New Roman" panose="02020603050405020304" pitchFamily="18" charset="0"/>
              </a:rPr>
              <a:pPr/>
              <a:t>184</a:t>
            </a:fld>
            <a:endParaRPr lang="en-US" altLang="en-US" sz="1300">
              <a:latin typeface="Times New Roman" panose="02020603050405020304" pitchFamily="18" charset="0"/>
            </a:endParaRPr>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8408601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22ADC9E-396D-4816-B15E-15A26FA4758E}" type="slidenum">
              <a:rPr lang="en-US" altLang="en-US" sz="1300">
                <a:latin typeface="Times New Roman" panose="02020603050405020304" pitchFamily="18" charset="0"/>
              </a:rPr>
              <a:pPr/>
              <a:t>185</a:t>
            </a:fld>
            <a:endParaRPr lang="en-US" altLang="en-US" sz="1300">
              <a:latin typeface="Times New Roman" panose="02020603050405020304" pitchFamily="18" charset="0"/>
            </a:endParaRPr>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703058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A7BB13D-2D38-4806-9FA6-1450F5A54485}" type="slidenum">
              <a:rPr lang="en-US" altLang="en-US" sz="1300">
                <a:latin typeface="Times New Roman" panose="02020603050405020304" pitchFamily="18" charset="0"/>
              </a:rPr>
              <a:pPr/>
              <a:t>186</a:t>
            </a:fld>
            <a:endParaRPr lang="en-US" altLang="en-US" sz="1300">
              <a:latin typeface="Times New Roman" panose="02020603050405020304" pitchFamily="18" charset="0"/>
            </a:endParaRPr>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8958736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70EC191-5B39-4873-A9EC-E0B19A0D05FB}" type="slidenum">
              <a:rPr lang="en-US" altLang="en-US" sz="1300">
                <a:latin typeface="Times New Roman" panose="02020603050405020304" pitchFamily="18" charset="0"/>
              </a:rPr>
              <a:pPr/>
              <a:t>187</a:t>
            </a:fld>
            <a:endParaRPr lang="en-US" altLang="en-US" sz="1300">
              <a:latin typeface="Times New Roman" panose="02020603050405020304" pitchFamily="18" charset="0"/>
            </a:endParaRPr>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99615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CBB0BBA-076B-40BF-8EC0-9D64A02538E2}" type="slidenum">
              <a:rPr lang="en-US" altLang="en-US" sz="1300">
                <a:latin typeface="Times New Roman" panose="02020603050405020304" pitchFamily="18" charset="0"/>
              </a:rPr>
              <a:pPr/>
              <a:t>188</a:t>
            </a:fld>
            <a:endParaRPr lang="en-US" altLang="en-US" sz="1300">
              <a:latin typeface="Times New Roman" panose="02020603050405020304" pitchFamily="18" charset="0"/>
            </a:endParaRPr>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5437769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2C217A9-A9BB-44DB-932A-1979718424F7}" type="slidenum">
              <a:rPr lang="en-US" altLang="en-US" sz="1300">
                <a:latin typeface="Times New Roman" panose="02020603050405020304" pitchFamily="18" charset="0"/>
              </a:rPr>
              <a:pPr/>
              <a:t>189</a:t>
            </a:fld>
            <a:endParaRPr lang="en-US" altLang="en-US" sz="1300">
              <a:latin typeface="Times New Roman" panose="02020603050405020304" pitchFamily="18" charset="0"/>
            </a:endParaRPr>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8008674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959E3A9-E8C7-44C9-9662-31CAA3FAC291}" type="slidenum">
              <a:rPr lang="en-US" altLang="en-US" sz="1300">
                <a:latin typeface="Times New Roman" panose="02020603050405020304" pitchFamily="18" charset="0"/>
              </a:rPr>
              <a:pPr/>
              <a:t>190</a:t>
            </a:fld>
            <a:endParaRPr lang="en-US" altLang="en-US" sz="1300">
              <a:latin typeface="Times New Roman" panose="02020603050405020304" pitchFamily="18" charset="0"/>
            </a:endParaRPr>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2426509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837E365-2425-4D76-8D36-BC0E123B674D}" type="slidenum">
              <a:rPr lang="en-US" altLang="en-US" sz="1300">
                <a:latin typeface="Times New Roman" panose="02020603050405020304" pitchFamily="18" charset="0"/>
              </a:rPr>
              <a:pPr/>
              <a:t>191</a:t>
            </a:fld>
            <a:endParaRPr lang="en-US" altLang="en-US" sz="1300">
              <a:latin typeface="Times New Roman" panose="02020603050405020304" pitchFamily="18" charset="0"/>
            </a:endParaRPr>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42993966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3CBAAAB-8BA4-463D-AAE1-BF536500C34A}" type="slidenum">
              <a:rPr lang="en-US" altLang="en-US" sz="1300">
                <a:latin typeface="Times New Roman" panose="02020603050405020304" pitchFamily="18" charset="0"/>
              </a:rPr>
              <a:pPr/>
              <a:t>192</a:t>
            </a:fld>
            <a:endParaRPr lang="en-US" altLang="en-US" sz="1300">
              <a:latin typeface="Times New Roman" panose="02020603050405020304" pitchFamily="18" charset="0"/>
            </a:endParaRPr>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6353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521D450-AC21-448A-AAD7-1CB60300157A}" type="slidenum">
              <a:rPr lang="en-US" altLang="en-US" sz="1300"/>
              <a:pPr/>
              <a:t>20</a:t>
            </a:fld>
            <a:endParaRPr lang="en-US" altLang="en-US" sz="130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0912907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E9E938D-45CE-42A4-A2BD-355197CE8300}" type="slidenum">
              <a:rPr lang="en-US" altLang="en-US" sz="1300">
                <a:latin typeface="Times New Roman" panose="02020603050405020304" pitchFamily="18" charset="0"/>
              </a:rPr>
              <a:pPr/>
              <a:t>193</a:t>
            </a:fld>
            <a:endParaRPr lang="en-US" altLang="en-US" sz="1300">
              <a:latin typeface="Times New Roman" panose="02020603050405020304" pitchFamily="18" charset="0"/>
            </a:endParaRPr>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4324600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E499D28-C601-497B-B1C5-E3A9BFF6A0C3}" type="slidenum">
              <a:rPr lang="en-US" altLang="en-US" sz="1300">
                <a:latin typeface="Times New Roman" panose="02020603050405020304" pitchFamily="18" charset="0"/>
              </a:rPr>
              <a:pPr/>
              <a:t>194</a:t>
            </a:fld>
            <a:endParaRPr lang="en-US" altLang="en-US" sz="1300">
              <a:latin typeface="Times New Roman" panose="02020603050405020304" pitchFamily="18" charset="0"/>
            </a:endParaRPr>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7026026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7B3162A9-AA0A-4DEC-B134-9C5D197F37A8}" type="slidenum">
              <a:rPr lang="en-US" altLang="en-US" sz="1300">
                <a:latin typeface="Times New Roman" panose="02020603050405020304" pitchFamily="18" charset="0"/>
              </a:rPr>
              <a:pPr algn="r"/>
              <a:t>195</a:t>
            </a:fld>
            <a:endParaRPr lang="en-US" altLang="en-US" sz="1300">
              <a:latin typeface="Times New Roman" panose="02020603050405020304" pitchFamily="18" charset="0"/>
            </a:endParaRPr>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6378312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C7262F32-715E-48C0-BDC7-0C1532E63D40}" type="slidenum">
              <a:rPr lang="en-US" altLang="en-US" sz="1300">
                <a:latin typeface="Times New Roman" panose="02020603050405020304" pitchFamily="18" charset="0"/>
              </a:rPr>
              <a:pPr algn="r"/>
              <a:t>197</a:t>
            </a:fld>
            <a:endParaRPr lang="en-US" altLang="en-US" sz="1300">
              <a:latin typeface="Times New Roman" panose="02020603050405020304" pitchFamily="18" charset="0"/>
            </a:endParaRPr>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5932400"/>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B24091A-CA3D-4500-ADBA-C7289FF0B0B0}" type="slidenum">
              <a:rPr lang="en-US" altLang="en-US" sz="1300">
                <a:latin typeface="Times New Roman" panose="02020603050405020304" pitchFamily="18" charset="0"/>
              </a:rPr>
              <a:pPr/>
              <a:t>198</a:t>
            </a:fld>
            <a:endParaRPr lang="en-US" altLang="en-US" sz="1300">
              <a:latin typeface="Times New Roman" panose="02020603050405020304" pitchFamily="18" charset="0"/>
            </a:endParaRPr>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76057232"/>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BE0B44-308F-473A-AABA-BE112FF7E35F}" type="slidenum">
              <a:rPr lang="en-US" altLang="en-US" sz="1300">
                <a:latin typeface="Times New Roman" panose="02020603050405020304" pitchFamily="18" charset="0"/>
              </a:rPr>
              <a:pPr/>
              <a:t>199</a:t>
            </a:fld>
            <a:endParaRPr lang="en-US" altLang="en-US" sz="1300">
              <a:latin typeface="Times New Roman" panose="02020603050405020304" pitchFamily="18" charset="0"/>
            </a:endParaRPr>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5791894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B1DCEAE-F7A9-4558-AF12-E00394B86877}" type="slidenum">
              <a:rPr lang="en-US" altLang="en-US" sz="1300">
                <a:latin typeface="Times New Roman" panose="02020603050405020304" pitchFamily="18" charset="0"/>
              </a:rPr>
              <a:pPr/>
              <a:t>200</a:t>
            </a:fld>
            <a:endParaRPr lang="en-US" altLang="en-US" sz="1300">
              <a:latin typeface="Times New Roman" panose="02020603050405020304" pitchFamily="18" charset="0"/>
            </a:endParaRPr>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672669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31FA848-5993-41E5-979B-3F61E8FA3495}" type="slidenum">
              <a:rPr lang="en-US" altLang="en-US" sz="1300">
                <a:latin typeface="Times New Roman" panose="02020603050405020304" pitchFamily="18" charset="0"/>
              </a:rPr>
              <a:pPr/>
              <a:t>201</a:t>
            </a:fld>
            <a:endParaRPr lang="en-US" altLang="en-US" sz="1300">
              <a:latin typeface="Times New Roman" panose="02020603050405020304" pitchFamily="18" charset="0"/>
            </a:endParaRPr>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3133642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AB73C61-2E18-4535-A20E-41C8A632B34E}" type="slidenum">
              <a:rPr lang="en-US" altLang="en-US" sz="1300">
                <a:latin typeface="Times New Roman" panose="02020603050405020304" pitchFamily="18" charset="0"/>
              </a:rPr>
              <a:pPr/>
              <a:t>202</a:t>
            </a:fld>
            <a:endParaRPr lang="en-US" altLang="en-US" sz="1300">
              <a:latin typeface="Times New Roman" panose="02020603050405020304" pitchFamily="18" charset="0"/>
            </a:endParaRPr>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540867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A3DEDC9-34D8-4234-B1C7-F7668F99E256}" type="slidenum">
              <a:rPr lang="en-US" altLang="en-US" sz="1300">
                <a:latin typeface="Times New Roman" panose="02020603050405020304" pitchFamily="18" charset="0"/>
              </a:rPr>
              <a:pPr/>
              <a:t>203</a:t>
            </a:fld>
            <a:endParaRPr lang="en-US" altLang="en-US" sz="1300">
              <a:latin typeface="Times New Roman" panose="02020603050405020304" pitchFamily="18" charset="0"/>
            </a:endParaRPr>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34628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58276A1-0D21-4107-9BF7-2EBDE16EBC8F}" type="slidenum">
              <a:rPr lang="en-US" altLang="en-US" sz="1300"/>
              <a:pPr/>
              <a:t>21</a:t>
            </a:fld>
            <a:endParaRPr lang="en-US" altLang="en-US" sz="13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118484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B5E25BE-4602-4501-BDFF-90A8835FA767}" type="slidenum">
              <a:rPr lang="en-US" altLang="en-US" sz="1300">
                <a:latin typeface="Times New Roman" panose="02020603050405020304" pitchFamily="18" charset="0"/>
              </a:rPr>
              <a:pPr/>
              <a:t>204</a:t>
            </a:fld>
            <a:endParaRPr lang="en-US" altLang="en-US" sz="1300">
              <a:latin typeface="Times New Roman" panose="02020603050405020304" pitchFamily="18" charset="0"/>
            </a:endParaRP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3319131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307076C-6799-4AF8-AB2F-A184E9383FC6}" type="slidenum">
              <a:rPr lang="en-US" altLang="en-US" sz="1300">
                <a:latin typeface="Times New Roman" panose="02020603050405020304" pitchFamily="18" charset="0"/>
              </a:rPr>
              <a:pPr/>
              <a:t>205</a:t>
            </a:fld>
            <a:endParaRPr lang="en-US" altLang="en-US" sz="1300">
              <a:latin typeface="Times New Roman" panose="02020603050405020304" pitchFamily="18" charset="0"/>
            </a:endParaRPr>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8131623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D81B354-BABF-4727-A85E-0AEC74CCA0A4}" type="slidenum">
              <a:rPr lang="en-US" altLang="en-US" sz="1300">
                <a:latin typeface="Times New Roman" panose="02020603050405020304" pitchFamily="18" charset="0"/>
              </a:rPr>
              <a:pPr/>
              <a:t>206</a:t>
            </a:fld>
            <a:endParaRPr lang="en-US" altLang="en-US" sz="1300">
              <a:latin typeface="Times New Roman" panose="02020603050405020304" pitchFamily="18" charset="0"/>
            </a:endParaRPr>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6964312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262F136E-66CE-4CC5-9FD9-69084E96B211}" type="slidenum">
              <a:rPr lang="en-US" altLang="en-US" sz="1300">
                <a:latin typeface="Times New Roman" panose="02020603050405020304" pitchFamily="18" charset="0"/>
              </a:rPr>
              <a:pPr algn="r"/>
              <a:t>207</a:t>
            </a:fld>
            <a:endParaRPr lang="en-US" altLang="en-US" sz="1300">
              <a:latin typeface="Times New Roman" panose="02020603050405020304" pitchFamily="18" charset="0"/>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44188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8AB5751-DC31-4BB1-BB02-213682AA8BB4}" type="slidenum">
              <a:rPr lang="en-US" altLang="en-US" sz="1300"/>
              <a:pPr/>
              <a:t>3</a:t>
            </a:fld>
            <a:endParaRPr lang="en-US" altLang="en-US" sz="13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035147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F974B88-D8DA-42F7-BC85-D72D59908073}" type="slidenum">
              <a:rPr lang="en-US" altLang="en-US" sz="1300"/>
              <a:pPr/>
              <a:t>23</a:t>
            </a:fld>
            <a:endParaRPr lang="en-US" altLang="en-US" sz="130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23405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A547326-2948-4AFE-895D-CFD64D07638F}" type="slidenum">
              <a:rPr lang="en-US" altLang="en-US" sz="1300"/>
              <a:pPr/>
              <a:t>24</a:t>
            </a:fld>
            <a:endParaRPr lang="en-US" altLang="en-US" sz="13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81157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839F516-765B-4E89-9C6F-49A9DF213EF0}" type="slidenum">
              <a:rPr lang="en-US" altLang="en-US" sz="1300"/>
              <a:pPr/>
              <a:t>25</a:t>
            </a:fld>
            <a:endParaRPr lang="en-US" altLang="en-US" sz="130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8373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4908080-72D3-4C2C-BE06-7709BB914320}" type="slidenum">
              <a:rPr lang="en-US" altLang="en-US" sz="1300"/>
              <a:pPr/>
              <a:t>26</a:t>
            </a:fld>
            <a:endParaRPr lang="en-US" altLang="en-US" sz="130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40355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B8D8B10-B222-47EF-9F3B-C139F19BF35D}" type="slidenum">
              <a:rPr lang="en-US" altLang="en-US" sz="1300"/>
              <a:pPr/>
              <a:t>27</a:t>
            </a:fld>
            <a:endParaRPr lang="en-US" altLang="en-US" sz="130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26296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B0E9D75-C473-40F8-9702-35D664B8062C}" type="slidenum">
              <a:rPr lang="en-US" altLang="en-US" sz="1300"/>
              <a:pPr/>
              <a:t>28</a:t>
            </a:fld>
            <a:endParaRPr lang="en-US" altLang="en-US" sz="130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2436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3CBD0-FEB2-433F-B86C-930DD1B38CC7}" type="slidenum">
              <a:rPr lang="en-US" altLang="en-US" sz="1300"/>
              <a:pPr/>
              <a:t>29</a:t>
            </a:fld>
            <a:endParaRPr lang="en-US" altLang="en-US" sz="130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938016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A1016D3-5A01-4796-A5EA-232320E503E4}" type="slidenum">
              <a:rPr lang="en-US" altLang="en-US" sz="1300"/>
              <a:pPr/>
              <a:t>30</a:t>
            </a:fld>
            <a:endParaRPr lang="en-US" altLang="en-US" sz="130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20926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3B03995-E85E-45F0-AD7A-F2C81D2B0584}" type="slidenum">
              <a:rPr lang="en-US" altLang="en-US" sz="1300"/>
              <a:pPr/>
              <a:t>31</a:t>
            </a:fld>
            <a:endParaRPr lang="en-US" altLang="en-US" sz="13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001195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164F8A6-9277-49C6-9E24-4973AE4757F7}" type="slidenum">
              <a:rPr lang="en-US" altLang="en-US" sz="1300"/>
              <a:pPr/>
              <a:t>32</a:t>
            </a:fld>
            <a:endParaRPr lang="en-US" altLang="en-US" sz="130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9463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0BD771B-0C13-4E78-9871-6FB6B9B36240}" type="slidenum">
              <a:rPr lang="en-US" altLang="en-US" sz="1300"/>
              <a:pPr/>
              <a:t>4</a:t>
            </a:fld>
            <a:endParaRPr lang="en-US" altLang="en-US" sz="130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93672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7E455FF-BA57-4763-A815-6E1213EBEB84}" type="slidenum">
              <a:rPr lang="en-US" altLang="en-US" sz="1300"/>
              <a:pPr/>
              <a:t>33</a:t>
            </a:fld>
            <a:endParaRPr lang="en-US" altLang="en-US" sz="130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38681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6BDEEB1-B87D-4515-A28E-C635B2B836B0}" type="slidenum">
              <a:rPr lang="en-US" altLang="en-US" sz="1300"/>
              <a:pPr/>
              <a:t>34</a:t>
            </a:fld>
            <a:endParaRPr lang="en-US" altLang="en-US" sz="130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7253120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8CA9A41-D8C0-4EC2-82FA-55BB22B5A28E}" type="slidenum">
              <a:rPr lang="en-US" altLang="en-US" sz="1300"/>
              <a:pPr/>
              <a:t>35</a:t>
            </a:fld>
            <a:endParaRPr lang="en-US" altLang="en-US" sz="130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64166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CFFF58-5F35-405C-9CF4-BD7596AAA481}" type="slidenum">
              <a:rPr lang="en-US" altLang="en-US" sz="1300"/>
              <a:pPr/>
              <a:t>36</a:t>
            </a:fld>
            <a:endParaRPr lang="en-US" altLang="en-US" sz="130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00840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996D6FB-831E-44D3-BE32-4B284C7B2359}" type="slidenum">
              <a:rPr lang="en-US" altLang="en-US" sz="1300"/>
              <a:pPr/>
              <a:t>37</a:t>
            </a:fld>
            <a:endParaRPr lang="en-US" altLang="en-US" sz="13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009353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6A97B38-8FA2-45BF-9C9A-559248CD5912}" type="slidenum">
              <a:rPr lang="en-US" altLang="en-US" sz="1300"/>
              <a:pPr/>
              <a:t>39</a:t>
            </a:fld>
            <a:endParaRPr lang="en-US" altLang="en-US" sz="130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81401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F00656E-6C8A-425A-BB11-F86D95CF9E24}" type="slidenum">
              <a:rPr lang="en-US" altLang="en-US" sz="1300"/>
              <a:pPr/>
              <a:t>40</a:t>
            </a:fld>
            <a:endParaRPr lang="en-US" altLang="en-US" sz="13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9306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91B9B1E-F42C-42BC-8387-41197FABBE40}" type="slidenum">
              <a:rPr lang="en-US" altLang="en-US" sz="1300"/>
              <a:pPr/>
              <a:t>41</a:t>
            </a:fld>
            <a:endParaRPr lang="en-US" altLang="en-US" sz="13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183408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79E520A-62CB-473D-8677-C9046AA27D04}" type="slidenum">
              <a:rPr lang="en-US" altLang="en-US" sz="1300"/>
              <a:pPr/>
              <a:t>42</a:t>
            </a:fld>
            <a:endParaRPr lang="en-US" altLang="en-US" sz="13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476401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4E6C2AA-8113-4ADD-B45E-C35C4BC9AB31}" type="slidenum">
              <a:rPr lang="en-US" altLang="en-US" sz="1300"/>
              <a:pPr/>
              <a:t>43</a:t>
            </a:fld>
            <a:endParaRPr lang="en-US" altLang="en-US" sz="13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95343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184120A-2D30-4DED-81E6-13E9ABC9F05C}" type="slidenum">
              <a:rPr lang="en-US" altLang="en-US" sz="1300"/>
              <a:pPr/>
              <a:t>5</a:t>
            </a:fld>
            <a:endParaRPr lang="en-US" altLang="en-US" sz="1300"/>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50616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CD3CF1C-AA4D-49F6-983B-0F5113D60FFA}" type="slidenum">
              <a:rPr lang="en-US" altLang="en-US" sz="1300"/>
              <a:pPr/>
              <a:t>44</a:t>
            </a:fld>
            <a:endParaRPr lang="en-US" altLang="en-US" sz="13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782468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57B392B-29CF-4A76-87F8-CA764A05B2C3}" type="slidenum">
              <a:rPr lang="en-US" altLang="en-US" sz="1300"/>
              <a:pPr/>
              <a:t>45</a:t>
            </a:fld>
            <a:endParaRPr lang="en-US" altLang="en-US" sz="13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02766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C075D77-6961-420C-B54A-2E80196E8204}" type="slidenum">
              <a:rPr lang="en-US" altLang="en-US" sz="1300"/>
              <a:pPr/>
              <a:t>46</a:t>
            </a:fld>
            <a:endParaRPr lang="en-US" altLang="en-US" sz="13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511041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65F5F9C-C581-4E42-A88B-A2A24A512392}" type="slidenum">
              <a:rPr lang="en-US" altLang="en-US" sz="1300"/>
              <a:pPr/>
              <a:t>47</a:t>
            </a:fld>
            <a:endParaRPr lang="en-US" altLang="en-US" sz="13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760945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118A576-9F30-42D3-9569-47184382193A}" type="slidenum">
              <a:rPr lang="en-US" altLang="en-US" sz="1300"/>
              <a:pPr/>
              <a:t>48</a:t>
            </a:fld>
            <a:endParaRPr lang="en-US" altLang="en-US" sz="13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093804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CFE4F41-0B5D-4D6C-A471-12678AA0DCBD}" type="slidenum">
              <a:rPr lang="en-US" altLang="en-US" sz="1300"/>
              <a:pPr/>
              <a:t>49</a:t>
            </a:fld>
            <a:endParaRPr lang="en-US" altLang="en-US" sz="13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048272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2C4FB3A-601A-4842-ADD2-D09CCEABEF12}" type="slidenum">
              <a:rPr lang="en-US" altLang="en-US" sz="1300"/>
              <a:pPr/>
              <a:t>51</a:t>
            </a:fld>
            <a:endParaRPr lang="en-US" altLang="en-US" sz="13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513105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E93CA27-A91C-476C-B81B-28A51746235F}" type="slidenum">
              <a:rPr lang="en-US" altLang="en-US" sz="1300"/>
              <a:pPr algn="r"/>
              <a:t>53</a:t>
            </a:fld>
            <a:endParaRPr lang="en-US" altLang="en-US" sz="1300"/>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028996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E787151C-F632-48F4-9A5E-91B837BE5CC0}" type="slidenum">
              <a:rPr lang="en-US" altLang="en-US" sz="1300"/>
              <a:pPr algn="r"/>
              <a:t>54</a:t>
            </a:fld>
            <a:endParaRPr lang="en-US" altLang="en-US" sz="1300"/>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369788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ADE0AF2A-ECE7-4BF0-B13E-F7967322F2E5}" type="slidenum">
              <a:rPr lang="en-US" altLang="en-US" sz="1300"/>
              <a:pPr algn="r"/>
              <a:t>55</a:t>
            </a:fld>
            <a:endParaRPr lang="en-US" altLang="en-US" sz="1300"/>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26115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7E74F20-1811-4644-82B3-C7489A85849A}" type="slidenum">
              <a:rPr lang="en-US" altLang="en-US" sz="1300"/>
              <a:pPr/>
              <a:t>6</a:t>
            </a:fld>
            <a:endParaRPr lang="en-US" altLang="en-US" sz="1300"/>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005223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6936363F-1AF1-4182-9AC1-8B0DC7616E5A}" type="slidenum">
              <a:rPr lang="en-US" altLang="en-US" sz="1300"/>
              <a:pPr algn="r"/>
              <a:t>56</a:t>
            </a:fld>
            <a:endParaRPr lang="en-US" altLang="en-US" sz="1300"/>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870031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25B88C6-EA77-4C4F-83F2-270A5A0E8EC7}" type="slidenum">
              <a:rPr lang="en-US" altLang="en-US" sz="1300"/>
              <a:pPr/>
              <a:t>57</a:t>
            </a:fld>
            <a:endParaRPr lang="en-US" altLang="en-US" sz="13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524454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C17C26A-5922-421C-A92C-C971A7E53DE4}" type="slidenum">
              <a:rPr lang="en-US" altLang="en-US" sz="1300"/>
              <a:pPr/>
              <a:t>58</a:t>
            </a:fld>
            <a:endParaRPr lang="en-US" altLang="en-US" sz="13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94121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D06B737-F5C1-4F22-86F9-A0F4566D6332}" type="slidenum">
              <a:rPr lang="en-US" altLang="en-US" sz="1300"/>
              <a:pPr/>
              <a:t>59</a:t>
            </a:fld>
            <a:endParaRPr lang="en-US" altLang="en-US" sz="1300"/>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639316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F5D4DDD-195B-440E-AA58-BCC060EC55CA}" type="slidenum">
              <a:rPr lang="en-US" altLang="en-US" sz="1300"/>
              <a:pPr/>
              <a:t>60</a:t>
            </a:fld>
            <a:endParaRPr lang="en-US" altLang="en-US" sz="1300"/>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28384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32793FD-6987-41EE-88ED-DC6609D46368}" type="slidenum">
              <a:rPr lang="en-US" altLang="en-US" sz="1200"/>
              <a:pPr/>
              <a:t>61</a:t>
            </a:fld>
            <a:endParaRPr lang="en-US" altLang="en-US" sz="120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961284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DCE40EE-76F1-4923-B1BA-DB18BB526268}" type="slidenum">
              <a:rPr lang="en-US" altLang="en-US" sz="1200"/>
              <a:pPr/>
              <a:t>62</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12006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66BE9AF-4437-42AD-A835-B2D8F801AC91}" type="slidenum">
              <a:rPr lang="en-US" altLang="en-US" sz="1200"/>
              <a:pPr/>
              <a:t>63</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645154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2B93E58-A98D-41CA-B81F-462567FBB993}" type="slidenum">
              <a:rPr lang="en-US" altLang="en-US" sz="1200"/>
              <a:pPr/>
              <a:t>64</a:t>
            </a:fld>
            <a:endParaRPr lang="en-US" altLang="en-US" sz="120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53970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3977DFD-7769-4B60-ADA2-0DA8B9A54B02}" type="slidenum">
              <a:rPr lang="en-US" altLang="en-US" sz="1200"/>
              <a:pPr/>
              <a:t>65</a:t>
            </a:fld>
            <a:endParaRPr lang="en-US" altLang="en-US" sz="120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046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3DE63BD-85A0-4655-8688-BCCD1CF23DFE}" type="slidenum">
              <a:rPr lang="en-US" altLang="en-US" sz="1300"/>
              <a:pPr/>
              <a:t>7</a:t>
            </a:fld>
            <a:endParaRPr lang="en-US" altLang="en-US" sz="13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71042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E863974-913F-452A-AC4A-4076988367FB}" type="slidenum">
              <a:rPr lang="en-US" altLang="en-US" sz="1200"/>
              <a:pPr/>
              <a:t>66</a:t>
            </a:fld>
            <a:endParaRPr lang="en-US" altLang="en-US" sz="120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284556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D7A5115-9FFC-4294-B462-2A2ED2DC570F}" type="slidenum">
              <a:rPr lang="en-US" altLang="en-US" sz="1200"/>
              <a:pPr/>
              <a:t>67</a:t>
            </a:fld>
            <a:endParaRPr lang="en-US" altLang="en-US" sz="120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02178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CD3D782-CC03-48D1-9025-529925E14B1A}" type="slidenum">
              <a:rPr lang="en-US" altLang="en-US" sz="1200"/>
              <a:pPr/>
              <a:t>68</a:t>
            </a:fld>
            <a:endParaRPr lang="en-US" altLang="en-US" sz="120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65714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C1FA8CD-3EFE-4EA0-83A2-8504ED7E7ED3}" type="slidenum">
              <a:rPr lang="en-US" altLang="en-US" sz="1200"/>
              <a:pPr/>
              <a:t>69</a:t>
            </a:fld>
            <a:endParaRPr lang="en-US" altLang="en-US" sz="120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356964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FD24D089-48B3-47BC-987B-03D76D7F1D11}" type="slidenum">
              <a:rPr lang="en-US" altLang="en-US" sz="1200"/>
              <a:pPr algn="r"/>
              <a:t>70</a:t>
            </a:fld>
            <a:endParaRPr lang="en-US" altLang="en-US" sz="120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54453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6270EA0F-1024-47AE-8F3C-A649EA178D1B}" type="slidenum">
              <a:rPr lang="en-US" altLang="en-US" sz="1200"/>
              <a:pPr algn="r"/>
              <a:t>71</a:t>
            </a:fld>
            <a:endParaRPr lang="en-US" altLang="en-US" sz="120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87920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54BF3F6-7836-46BA-A295-F5C0A0C8D28C}" type="slidenum">
              <a:rPr lang="en-US" altLang="en-US" sz="1200"/>
              <a:pPr/>
              <a:t>72</a:t>
            </a:fld>
            <a:endParaRPr lang="en-US" altLang="en-US" sz="120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754791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476C3016-BE78-472A-A313-55A3D388A85D}" type="slidenum">
              <a:rPr lang="en-US" altLang="en-US" sz="1200"/>
              <a:pPr/>
              <a:t>73</a:t>
            </a:fld>
            <a:endParaRPr lang="en-US" altLang="en-US" sz="120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53094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839D9CB-49B6-47B1-A670-A418E90A3F3A}" type="slidenum">
              <a:rPr lang="en-US" altLang="en-US" sz="1200"/>
              <a:pPr/>
              <a:t>74</a:t>
            </a:fld>
            <a:endParaRPr lang="en-US" altLang="en-US" sz="120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85291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A4A4BF6-2018-49FB-B66C-205BB523BF6F}" type="slidenum">
              <a:rPr lang="en-US" altLang="en-US" sz="1200"/>
              <a:pPr/>
              <a:t>75</a:t>
            </a:fld>
            <a:endParaRPr lang="en-US" altLang="en-US" sz="120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09299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22B1014-9E03-497C-9FC9-E834F4932827}" type="slidenum">
              <a:rPr lang="en-US" altLang="en-US" sz="1300"/>
              <a:pPr/>
              <a:t>8</a:t>
            </a:fld>
            <a:endParaRPr lang="en-US" altLang="en-US" sz="130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767830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959F87A-7C40-4947-ABBC-7B255CBA0CCD}" type="slidenum">
              <a:rPr lang="en-US" altLang="en-US" sz="1200"/>
              <a:pPr/>
              <a:t>76</a:t>
            </a:fld>
            <a:endParaRPr lang="en-US" altLang="en-US" sz="120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894149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44107E7-17CD-4681-BF9C-78B7A8EC262F}" type="slidenum">
              <a:rPr lang="en-US" altLang="en-US" sz="1200"/>
              <a:pPr/>
              <a:t>77</a:t>
            </a:fld>
            <a:endParaRPr lang="en-US" altLang="en-US" sz="12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295118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AF9F4DD-9DDA-44D1-A2F8-3F157D3CE863}" type="slidenum">
              <a:rPr lang="en-US" altLang="en-US" sz="1200"/>
              <a:pPr/>
              <a:t>79</a:t>
            </a:fld>
            <a:endParaRPr lang="en-US" altLang="en-US" sz="120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69678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4F8FBD9-00C4-47A7-BEF2-AB6CED6B584C}" type="slidenum">
              <a:rPr lang="en-US" altLang="en-US" sz="1200"/>
              <a:pPr/>
              <a:t>80</a:t>
            </a:fld>
            <a:endParaRPr lang="en-US" altLang="en-US" sz="120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840053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CC51FFF-A6C3-418D-90A6-D11200237190}" type="slidenum">
              <a:rPr lang="en-US" altLang="en-US" sz="1200"/>
              <a:pPr/>
              <a:t>81</a:t>
            </a:fld>
            <a:endParaRPr lang="en-US" altLang="en-US" sz="120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708111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C586665-A28D-49C8-8827-2AB90A790FE7}" type="slidenum">
              <a:rPr lang="en-US" altLang="en-US" sz="1200"/>
              <a:pPr/>
              <a:t>83</a:t>
            </a:fld>
            <a:endParaRPr lang="en-US" altLang="en-US" sz="120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060071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FAD8DCC-E2AD-48D7-A060-DE90E1DDF495}" type="slidenum">
              <a:rPr lang="en-US" altLang="en-US" sz="1200"/>
              <a:pPr/>
              <a:t>84</a:t>
            </a:fld>
            <a:endParaRPr lang="en-US" altLang="en-US" sz="120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59255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0B8C7C1-AF6A-4CBF-9872-B0D1C073061D}" type="slidenum">
              <a:rPr lang="en-US" altLang="en-US" sz="1200"/>
              <a:pPr/>
              <a:t>85</a:t>
            </a:fld>
            <a:endParaRPr lang="en-US" altLang="en-US" sz="120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9188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F24DB06-927E-4C52-A089-67B07C24A799}" type="slidenum">
              <a:rPr lang="en-US" altLang="en-US" sz="1200"/>
              <a:pPr/>
              <a:t>88</a:t>
            </a:fld>
            <a:endParaRPr lang="en-US" altLang="en-US" sz="120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310814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23F2871-3581-4360-84B7-D366C3E77B6B}" type="slidenum">
              <a:rPr lang="en-US" altLang="en-US" sz="1200"/>
              <a:pPr/>
              <a:t>89</a:t>
            </a:fld>
            <a:endParaRPr lang="en-US" altLang="en-US"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66543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F1AF65A-6230-4897-9035-79D4C64A36E8}" type="slidenum">
              <a:rPr lang="en-US" altLang="en-US" sz="1300"/>
              <a:pPr/>
              <a:t>9</a:t>
            </a:fld>
            <a:endParaRPr lang="en-US" altLang="en-US" sz="1300"/>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77000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341C244-B381-4279-9256-B4D8A245AE04}" type="slidenum">
              <a:rPr lang="en-US" altLang="en-US" sz="1200"/>
              <a:pPr/>
              <a:t>90</a:t>
            </a:fld>
            <a:endParaRPr lang="en-US" altLang="en-US" sz="120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179220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41213D-1753-4E97-AFD4-890B53CDDDA4}" type="slidenum">
              <a:rPr lang="en-US" altLang="en-US" sz="1200"/>
              <a:pPr/>
              <a:t>91</a:t>
            </a:fld>
            <a:endParaRPr lang="en-US" altLang="en-US" sz="120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908100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257133D-20F7-4683-B1C2-AD24AA5A53A6}" type="slidenum">
              <a:rPr lang="en-US" altLang="en-US" sz="1200"/>
              <a:pPr/>
              <a:t>93</a:t>
            </a:fld>
            <a:endParaRPr lang="en-US" altLang="en-US" sz="120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170577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A0045E8-DBD8-400A-83AE-222B206CADE2}" type="slidenum">
              <a:rPr lang="en-US" altLang="en-US" sz="1200"/>
              <a:pPr/>
              <a:t>94</a:t>
            </a:fld>
            <a:endParaRPr lang="en-US" altLang="en-US" sz="120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7810035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9D605E1-BE23-4A5B-B2F4-38AEF2626555}" type="slidenum">
              <a:rPr lang="en-US" altLang="en-US" sz="1200"/>
              <a:pPr/>
              <a:t>95</a:t>
            </a:fld>
            <a:endParaRPr lang="en-US" altLang="en-US" sz="120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58250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FE9FD84-86C2-4FA6-BF12-E9B60A0A3C79}" type="slidenum">
              <a:rPr lang="en-US" altLang="en-US" sz="1200"/>
              <a:pPr/>
              <a:t>96</a:t>
            </a:fld>
            <a:endParaRPr lang="en-US" altLang="en-US" sz="120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23368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A79E8CF-E99E-4918-A59F-C732FD00D32D}" type="slidenum">
              <a:rPr lang="en-US" altLang="en-US" sz="1200"/>
              <a:pPr/>
              <a:t>97</a:t>
            </a:fld>
            <a:endParaRPr lang="en-US" altLang="en-US" sz="120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584728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28F72A0-BDC4-4BB5-913F-3950A868F0C9}" type="slidenum">
              <a:rPr lang="en-US" altLang="en-US" sz="1200"/>
              <a:pPr/>
              <a:t>98</a:t>
            </a:fld>
            <a:endParaRPr lang="en-US" altLang="en-US" sz="120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341285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880232E7-1440-44AB-A2B9-361440F59125}" type="slidenum">
              <a:rPr lang="en-US" altLang="en-US" sz="1200"/>
              <a:pPr algn="r"/>
              <a:t>99</a:t>
            </a:fld>
            <a:endParaRPr lang="en-US" altLang="en-US" sz="120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830328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9C4172E-01C9-4E7D-B2EA-4250692C2BA3}" type="slidenum">
              <a:rPr lang="en-US" altLang="en-US" sz="1200"/>
              <a:pPr/>
              <a:t>100</a:t>
            </a:fld>
            <a:endParaRPr lang="en-US" altLang="en-US" sz="120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35624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44330E8-64C2-4D95-B744-C1956551ABF7}" type="slidenum">
              <a:rPr lang="en-US" altLang="en-US" sz="1300"/>
              <a:pPr/>
              <a:t>10</a:t>
            </a:fld>
            <a:endParaRPr lang="en-US" altLang="en-US" sz="130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4639207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A8C73F0-8AE9-4925-B3CA-DDCD7C206602}" type="slidenum">
              <a:rPr lang="en-US" altLang="en-US" sz="1200"/>
              <a:pPr/>
              <a:t>101</a:t>
            </a:fld>
            <a:endParaRPr lang="en-US" altLang="en-US" sz="120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729514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a:fld id="{77AD9490-7202-4AD5-86E3-8C6FE2BBD8A1}" type="slidenum">
              <a:rPr lang="en-US" altLang="en-US" sz="1200"/>
              <a:pPr algn="r"/>
              <a:t>102</a:t>
            </a:fld>
            <a:endParaRPr lang="en-US" altLang="en-US" sz="120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615576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2F93870-3A72-4AAA-8AA5-3A2D4B2914BC}" type="slidenum">
              <a:rPr lang="en-US" altLang="en-US" sz="1200"/>
              <a:pPr/>
              <a:t>103</a:t>
            </a:fld>
            <a:endParaRPr lang="en-US" altLang="en-US" sz="1200"/>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079214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12E40F6-AE41-4AD0-B136-5904226B8245}" type="slidenum">
              <a:rPr lang="en-US" altLang="en-US" sz="1200"/>
              <a:pPr/>
              <a:t>105</a:t>
            </a:fld>
            <a:endParaRPr lang="en-US" altLang="en-US" sz="1200"/>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620328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BE56BA1-00D9-4ACF-B507-9914D5A8B6AB}" type="slidenum">
              <a:rPr lang="en-US" altLang="en-US" sz="1200"/>
              <a:pPr/>
              <a:t>106</a:t>
            </a:fld>
            <a:endParaRPr lang="en-US" altLang="en-US" sz="1200"/>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438282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DD463A2-A549-4471-B239-604752AEC639}" type="slidenum">
              <a:rPr lang="en-US" altLang="en-US" sz="1200"/>
              <a:pPr/>
              <a:t>107</a:t>
            </a:fld>
            <a:endParaRPr lang="en-US" altLang="en-US" sz="120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6725715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D01816F-74F4-4AD1-BD09-D1BCBD79A3F2}" type="slidenum">
              <a:rPr lang="en-US" altLang="en-US" sz="1200"/>
              <a:pPr/>
              <a:t>108</a:t>
            </a:fld>
            <a:endParaRPr lang="en-US" altLang="en-US" sz="120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281359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3CBFC11-295F-46AD-AE6A-7109B7F268F4}" type="slidenum">
              <a:rPr lang="en-US" altLang="en-US" sz="1200"/>
              <a:pPr/>
              <a:t>109</a:t>
            </a:fld>
            <a:endParaRPr lang="en-US" altLang="en-US" sz="1200"/>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999715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3E97B5A-C360-41FF-A133-B46360DF5ACA}" type="slidenum">
              <a:rPr lang="en-US" altLang="en-US" sz="1200"/>
              <a:pPr/>
              <a:t>110</a:t>
            </a:fld>
            <a:endParaRPr lang="en-US" altLang="en-US" sz="1200"/>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425244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37931725" indent="-37474525"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05A59AF-1B5C-4F44-B7F1-C6A9E62B5105}" type="slidenum">
              <a:rPr lang="en-US" altLang="en-US" sz="1200"/>
              <a:pPr/>
              <a:t>112</a:t>
            </a:fld>
            <a:endParaRPr lang="en-US" altLang="en-US" sz="1200"/>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267680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105581" y="5726113"/>
            <a:ext cx="2832827" cy="623248"/>
          </a:xfrm>
          <a:prstGeom prst="rect">
            <a:avLst/>
          </a:prstGeom>
          <a:noFill/>
          <a:ln>
            <a:noFill/>
          </a:ln>
          <a:extLst/>
        </p:spPr>
        <p:txBody>
          <a:bodyPr wrap="none">
            <a:spAutoFit/>
          </a:bodyPr>
          <a:lstStyle>
            <a:lvl1pPr>
              <a:defRPr sz="1600">
                <a:solidFill>
                  <a:schemeClr val="tx1"/>
                </a:solidFill>
                <a:latin typeface="Helvetica" pitchFamily="34" charset="0"/>
                <a:ea typeface="ＭＳ Ｐゴシック" charset="-128"/>
              </a:defRPr>
            </a:lvl1pPr>
            <a:lvl2pPr marL="742950" indent="-285750">
              <a:defRPr sz="1600">
                <a:solidFill>
                  <a:schemeClr val="tx1"/>
                </a:solidFill>
                <a:latin typeface="Helvetica" pitchFamily="34" charset="0"/>
                <a:ea typeface="ＭＳ Ｐゴシック" charset="-128"/>
              </a:defRPr>
            </a:lvl2pPr>
            <a:lvl3pPr marL="1143000" indent="-228600">
              <a:defRPr sz="1600">
                <a:solidFill>
                  <a:schemeClr val="tx1"/>
                </a:solidFill>
                <a:latin typeface="Helvetica" pitchFamily="34" charset="0"/>
                <a:ea typeface="ＭＳ Ｐゴシック" charset="-128"/>
              </a:defRPr>
            </a:lvl3pPr>
            <a:lvl4pPr marL="1600200" indent="-228600">
              <a:defRPr sz="1600">
                <a:solidFill>
                  <a:schemeClr val="tx1"/>
                </a:solidFill>
                <a:latin typeface="Helvetica" pitchFamily="34" charset="0"/>
                <a:ea typeface="ＭＳ Ｐゴシック" charset="-128"/>
              </a:defRPr>
            </a:lvl4pPr>
            <a:lvl5pPr marL="2057400" indent="-228600">
              <a:defRPr sz="1600">
                <a:solidFill>
                  <a:schemeClr val="tx1"/>
                </a:solidFill>
                <a:latin typeface="Helvetica" pitchFamily="34" charset="0"/>
                <a:ea typeface="ＭＳ Ｐゴシック"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charset="-128"/>
              </a:defRPr>
            </a:lvl9pPr>
          </a:lstStyle>
          <a:p>
            <a:pPr algn="ctr" eaLnBrk="0" fontAlgn="base" hangingPunct="0">
              <a:spcBef>
                <a:spcPct val="50000"/>
              </a:spcBef>
              <a:spcAft>
                <a:spcPct val="0"/>
              </a:spcAft>
              <a:defRPr/>
            </a:pPr>
            <a:r>
              <a:rPr lang="en-US" altLang="en-US" sz="1200" b="1" smtClean="0">
                <a:solidFill>
                  <a:srgbClr val="CC3300"/>
                </a:solidFill>
              </a:rPr>
              <a:t>Database System Concepts, 6</a:t>
            </a:r>
            <a:r>
              <a:rPr lang="en-US" altLang="en-US" sz="1200" b="1" baseline="30000" smtClean="0">
                <a:solidFill>
                  <a:srgbClr val="CC3300"/>
                </a:solidFill>
              </a:rPr>
              <a:t>th</a:t>
            </a:r>
            <a:r>
              <a:rPr lang="en-US" altLang="en-US" sz="1200" b="1" smtClean="0">
                <a:solidFill>
                  <a:srgbClr val="CC3300"/>
                </a:solidFill>
              </a:rPr>
              <a:t> Ed</a:t>
            </a:r>
            <a:r>
              <a:rPr lang="en-US" altLang="en-US" sz="1200" smtClean="0">
                <a:solidFill>
                  <a:srgbClr val="CC3300"/>
                </a:solidFill>
              </a:rPr>
              <a:t>.</a:t>
            </a:r>
          </a:p>
          <a:p>
            <a:pPr algn="ctr" eaLnBrk="0" fontAlgn="base" hangingPunct="0">
              <a:spcBef>
                <a:spcPct val="50000"/>
              </a:spcBef>
              <a:spcAft>
                <a:spcPct val="0"/>
              </a:spcAft>
              <a:defRPr/>
            </a:pPr>
            <a:r>
              <a:rPr lang="en-US" altLang="en-US" sz="900" b="1" smtClean="0">
                <a:solidFill>
                  <a:srgbClr val="CC3300"/>
                </a:solidFill>
              </a:rPr>
              <a:t>©Silberschatz, Korth and Sudarshan</a:t>
            </a:r>
            <a:br>
              <a:rPr lang="en-US" altLang="en-US" sz="900" b="1" smtClean="0">
                <a:solidFill>
                  <a:srgbClr val="CC3300"/>
                </a:solidFill>
              </a:rPr>
            </a:br>
            <a:r>
              <a:rPr lang="en-US" altLang="en-US" sz="900" b="1" smtClean="0">
                <a:solidFill>
                  <a:srgbClr val="CC3300"/>
                </a:solidFill>
              </a:rPr>
              <a:t>See </a:t>
            </a:r>
            <a:r>
              <a:rPr lang="en-US" altLang="en-US" sz="900" b="1" smtClean="0">
                <a:solidFill>
                  <a:srgbClr val="CC3300"/>
                </a:solidFill>
                <a:hlinkClick r:id="rId2"/>
              </a:rPr>
              <a:t>www.db-book.com</a:t>
            </a:r>
            <a:r>
              <a:rPr lang="en-US" altLang="en-US" sz="900" b="1" smtClean="0">
                <a:solidFill>
                  <a:srgbClr val="CC3300"/>
                </a:solidFill>
              </a:rPr>
              <a:t> for conditions on re-use </a:t>
            </a:r>
          </a:p>
        </p:txBody>
      </p:sp>
      <p:sp>
        <p:nvSpPr>
          <p:cNvPr id="31027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31027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7" name="Rectangle 4"/>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defRPr>
            </a:lvl1pPr>
          </a:lstStyle>
          <a:p>
            <a:pPr eaLnBrk="0" fontAlgn="base" hangingPunct="0">
              <a:spcAft>
                <a:spcPct val="0"/>
              </a:spcAft>
              <a:defRPr/>
            </a:pPr>
            <a:endParaRPr lang="en-US" sz="1200" dirty="0"/>
          </a:p>
        </p:txBody>
      </p:sp>
      <p:sp>
        <p:nvSpPr>
          <p:cNvPr id="8" name="Rectangle 5"/>
          <p:cNvSpPr>
            <a:spLocks noGrp="1" noChangeArrowheads="1"/>
          </p:cNvSpPr>
          <p:nvPr>
            <p:ph type="sldNum" sz="quarter" idx="11"/>
          </p:nvPr>
        </p:nvSpPr>
        <p:spPr>
          <a:xfrm>
            <a:off x="6733223" y="6065580"/>
            <a:ext cx="1905000" cy="457200"/>
          </a:xfrm>
        </p:spPr>
        <p:txBody>
          <a:bodyPr/>
          <a:lstStyle>
            <a:lvl1pPr>
              <a:defRPr>
                <a:solidFill>
                  <a:srgbClr val="578963"/>
                </a:solidFill>
              </a:defRPr>
            </a:lvl1pPr>
          </a:lstStyle>
          <a:p>
            <a:pPr>
              <a:defRPr/>
            </a:pPr>
            <a:fld id="{2F2678E0-0C01-4747-9DCB-F38DEA050C2C}" type="slidenum">
              <a:rPr lang="en-US"/>
              <a:pPr>
                <a:defRPr/>
              </a:pPr>
              <a:t>‹#›</a:t>
            </a:fld>
            <a:endParaRPr lang="en-US"/>
          </a:p>
        </p:txBody>
      </p:sp>
    </p:spTree>
    <p:extLst>
      <p:ext uri="{BB962C8B-B14F-4D97-AF65-F5344CB8AC3E}">
        <p14:creationId xmlns:p14="http://schemas.microsoft.com/office/powerpoint/2010/main" val="57881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7A8085DD-423E-4393-9D57-4A2421E97BB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3915304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FB2873D4-92AB-4F3F-A68E-AFABBF4AB7DB}"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160719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a:xfrm>
            <a:off x="197167" y="960120"/>
            <a:ext cx="8409623" cy="5543550"/>
          </a:xfr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C069E4C9-882F-46E1-9E1E-A074857A48C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563307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D8891229-F061-4927-A559-D54BC2D1C618}" type="slidenum">
              <a:rPr lang="en-US" smtClean="0">
                <a:solidFill>
                  <a:srgbClr val="666699"/>
                </a:solidFill>
              </a:rPr>
              <a:pPr>
                <a:defRPr/>
              </a:pPr>
              <a:t>‹#›</a:t>
            </a:fld>
            <a:endParaRPr lang="en-US" dirty="0">
              <a:solidFill>
                <a:srgbClr val="666699"/>
              </a:solidFill>
            </a:endParaRPr>
          </a:p>
        </p:txBody>
      </p:sp>
    </p:spTree>
    <p:extLst>
      <p:ext uri="{BB962C8B-B14F-4D97-AF65-F5344CB8AC3E}">
        <p14:creationId xmlns:p14="http://schemas.microsoft.com/office/powerpoint/2010/main" val="356188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sz="half" idx="1"/>
          </p:nvPr>
        </p:nvSpPr>
        <p:spPr>
          <a:xfrm>
            <a:off x="814388" y="1093790"/>
            <a:ext cx="3754437" cy="49037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1226" y="1093790"/>
            <a:ext cx="3754438" cy="49037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8D188108-5929-42A9-AC54-BF0B9A0E0392}"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193403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sz="28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p:txBody>
          <a:bodyPr/>
          <a:lstStyle>
            <a:lvl1pPr>
              <a:defRPr/>
            </a:lvl1pPr>
          </a:lstStyle>
          <a:p>
            <a:pPr>
              <a:defRPr/>
            </a:pPr>
            <a:fld id="{539C0C99-871D-4407-BC58-CA9050E3B9AF}"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529646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Rectangle 3"/>
          <p:cNvSpPr>
            <a:spLocks noGrp="1" noChangeArrowheads="1"/>
          </p:cNvSpPr>
          <p:nvPr>
            <p:ph type="sldNum" sz="quarter" idx="10"/>
          </p:nvPr>
        </p:nvSpPr>
        <p:spPr/>
        <p:txBody>
          <a:bodyPr/>
          <a:lstStyle>
            <a:lvl1pPr>
              <a:defRPr/>
            </a:lvl1pPr>
          </a:lstStyle>
          <a:p>
            <a:pPr>
              <a:defRPr/>
            </a:pPr>
            <a:fld id="{CA2B7701-05F2-40E9-95D1-CBBA90E7B5E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45086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78815316-C2FD-4C5A-8260-78A0490B959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4131374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15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smtClean="0"/>
              <a:t>Click to edit Master text styles</a:t>
            </a:r>
          </a:p>
        </p:txBody>
      </p:sp>
      <p:sp>
        <p:nvSpPr>
          <p:cNvPr id="5" name="Rectangle 3"/>
          <p:cNvSpPr>
            <a:spLocks noGrp="1" noChangeArrowheads="1"/>
          </p:cNvSpPr>
          <p:nvPr>
            <p:ph type="sldNum" sz="quarter" idx="10"/>
          </p:nvPr>
        </p:nvSpPr>
        <p:spPr/>
        <p:txBody>
          <a:bodyPr/>
          <a:lstStyle>
            <a:lvl1pPr>
              <a:defRPr/>
            </a:lvl1pPr>
          </a:lstStyle>
          <a:p>
            <a:pPr>
              <a:defRPr/>
            </a:pPr>
            <a:fld id="{E9E6277C-C08C-4145-A91E-09046E15837D}"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3050963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2182" y="4800600"/>
            <a:ext cx="7506017" cy="566738"/>
          </a:xfrm>
        </p:spPr>
        <p:txBody>
          <a:bodyPr/>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982979" y="354330"/>
            <a:ext cx="7475219" cy="444627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smtClean="0"/>
          </a:p>
        </p:txBody>
      </p:sp>
      <p:sp>
        <p:nvSpPr>
          <p:cNvPr id="4" name="Text Placeholder 3"/>
          <p:cNvSpPr>
            <a:spLocks noGrp="1"/>
          </p:cNvSpPr>
          <p:nvPr>
            <p:ph type="body" sz="half" idx="2"/>
          </p:nvPr>
        </p:nvSpPr>
        <p:spPr>
          <a:xfrm>
            <a:off x="952182" y="5367338"/>
            <a:ext cx="7506017"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3"/>
          <p:cNvSpPr>
            <a:spLocks noGrp="1" noChangeArrowheads="1"/>
          </p:cNvSpPr>
          <p:nvPr>
            <p:ph type="sldNum" sz="quarter" idx="10"/>
          </p:nvPr>
        </p:nvSpPr>
        <p:spPr/>
        <p:txBody>
          <a:bodyPr/>
          <a:lstStyle>
            <a:lvl1pPr>
              <a:defRPr/>
            </a:lvl1pPr>
          </a:lstStyle>
          <a:p>
            <a:pPr>
              <a:defRPr/>
            </a:pPr>
            <a:fld id="{EC617051-3D6C-43CC-BA85-A13C8C1D38B5}"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425657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18254" y="934562"/>
            <a:ext cx="8255318" cy="5258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309251" name="Rectangle 3"/>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eaLnBrk="0" fontAlgn="base" hangingPunct="0">
              <a:spcAft>
                <a:spcPct val="0"/>
              </a:spcAft>
              <a:defRPr/>
            </a:pPr>
            <a:fld id="{292EDCB2-FEDC-4A64-9903-C1AEC624D0F6}" type="slidenum">
              <a:rPr lang="en-US">
                <a:solidFill>
                  <a:srgbClr val="666699"/>
                </a:solidFill>
                <a:ea typeface="ＭＳ Ｐゴシック" panose="020B0600070205080204" pitchFamily="34" charset="-128"/>
              </a:rPr>
              <a:pPr eaLnBrk="0" fontAlgn="base" hangingPunct="0">
                <a:spcAft>
                  <a:spcPct val="0"/>
                </a:spcAft>
                <a:defRPr/>
              </a:pPr>
              <a:t>‹#›</a:t>
            </a:fld>
            <a:endParaRPr lang="en-US">
              <a:solidFill>
                <a:srgbClr val="666699"/>
              </a:solidFill>
              <a:ea typeface="ＭＳ Ｐゴシック" panose="020B0600070205080204" pitchFamily="34" charset="-128"/>
            </a:endParaRPr>
          </a:p>
        </p:txBody>
      </p:sp>
      <p:sp>
        <p:nvSpPr>
          <p:cNvPr id="1028" name="Text Box 4"/>
          <p:cNvSpPr txBox="1">
            <a:spLocks noChangeArrowheads="1"/>
          </p:cNvSpPr>
          <p:nvPr/>
        </p:nvSpPr>
        <p:spPr bwMode="auto">
          <a:xfrm>
            <a:off x="6537798" y="6608606"/>
            <a:ext cx="2558714" cy="207749"/>
          </a:xfrm>
          <a:prstGeom prst="rect">
            <a:avLst/>
          </a:prstGeom>
          <a:noFill/>
          <a:ln>
            <a:noFill/>
          </a:ln>
          <a:extLst/>
        </p:spPr>
        <p:txBody>
          <a:bodyPr wrap="none">
            <a:spAutoFit/>
          </a:bodyPr>
          <a:lstStyle>
            <a:lvl1pPr>
              <a:defRPr sz="1600">
                <a:solidFill>
                  <a:schemeClr val="tx1"/>
                </a:solidFill>
                <a:latin typeface="Helvetica" pitchFamily="34" charset="0"/>
                <a:ea typeface="ＭＳ Ｐゴシック" charset="-128"/>
              </a:defRPr>
            </a:lvl1pPr>
            <a:lvl2pPr marL="742950" indent="-285750">
              <a:defRPr sz="1600">
                <a:solidFill>
                  <a:schemeClr val="tx1"/>
                </a:solidFill>
                <a:latin typeface="Helvetica" pitchFamily="34" charset="0"/>
                <a:ea typeface="ＭＳ Ｐゴシック" charset="-128"/>
              </a:defRPr>
            </a:lvl2pPr>
            <a:lvl3pPr marL="1143000" indent="-228600">
              <a:defRPr sz="1600">
                <a:solidFill>
                  <a:schemeClr val="tx1"/>
                </a:solidFill>
                <a:latin typeface="Helvetica" pitchFamily="34" charset="0"/>
                <a:ea typeface="ＭＳ Ｐゴシック" charset="-128"/>
              </a:defRPr>
            </a:lvl3pPr>
            <a:lvl4pPr marL="1600200" indent="-228600">
              <a:defRPr sz="1600">
                <a:solidFill>
                  <a:schemeClr val="tx1"/>
                </a:solidFill>
                <a:latin typeface="Helvetica" pitchFamily="34" charset="0"/>
                <a:ea typeface="ＭＳ Ｐゴシック" charset="-128"/>
              </a:defRPr>
            </a:lvl4pPr>
            <a:lvl5pPr marL="2057400" indent="-228600">
              <a:defRPr sz="1600">
                <a:solidFill>
                  <a:schemeClr val="tx1"/>
                </a:solidFill>
                <a:latin typeface="Helvetica" pitchFamily="34" charset="0"/>
                <a:ea typeface="ＭＳ Ｐゴシック"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charset="-128"/>
              </a:defRPr>
            </a:lvl9pPr>
          </a:lstStyle>
          <a:p>
            <a:pPr algn="ctr" eaLnBrk="0" fontAlgn="base" hangingPunct="0">
              <a:spcBef>
                <a:spcPct val="50000"/>
              </a:spcBef>
              <a:spcAft>
                <a:spcPct val="0"/>
              </a:spcAft>
              <a:defRPr/>
            </a:pPr>
            <a:r>
              <a:rPr lang="en-US" altLang="en-US" sz="750" b="1" dirty="0" smtClean="0">
                <a:solidFill>
                  <a:srgbClr val="CC3300"/>
                </a:solidFill>
              </a:rPr>
              <a:t>Mr.</a:t>
            </a:r>
            <a:r>
              <a:rPr lang="en-US" altLang="en-US" sz="750" b="1" baseline="0" dirty="0" smtClean="0">
                <a:solidFill>
                  <a:srgbClr val="CC3300"/>
                </a:solidFill>
              </a:rPr>
              <a:t> M. Narasimhulu, Assistant Professor, CSE, SRIT</a:t>
            </a:r>
            <a:endParaRPr lang="en-US" altLang="en-US" sz="750" b="1" dirty="0" smtClean="0">
              <a:solidFill>
                <a:srgbClr val="CC3300"/>
              </a:solidFill>
            </a:endParaRPr>
          </a:p>
        </p:txBody>
      </p:sp>
      <p:sp>
        <p:nvSpPr>
          <p:cNvPr id="1029" name="Text Box 5"/>
          <p:cNvSpPr txBox="1">
            <a:spLocks noChangeArrowheads="1"/>
          </p:cNvSpPr>
          <p:nvPr/>
        </p:nvSpPr>
        <p:spPr bwMode="auto">
          <a:xfrm>
            <a:off x="4478382" y="6613527"/>
            <a:ext cx="450764" cy="207749"/>
          </a:xfrm>
          <a:prstGeom prst="rect">
            <a:avLst/>
          </a:prstGeom>
          <a:noFill/>
          <a:ln>
            <a:noFill/>
          </a:ln>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eaLnBrk="0" fontAlgn="base" hangingPunct="0">
              <a:spcBef>
                <a:spcPct val="50000"/>
              </a:spcBef>
              <a:spcAft>
                <a:spcPct val="0"/>
              </a:spcAft>
              <a:defRPr/>
            </a:pPr>
            <a:r>
              <a:rPr lang="en-US" altLang="en-US" sz="750" b="1" dirty="0" smtClean="0">
                <a:solidFill>
                  <a:srgbClr val="CC3300"/>
                </a:solidFill>
              </a:rPr>
              <a:t>U2.</a:t>
            </a:r>
            <a:fld id="{23E806B8-888B-48BC-8B67-0425AF094409}" type="slidenum">
              <a:rPr lang="en-US" altLang="en-US" sz="750" b="1" smtClean="0">
                <a:solidFill>
                  <a:srgbClr val="CC3300"/>
                </a:solidFill>
              </a:rPr>
              <a:pPr algn="ctr" eaLnBrk="0" fontAlgn="base" hangingPunct="0">
                <a:spcBef>
                  <a:spcPct val="50000"/>
                </a:spcBef>
                <a:spcAft>
                  <a:spcPct val="0"/>
                </a:spcAft>
                <a:defRPr/>
              </a:pPr>
              <a:t>‹#›</a:t>
            </a:fld>
            <a:endParaRPr lang="en-US" altLang="en-US" sz="750" b="1" dirty="0" smtClean="0">
              <a:solidFill>
                <a:srgbClr val="CC3300"/>
              </a:solidFill>
            </a:endParaRPr>
          </a:p>
        </p:txBody>
      </p:sp>
      <p:sp>
        <p:nvSpPr>
          <p:cNvPr id="309254" name="Rectangle 6"/>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p:cNvSpPr txBox="1">
            <a:spLocks noChangeArrowheads="1"/>
          </p:cNvSpPr>
          <p:nvPr/>
        </p:nvSpPr>
        <p:spPr bwMode="auto">
          <a:xfrm>
            <a:off x="1" y="6613527"/>
            <a:ext cx="1996059" cy="207749"/>
          </a:xfrm>
          <a:prstGeom prst="rect">
            <a:avLst/>
          </a:prstGeom>
          <a:noFill/>
          <a:ln>
            <a:noFill/>
          </a:ln>
          <a:extLst/>
        </p:spPr>
        <p:txBody>
          <a:bodyPr wrap="none">
            <a:spAutoFit/>
          </a:bodyPr>
          <a:lstStyle>
            <a:lvl1pPr>
              <a:defRPr sz="1600">
                <a:solidFill>
                  <a:schemeClr val="tx1"/>
                </a:solidFill>
                <a:latin typeface="Helvetica" pitchFamily="34" charset="0"/>
                <a:ea typeface="ＭＳ Ｐゴシック" charset="-128"/>
              </a:defRPr>
            </a:lvl1pPr>
            <a:lvl2pPr marL="742950" indent="-285750">
              <a:defRPr sz="1600">
                <a:solidFill>
                  <a:schemeClr val="tx1"/>
                </a:solidFill>
                <a:latin typeface="Helvetica" pitchFamily="34" charset="0"/>
                <a:ea typeface="ＭＳ Ｐゴシック" charset="-128"/>
              </a:defRPr>
            </a:lvl2pPr>
            <a:lvl3pPr marL="1143000" indent="-228600">
              <a:defRPr sz="1600">
                <a:solidFill>
                  <a:schemeClr val="tx1"/>
                </a:solidFill>
                <a:latin typeface="Helvetica" pitchFamily="34" charset="0"/>
                <a:ea typeface="ＭＳ Ｐゴシック" charset="-128"/>
              </a:defRPr>
            </a:lvl3pPr>
            <a:lvl4pPr marL="1600200" indent="-228600">
              <a:defRPr sz="1600">
                <a:solidFill>
                  <a:schemeClr val="tx1"/>
                </a:solidFill>
                <a:latin typeface="Helvetica" pitchFamily="34" charset="0"/>
                <a:ea typeface="ＭＳ Ｐゴシック" charset="-128"/>
              </a:defRPr>
            </a:lvl4pPr>
            <a:lvl5pPr marL="2057400" indent="-228600">
              <a:defRPr sz="1600">
                <a:solidFill>
                  <a:schemeClr val="tx1"/>
                </a:solidFill>
                <a:latin typeface="Helvetica" pitchFamily="34" charset="0"/>
                <a:ea typeface="ＭＳ Ｐゴシック"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charset="-128"/>
              </a:defRPr>
            </a:lvl9pPr>
          </a:lstStyle>
          <a:p>
            <a:pPr eaLnBrk="0" fontAlgn="base" hangingPunct="0">
              <a:spcBef>
                <a:spcPct val="50000"/>
              </a:spcBef>
              <a:spcAft>
                <a:spcPct val="0"/>
              </a:spcAft>
              <a:defRPr/>
            </a:pPr>
            <a:r>
              <a:rPr lang="en-US" altLang="en-US" sz="750" b="1" smtClean="0">
                <a:solidFill>
                  <a:srgbClr val="CC3300"/>
                </a:solidFill>
              </a:rPr>
              <a:t>Database System Concepts - 6</a:t>
            </a:r>
            <a:r>
              <a:rPr lang="en-US" altLang="en-US" sz="750" b="1" baseline="30000" smtClean="0">
                <a:solidFill>
                  <a:srgbClr val="CC3300"/>
                </a:solidFill>
              </a:rPr>
              <a:t>th</a:t>
            </a:r>
            <a:r>
              <a:rPr lang="en-US" altLang="en-US" sz="750" b="1" smtClean="0">
                <a:solidFill>
                  <a:srgbClr val="CC3300"/>
                </a:solidFill>
              </a:rPr>
              <a:t> Edition</a:t>
            </a:r>
          </a:p>
        </p:txBody>
      </p:sp>
      <p:sp>
        <p:nvSpPr>
          <p:cNvPr id="1032" name="Freeform 8"/>
          <p:cNvSpPr>
            <a:spLocks/>
          </p:cNvSpPr>
          <p:nvPr/>
        </p:nvSpPr>
        <p:spPr bwMode="auto">
          <a:xfrm>
            <a:off x="8916988" y="5445127"/>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0725" y="117475"/>
            <a:ext cx="495061" cy="660081"/>
          </a:xfrm>
          <a:prstGeom prst="rect">
            <a:avLst/>
          </a:prstGeom>
        </p:spPr>
      </p:pic>
    </p:spTree>
    <p:extLst>
      <p:ext uri="{BB962C8B-B14F-4D97-AF65-F5344CB8AC3E}">
        <p14:creationId xmlns:p14="http://schemas.microsoft.com/office/powerpoint/2010/main" val="333523831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mj-lt"/>
          <a:ea typeface="ＭＳ Ｐゴシック"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charset="2"/>
        <a:buChar char="n"/>
        <a:defRPr kumimoji="1" sz="1500">
          <a:solidFill>
            <a:schemeClr val="tx1"/>
          </a:solidFill>
          <a:latin typeface="+mn-lt"/>
          <a:ea typeface="ＭＳ Ｐゴシック" charset="-128"/>
          <a:cs typeface="+mn-cs"/>
        </a:defRPr>
      </a:lvl1pPr>
      <a:lvl2pPr marL="557213" indent="-214313" algn="l" rtl="0" eaLnBrk="0" fontAlgn="base" hangingPunct="0">
        <a:spcBef>
          <a:spcPct val="35000"/>
        </a:spcBef>
        <a:spcAft>
          <a:spcPct val="0"/>
        </a:spcAft>
        <a:buClr>
          <a:schemeClr val="folHlink"/>
        </a:buClr>
        <a:buSzPct val="80000"/>
        <a:buFont typeface="Monotype Sorts" charset="2"/>
        <a:buChar char="l"/>
        <a:defRPr kumimoji="1" sz="1500">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anose="05030102010509060703" pitchFamily="18" charset="2"/>
        <a:buChar char="4"/>
        <a:defRPr kumimoji="1" sz="1500">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500">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sz="1500">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0.png"/><Relationship Id="rId5" Type="http://schemas.openxmlformats.org/officeDocument/2006/relationships/image" Target="../media/image39.wmf"/><Relationship Id="rId4" Type="http://schemas.openxmlformats.org/officeDocument/2006/relationships/oleObject" Target="../embeddings/oleObject1.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63.wmf"/><Relationship Id="rId4" Type="http://schemas.openxmlformats.org/officeDocument/2006/relationships/oleObject" Target="../embeddings/oleObject2.bin"/></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4.wmf"/></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64.wmf"/><Relationship Id="rId4" Type="http://schemas.openxmlformats.org/officeDocument/2006/relationships/oleObject" Target="../embeddings/oleObject4.bin"/></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6.emf"/><Relationship Id="rId5" Type="http://schemas.openxmlformats.org/officeDocument/2006/relationships/image" Target="../media/image65.wmf"/><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5.wmf"/><Relationship Id="rId4" Type="http://schemas.openxmlformats.org/officeDocument/2006/relationships/oleObject" Target="../embeddings/oleObject6.bin"/></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9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Unit V – Data Storage and Querying</a:t>
            </a:r>
            <a:endParaRPr lang="en-US" dirty="0"/>
          </a:p>
        </p:txBody>
      </p:sp>
      <p:sp>
        <p:nvSpPr>
          <p:cNvPr id="15363" name="Content Placeholder 2"/>
          <p:cNvSpPr>
            <a:spLocks noGrp="1"/>
          </p:cNvSpPr>
          <p:nvPr>
            <p:ph idx="1"/>
          </p:nvPr>
        </p:nvSpPr>
        <p:spPr>
          <a:xfrm>
            <a:off x="197167" y="727075"/>
            <a:ext cx="8648383" cy="5925185"/>
          </a:xfrm>
        </p:spPr>
        <p:txBody>
          <a:bodyPr/>
          <a:lstStyle/>
          <a:p>
            <a:pPr marL="0" indent="0" algn="just">
              <a:spcBef>
                <a:spcPts val="600"/>
              </a:spcBef>
              <a:buNone/>
            </a:pPr>
            <a:r>
              <a:rPr lang="en-US" b="1" dirty="0">
                <a:ea typeface="ＭＳ Ｐゴシック" panose="020B0600070205080204" pitchFamily="34" charset="-128"/>
              </a:rPr>
              <a:t>Storage and File Structure: </a:t>
            </a:r>
            <a:r>
              <a:rPr lang="en-US" dirty="0">
                <a:ea typeface="ＭＳ Ｐゴシック" panose="020B0600070205080204" pitchFamily="34" charset="-128"/>
              </a:rPr>
              <a:t>Overview of physical storage media, magnetic disk and flash storage, RAID, tertiary storage, File Organization, Organization of Records in Files, Data-Dictionary Storage, Database Buffer.</a:t>
            </a:r>
          </a:p>
          <a:p>
            <a:pPr marL="0" indent="0" algn="just">
              <a:spcBef>
                <a:spcPts val="600"/>
              </a:spcBef>
              <a:buNone/>
            </a:pPr>
            <a:r>
              <a:rPr lang="en-US" b="1" dirty="0">
                <a:ea typeface="ＭＳ Ｐゴシック" panose="020B0600070205080204" pitchFamily="34" charset="-128"/>
              </a:rPr>
              <a:t>Indexing and hashing: </a:t>
            </a:r>
            <a:r>
              <a:rPr lang="en-US" dirty="0">
                <a:ea typeface="ＭＳ Ｐゴシック" panose="020B0600070205080204" pitchFamily="34" charset="-128"/>
              </a:rPr>
              <a:t>Ordered Indices, B+-Tree Index Files, B+-Tree Extensions, Multiple-Key Access, Static hashing, Dynamic Hashing, Comparison of Ordered Indexing and Hashing, Bitmap Indices, Index Definition in SQL.</a:t>
            </a:r>
          </a:p>
          <a:p>
            <a:pPr marL="0" indent="0" algn="just">
              <a:spcBef>
                <a:spcPts val="600"/>
              </a:spcBef>
              <a:buNone/>
            </a:pPr>
            <a:r>
              <a:rPr lang="en-US" b="1" dirty="0">
                <a:ea typeface="ＭＳ Ｐゴシック" panose="020B0600070205080204" pitchFamily="34" charset="-128"/>
              </a:rPr>
              <a:t>Query processing and Optimization</a:t>
            </a:r>
            <a:r>
              <a:rPr lang="en-US" dirty="0">
                <a:ea typeface="ＭＳ Ｐゴシック" panose="020B0600070205080204" pitchFamily="34" charset="-128"/>
              </a:rPr>
              <a:t>:  Measures of Query Cost, selection Operations, sorting, Join operations, Other Operations, Evaluation of Expressions. Transformation of Relational Expressions, Estimating Statistics of Expression Results, choice of Evaluation plans and Materialized views</a:t>
            </a:r>
          </a:p>
        </p:txBody>
      </p:sp>
    </p:spTree>
    <p:extLst>
      <p:ext uri="{BB962C8B-B14F-4D97-AF65-F5344CB8AC3E}">
        <p14:creationId xmlns:p14="http://schemas.microsoft.com/office/powerpoint/2010/main" val="3635751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p:txBody>
          <a:bodyPr/>
          <a:lstStyle/>
          <a:p>
            <a:pPr>
              <a:defRPr/>
            </a:pPr>
            <a:r>
              <a:rPr lang="en-US">
                <a:ea typeface="+mj-ea"/>
              </a:rPr>
              <a:t>Storage Hierarchy</a:t>
            </a:r>
          </a:p>
        </p:txBody>
      </p:sp>
      <p:pic>
        <p:nvPicPr>
          <p:cNvPr id="3174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20" y="866775"/>
            <a:ext cx="7052310" cy="537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328802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8786"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File Organization</a:t>
            </a:r>
          </a:p>
        </p:txBody>
      </p:sp>
      <p:sp>
        <p:nvSpPr>
          <p:cNvPr id="43011" name="Rectangle 3"/>
          <p:cNvSpPr>
            <a:spLocks noGrp="1" noChangeArrowheads="1"/>
          </p:cNvSpPr>
          <p:nvPr>
            <p:ph type="body" idx="1"/>
          </p:nvPr>
        </p:nvSpPr>
        <p:spPr>
          <a:xfrm>
            <a:off x="125730" y="868680"/>
            <a:ext cx="8915400" cy="4869180"/>
          </a:xfrm>
        </p:spPr>
        <p:txBody>
          <a:bodyPr/>
          <a:lstStyle/>
          <a:p>
            <a:r>
              <a:rPr lang="en-US" altLang="en-US" dirty="0" smtClean="0"/>
              <a:t>Index file degradation problem is solved by using B</a:t>
            </a:r>
            <a:r>
              <a:rPr lang="en-US" altLang="en-US" baseline="30000" dirty="0" smtClean="0"/>
              <a:t>+</a:t>
            </a:r>
            <a:r>
              <a:rPr lang="en-US" altLang="en-US" dirty="0" smtClean="0"/>
              <a:t>-Tree indices.</a:t>
            </a:r>
          </a:p>
          <a:p>
            <a:r>
              <a:rPr lang="en-US" altLang="en-US" dirty="0" smtClean="0"/>
              <a:t>Data file degradation problem is solved by using B</a:t>
            </a:r>
            <a:r>
              <a:rPr lang="en-US" altLang="en-US" baseline="30000" dirty="0" smtClean="0"/>
              <a:t>+</a:t>
            </a:r>
            <a:r>
              <a:rPr lang="en-US" altLang="en-US" dirty="0" smtClean="0"/>
              <a:t>-Tree File Organization.</a:t>
            </a:r>
          </a:p>
          <a:p>
            <a:r>
              <a:rPr lang="en-US" altLang="en-US" dirty="0" smtClean="0"/>
              <a:t>The leaf nodes in a B</a:t>
            </a:r>
            <a:r>
              <a:rPr lang="en-US" altLang="en-US" baseline="30000" dirty="0" smtClean="0"/>
              <a:t>+</a:t>
            </a:r>
            <a:r>
              <a:rPr lang="en-US" altLang="en-US" dirty="0" smtClean="0"/>
              <a:t>-tree file organization store records, instead of pointers.</a:t>
            </a:r>
          </a:p>
          <a:p>
            <a:r>
              <a:rPr lang="en-US" altLang="en-US" dirty="0" smtClean="0"/>
              <a:t>Leaf nodes are still required to be half full</a:t>
            </a:r>
          </a:p>
          <a:p>
            <a:pPr lvl="1"/>
            <a:r>
              <a:rPr lang="en-US" altLang="en-US" dirty="0" smtClean="0">
                <a:ea typeface="ＭＳ Ｐゴシック" panose="020B0600070205080204" pitchFamily="34" charset="-128"/>
              </a:rPr>
              <a:t>Since records are larger than pointers, the maximum number of records that can be stored in a leaf node is less than the number of pointers in a </a:t>
            </a:r>
            <a:r>
              <a:rPr lang="en-US" altLang="en-US" dirty="0" err="1" smtClean="0">
                <a:ea typeface="ＭＳ Ｐゴシック" panose="020B0600070205080204" pitchFamily="34" charset="-128"/>
              </a:rPr>
              <a:t>nonleaf</a:t>
            </a:r>
            <a:r>
              <a:rPr lang="en-US" altLang="en-US" dirty="0" smtClean="0">
                <a:ea typeface="ＭＳ Ｐゴシック" panose="020B0600070205080204" pitchFamily="34" charset="-128"/>
              </a:rPr>
              <a:t> node.</a:t>
            </a:r>
          </a:p>
          <a:p>
            <a:r>
              <a:rPr lang="en-US" altLang="en-US" dirty="0" smtClean="0"/>
              <a:t>Insertion and deletion are handled in the same way as insertion and deletion of entries in a B</a:t>
            </a:r>
            <a:r>
              <a:rPr lang="en-US" altLang="en-US" baseline="30000" dirty="0" smtClean="0"/>
              <a:t>+</a:t>
            </a:r>
            <a:r>
              <a:rPr lang="en-US" altLang="en-US" dirty="0" smtClean="0"/>
              <a:t>-tree index.</a:t>
            </a:r>
          </a:p>
        </p:txBody>
      </p:sp>
    </p:spTree>
    <p:extLst>
      <p:ext uri="{BB962C8B-B14F-4D97-AF65-F5344CB8AC3E}">
        <p14:creationId xmlns:p14="http://schemas.microsoft.com/office/powerpoint/2010/main" val="38225033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834"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File Organization (Cont.)</a:t>
            </a:r>
          </a:p>
        </p:txBody>
      </p:sp>
      <p:sp>
        <p:nvSpPr>
          <p:cNvPr id="44035" name="Rectangle 3"/>
          <p:cNvSpPr>
            <a:spLocks noGrp="1" noChangeArrowheads="1"/>
          </p:cNvSpPr>
          <p:nvPr>
            <p:ph type="body" idx="1"/>
          </p:nvPr>
        </p:nvSpPr>
        <p:spPr>
          <a:xfrm>
            <a:off x="274320" y="4337050"/>
            <a:ext cx="8709660" cy="2212339"/>
          </a:xfrm>
        </p:spPr>
        <p:txBody>
          <a:bodyPr/>
          <a:lstStyle/>
          <a:p>
            <a:r>
              <a:rPr lang="en-US" altLang="en-US" dirty="0" smtClean="0"/>
              <a:t>Good space utilization important since records use more space than pointers.  </a:t>
            </a:r>
          </a:p>
          <a:p>
            <a:r>
              <a:rPr lang="en-US" altLang="en-US" dirty="0" smtClean="0"/>
              <a:t>To improve space utilization, involve more sibling nodes in redistribution during splits and merges</a:t>
            </a:r>
          </a:p>
          <a:p>
            <a:pPr lvl="1"/>
            <a:r>
              <a:rPr lang="en-US" altLang="en-US" dirty="0" smtClean="0">
                <a:ea typeface="ＭＳ Ｐゴシック" panose="020B0600070205080204" pitchFamily="34" charset="-128"/>
              </a:rPr>
              <a:t>Involving 2 siblings in redistribution (to avoid split / merge where possible) results in each node having at least     </a:t>
            </a:r>
            <a:r>
              <a:rPr lang="en-US" altLang="en-US"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rPr>
              <a:t>  entries</a:t>
            </a:r>
          </a:p>
          <a:p>
            <a:pPr>
              <a:buFont typeface="Monotype Sorts" charset="2"/>
              <a:buNone/>
            </a:pPr>
            <a:endParaRPr lang="en-US" altLang="en-US" dirty="0" smtClean="0"/>
          </a:p>
        </p:txBody>
      </p:sp>
      <p:sp>
        <p:nvSpPr>
          <p:cNvPr id="44036" name="Text Box 4"/>
          <p:cNvSpPr txBox="1">
            <a:spLocks noChangeArrowheads="1"/>
          </p:cNvSpPr>
          <p:nvPr/>
        </p:nvSpPr>
        <p:spPr bwMode="auto">
          <a:xfrm>
            <a:off x="2419350" y="3970338"/>
            <a:ext cx="3892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800"/>
              <a:t>Example of B</a:t>
            </a:r>
            <a:r>
              <a:rPr lang="en-US" altLang="en-US" sz="1800" baseline="30000"/>
              <a:t>+</a:t>
            </a:r>
            <a:r>
              <a:rPr lang="en-US" altLang="en-US" sz="1800"/>
              <a:t>-tree File Organization</a:t>
            </a:r>
          </a:p>
        </p:txBody>
      </p:sp>
      <p:graphicFrame>
        <p:nvGraphicFramePr>
          <p:cNvPr id="44037" name="Object 2"/>
          <p:cNvGraphicFramePr>
            <a:graphicFrameLocks noChangeAspect="1"/>
          </p:cNvGraphicFramePr>
          <p:nvPr>
            <p:extLst>
              <p:ext uri="{D42A27DB-BD31-4B8C-83A1-F6EECF244321}">
                <p14:modId xmlns:p14="http://schemas.microsoft.com/office/powerpoint/2010/main" val="2881090465"/>
              </p:ext>
            </p:extLst>
          </p:nvPr>
        </p:nvGraphicFramePr>
        <p:xfrm>
          <a:off x="6169150" y="6153664"/>
          <a:ext cx="660400" cy="320675"/>
        </p:xfrm>
        <a:graphic>
          <a:graphicData uri="http://schemas.openxmlformats.org/presentationml/2006/ole">
            <mc:AlternateContent xmlns:mc="http://schemas.openxmlformats.org/markup-compatibility/2006">
              <mc:Choice xmlns:v="urn:schemas-microsoft-com:vml" Requires="v">
                <p:oleObj spid="_x0000_s1042" name="Equation" r:id="rId4" imgW="469900" imgH="228600" progId="Equation.3">
                  <p:embed/>
                </p:oleObj>
              </mc:Choice>
              <mc:Fallback>
                <p:oleObj name="Equation" r:id="rId4" imgW="469900" imgH="228600" progId="Equation.3">
                  <p:embed/>
                  <p:pic>
                    <p:nvPicPr>
                      <p:cNvPr id="4403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150" y="6153664"/>
                        <a:ext cx="6604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4038"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1213" y="625475"/>
            <a:ext cx="8332787"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372752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266" name="Rectangle 2"/>
          <p:cNvSpPr>
            <a:spLocks noGrp="1" noChangeArrowheads="1"/>
          </p:cNvSpPr>
          <p:nvPr>
            <p:ph type="title" idx="4294967295"/>
          </p:nvPr>
        </p:nvSpPr>
        <p:spPr/>
        <p:txBody>
          <a:bodyPr/>
          <a:lstStyle/>
          <a:p>
            <a:pPr>
              <a:defRPr/>
            </a:pPr>
            <a:r>
              <a:rPr lang="en-US">
                <a:ea typeface="+mj-ea"/>
              </a:rPr>
              <a:t>Other Issues in Indexing</a:t>
            </a:r>
          </a:p>
        </p:txBody>
      </p:sp>
      <p:sp>
        <p:nvSpPr>
          <p:cNvPr id="1419267" name="Rectangle 3"/>
          <p:cNvSpPr>
            <a:spLocks noGrp="1" noChangeArrowheads="1"/>
          </p:cNvSpPr>
          <p:nvPr>
            <p:ph type="body" idx="4294967295"/>
          </p:nvPr>
        </p:nvSpPr>
        <p:spPr>
          <a:xfrm>
            <a:off x="240030" y="960120"/>
            <a:ext cx="8605519" cy="5326380"/>
          </a:xfrm>
        </p:spPr>
        <p:txBody>
          <a:bodyPr/>
          <a:lstStyle/>
          <a:p>
            <a:r>
              <a:rPr lang="en-US" altLang="en-US" sz="2000" b="1" dirty="0" smtClean="0"/>
              <a:t>Record relocation and secondary indices</a:t>
            </a:r>
          </a:p>
          <a:p>
            <a:pPr lvl="1"/>
            <a:r>
              <a:rPr lang="en-US" altLang="en-US" sz="2000" dirty="0" smtClean="0">
                <a:ea typeface="ＭＳ Ｐゴシック" panose="020B0600070205080204" pitchFamily="34" charset="-128"/>
              </a:rPr>
              <a:t>If a record moves, all secondary indices that store record pointers have to be updated </a:t>
            </a:r>
          </a:p>
          <a:p>
            <a:pPr lvl="1"/>
            <a:r>
              <a:rPr lang="en-US" altLang="en-US" sz="2000" dirty="0" smtClean="0">
                <a:ea typeface="ＭＳ Ｐゴシック" panose="020B0600070205080204" pitchFamily="34" charset="-128"/>
              </a:rPr>
              <a:t>Node splits in B</a:t>
            </a:r>
            <a:r>
              <a:rPr lang="en-US" altLang="en-US" sz="2000" baseline="30000" dirty="0" smtClean="0">
                <a:ea typeface="ＭＳ Ｐゴシック" panose="020B0600070205080204" pitchFamily="34" charset="-128"/>
              </a:rPr>
              <a:t>+</a:t>
            </a:r>
            <a:r>
              <a:rPr lang="en-US" altLang="en-US" sz="2000" dirty="0" smtClean="0">
                <a:ea typeface="ＭＳ Ｐゴシック" panose="020B0600070205080204" pitchFamily="34" charset="-128"/>
              </a:rPr>
              <a:t>-tree file organizations become very expensive</a:t>
            </a:r>
          </a:p>
          <a:p>
            <a:pPr lvl="1"/>
            <a:r>
              <a:rPr lang="en-US" altLang="en-US" sz="2000" i="1" dirty="0" smtClean="0">
                <a:ea typeface="ＭＳ Ｐゴシック" panose="020B0600070205080204" pitchFamily="34" charset="-128"/>
              </a:rPr>
              <a:t>Solution</a:t>
            </a:r>
            <a:r>
              <a:rPr lang="en-US" altLang="en-US" sz="2000" dirty="0" smtClean="0">
                <a:ea typeface="ＭＳ Ｐゴシック" panose="020B0600070205080204" pitchFamily="34" charset="-128"/>
              </a:rPr>
              <a:t>: </a:t>
            </a:r>
            <a:r>
              <a:rPr lang="en-US" altLang="en-US" sz="2000" dirty="0" smtClean="0">
                <a:solidFill>
                  <a:srgbClr val="3366CC"/>
                </a:solidFill>
                <a:ea typeface="ＭＳ Ｐゴシック" panose="020B0600070205080204" pitchFamily="34" charset="-128"/>
              </a:rPr>
              <a:t>use primary-index search key instead of record pointer in secondary index</a:t>
            </a:r>
          </a:p>
          <a:p>
            <a:pPr lvl="2"/>
            <a:r>
              <a:rPr lang="en-US" altLang="en-US" sz="2000" dirty="0" smtClean="0">
                <a:ea typeface="ＭＳ Ｐゴシック" panose="020B0600070205080204" pitchFamily="34" charset="-128"/>
              </a:rPr>
              <a:t>Extra traversal of primary index to locate record</a:t>
            </a:r>
          </a:p>
          <a:p>
            <a:pPr lvl="3"/>
            <a:r>
              <a:rPr lang="en-US" altLang="en-US" sz="2000" dirty="0" smtClean="0">
                <a:ea typeface="ＭＳ Ｐゴシック" panose="020B0600070205080204" pitchFamily="34" charset="-128"/>
              </a:rPr>
              <a:t>Higher cost for queries, but node splits are cheap</a:t>
            </a:r>
          </a:p>
          <a:p>
            <a:pPr lvl="2"/>
            <a:r>
              <a:rPr lang="en-US" altLang="en-US" sz="2000" dirty="0" smtClean="0">
                <a:ea typeface="ＭＳ Ｐゴシック" panose="020B0600070205080204" pitchFamily="34" charset="-128"/>
              </a:rPr>
              <a:t>Add record-id if primary-index search key is non-unique</a:t>
            </a:r>
          </a:p>
        </p:txBody>
      </p:sp>
    </p:spTree>
    <p:extLst>
      <p:ext uri="{BB962C8B-B14F-4D97-AF65-F5344CB8AC3E}">
        <p14:creationId xmlns:p14="http://schemas.microsoft.com/office/powerpoint/2010/main" val="3160061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92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926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9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926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19267">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9267">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92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82" name="Rectangle 2"/>
          <p:cNvSpPr>
            <a:spLocks noGrp="1" noChangeArrowheads="1"/>
          </p:cNvSpPr>
          <p:nvPr>
            <p:ph type="title"/>
          </p:nvPr>
        </p:nvSpPr>
        <p:spPr/>
        <p:txBody>
          <a:bodyPr/>
          <a:lstStyle/>
          <a:p>
            <a:pPr>
              <a:defRPr/>
            </a:pPr>
            <a:r>
              <a:rPr lang="en-US">
                <a:ea typeface="+mj-ea"/>
              </a:rPr>
              <a:t>Indexing Strings</a:t>
            </a:r>
          </a:p>
        </p:txBody>
      </p:sp>
      <p:sp>
        <p:nvSpPr>
          <p:cNvPr id="1402883" name="Rectangle 3"/>
          <p:cNvSpPr>
            <a:spLocks noGrp="1" noChangeArrowheads="1"/>
          </p:cNvSpPr>
          <p:nvPr>
            <p:ph type="body" idx="1"/>
          </p:nvPr>
        </p:nvSpPr>
        <p:spPr/>
        <p:txBody>
          <a:bodyPr/>
          <a:lstStyle/>
          <a:p>
            <a:r>
              <a:rPr lang="en-US" altLang="en-US" sz="2000" smtClean="0"/>
              <a:t>Variable length strings as keys</a:t>
            </a:r>
          </a:p>
          <a:p>
            <a:pPr lvl="1"/>
            <a:r>
              <a:rPr lang="en-US" altLang="en-US" sz="2000" smtClean="0">
                <a:ea typeface="ＭＳ Ｐゴシック" panose="020B0600070205080204" pitchFamily="34" charset="-128"/>
              </a:rPr>
              <a:t>Variable fanout</a:t>
            </a:r>
          </a:p>
          <a:p>
            <a:pPr lvl="1"/>
            <a:r>
              <a:rPr lang="en-US" altLang="en-US" sz="2000" smtClean="0">
                <a:ea typeface="ＭＳ Ｐゴシック" panose="020B0600070205080204" pitchFamily="34" charset="-128"/>
              </a:rPr>
              <a:t>Use space utilization as criterion for splitting, not number of pointers</a:t>
            </a:r>
          </a:p>
          <a:p>
            <a:r>
              <a:rPr lang="en-US" altLang="en-US" sz="2000" b="1" smtClean="0">
                <a:solidFill>
                  <a:srgbClr val="3366CC"/>
                </a:solidFill>
              </a:rPr>
              <a:t>Prefix compression</a:t>
            </a:r>
          </a:p>
          <a:p>
            <a:pPr lvl="1"/>
            <a:r>
              <a:rPr lang="en-US" altLang="en-US" sz="2000" smtClean="0">
                <a:ea typeface="ＭＳ Ｐゴシック" panose="020B0600070205080204" pitchFamily="34" charset="-128"/>
              </a:rPr>
              <a:t>Key values at internal nodes can be prefixes of full key</a:t>
            </a:r>
          </a:p>
          <a:p>
            <a:pPr lvl="2"/>
            <a:r>
              <a:rPr lang="en-US" altLang="en-US" sz="2000" smtClean="0">
                <a:ea typeface="ＭＳ Ｐゴシック" panose="020B0600070205080204" pitchFamily="34" charset="-128"/>
              </a:rPr>
              <a:t>Keep enough characters to distinguish entries in the subtrees separated by the key value</a:t>
            </a:r>
          </a:p>
          <a:p>
            <a:pPr lvl="3"/>
            <a:r>
              <a:rPr lang="en-US" altLang="en-US" sz="2000" smtClean="0">
                <a:ea typeface="ＭＳ Ｐゴシック" panose="020B0600070205080204" pitchFamily="34" charset="-128"/>
              </a:rPr>
              <a:t>E.g. “Silas” and “Silberschatz” can be separated by “Silb”</a:t>
            </a:r>
          </a:p>
          <a:p>
            <a:pPr lvl="1"/>
            <a:r>
              <a:rPr lang="en-US" altLang="en-US" sz="2000" smtClean="0">
                <a:ea typeface="ＭＳ Ｐゴシック" panose="020B0600070205080204" pitchFamily="34" charset="-128"/>
              </a:rPr>
              <a:t>Keys in leaf node can be compressed by sharing common prefixes</a:t>
            </a:r>
          </a:p>
        </p:txBody>
      </p:sp>
    </p:spTree>
    <p:extLst>
      <p:ext uri="{BB962C8B-B14F-4D97-AF65-F5344CB8AC3E}">
        <p14:creationId xmlns:p14="http://schemas.microsoft.com/office/powerpoint/2010/main" val="4231961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0288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0288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0288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02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Bulk Loading and Bottom-Up Build</a:t>
            </a:r>
          </a:p>
        </p:txBody>
      </p:sp>
      <p:sp>
        <p:nvSpPr>
          <p:cNvPr id="47107" name="Rectangle 3"/>
          <p:cNvSpPr>
            <a:spLocks noGrp="1" noChangeArrowheads="1"/>
          </p:cNvSpPr>
          <p:nvPr>
            <p:ph type="body" idx="1"/>
          </p:nvPr>
        </p:nvSpPr>
        <p:spPr>
          <a:xfrm>
            <a:off x="114300" y="765810"/>
            <a:ext cx="8903970" cy="5966460"/>
          </a:xfrm>
        </p:spPr>
        <p:txBody>
          <a:bodyPr/>
          <a:lstStyle/>
          <a:p>
            <a:r>
              <a:rPr lang="en-US" altLang="en-US" dirty="0" smtClean="0"/>
              <a:t>Inserting entries one-at-a-time into a B</a:t>
            </a:r>
            <a:r>
              <a:rPr lang="en-US" altLang="en-US" baseline="30000" dirty="0" smtClean="0"/>
              <a:t>+</a:t>
            </a:r>
            <a:r>
              <a:rPr lang="en-US" altLang="en-US" dirty="0" smtClean="0"/>
              <a:t>-tree requires </a:t>
            </a:r>
            <a:r>
              <a:rPr lang="en-US" altLang="en-US" dirty="0" smtClean="0">
                <a:sym typeface="Symbol" panose="05050102010706020507" pitchFamily="18" charset="2"/>
              </a:rPr>
              <a:t></a:t>
            </a:r>
            <a:r>
              <a:rPr lang="en-US" altLang="en-US" dirty="0" smtClean="0"/>
              <a:t> 1 IO per entry </a:t>
            </a:r>
          </a:p>
          <a:p>
            <a:pPr lvl="1"/>
            <a:r>
              <a:rPr lang="en-US" altLang="en-US" dirty="0" smtClean="0">
                <a:ea typeface="ＭＳ Ｐゴシック" panose="020B0600070205080204" pitchFamily="34" charset="-128"/>
              </a:rPr>
              <a:t>assuming leaf level does not fit in memory</a:t>
            </a:r>
          </a:p>
          <a:p>
            <a:pPr lvl="1"/>
            <a:r>
              <a:rPr lang="en-US" altLang="en-US" dirty="0" smtClean="0">
                <a:ea typeface="ＭＳ Ｐゴシック" panose="020B0600070205080204" pitchFamily="34" charset="-128"/>
              </a:rPr>
              <a:t>can be very inefficient for loading a large number of entries at a time (</a:t>
            </a:r>
            <a:r>
              <a:rPr lang="en-US" altLang="en-US" b="1" dirty="0" smtClean="0">
                <a:solidFill>
                  <a:srgbClr val="0066CC"/>
                </a:solidFill>
                <a:ea typeface="ＭＳ Ｐゴシック" panose="020B0600070205080204" pitchFamily="34" charset="-128"/>
              </a:rPr>
              <a:t>bulk loading</a:t>
            </a:r>
            <a:r>
              <a:rPr lang="en-US" altLang="en-US" dirty="0" smtClean="0">
                <a:ea typeface="ＭＳ Ｐゴシック" panose="020B0600070205080204" pitchFamily="34" charset="-128"/>
              </a:rPr>
              <a:t>)</a:t>
            </a:r>
          </a:p>
          <a:p>
            <a:r>
              <a:rPr lang="en-US" altLang="en-US" dirty="0" smtClean="0"/>
              <a:t>Efficient alternative 1:</a:t>
            </a:r>
          </a:p>
          <a:p>
            <a:pPr lvl="1"/>
            <a:r>
              <a:rPr lang="en-US" altLang="en-US" dirty="0" smtClean="0">
                <a:ea typeface="ＭＳ Ｐゴシック" panose="020B0600070205080204" pitchFamily="34" charset="-128"/>
              </a:rPr>
              <a:t>sort entries first (using efficient external-memory sort algorithms discussed later in Section 12.4)</a:t>
            </a:r>
          </a:p>
          <a:p>
            <a:pPr lvl="1"/>
            <a:r>
              <a:rPr lang="en-US" altLang="en-US" dirty="0" smtClean="0">
                <a:ea typeface="ＭＳ Ｐゴシック" panose="020B0600070205080204" pitchFamily="34" charset="-128"/>
              </a:rPr>
              <a:t>insert in sorted order</a:t>
            </a:r>
          </a:p>
          <a:p>
            <a:pPr lvl="2"/>
            <a:r>
              <a:rPr lang="en-US" altLang="en-US" dirty="0" smtClean="0">
                <a:ea typeface="ＭＳ Ｐゴシック" panose="020B0600070205080204" pitchFamily="34" charset="-128"/>
              </a:rPr>
              <a:t>insertion will go to existing page (or cause a split)</a:t>
            </a:r>
          </a:p>
          <a:p>
            <a:pPr lvl="2"/>
            <a:r>
              <a:rPr lang="en-US" altLang="en-US" dirty="0" smtClean="0">
                <a:ea typeface="ＭＳ Ｐゴシック" panose="020B0600070205080204" pitchFamily="34" charset="-128"/>
              </a:rPr>
              <a:t>much improved IO performance, but most leaf nodes half full</a:t>
            </a:r>
          </a:p>
          <a:p>
            <a:r>
              <a:rPr lang="en-US" altLang="en-US" dirty="0" smtClean="0"/>
              <a:t>Efficient alternative 2: </a:t>
            </a:r>
            <a:r>
              <a:rPr lang="en-US" altLang="en-US" b="1" dirty="0" smtClean="0">
                <a:solidFill>
                  <a:srgbClr val="0066CC"/>
                </a:solidFill>
              </a:rPr>
              <a:t>Bottom-up B</a:t>
            </a:r>
            <a:r>
              <a:rPr lang="en-US" altLang="en-US" b="1" baseline="30000" dirty="0" smtClean="0">
                <a:solidFill>
                  <a:srgbClr val="0066CC"/>
                </a:solidFill>
              </a:rPr>
              <a:t>+</a:t>
            </a:r>
            <a:r>
              <a:rPr lang="en-US" altLang="en-US" b="1" dirty="0" smtClean="0">
                <a:solidFill>
                  <a:srgbClr val="0066CC"/>
                </a:solidFill>
              </a:rPr>
              <a:t>-tree construction</a:t>
            </a:r>
          </a:p>
          <a:p>
            <a:pPr lvl="1"/>
            <a:r>
              <a:rPr lang="en-US" altLang="en-US" dirty="0" smtClean="0">
                <a:ea typeface="ＭＳ Ｐゴシック" panose="020B0600070205080204" pitchFamily="34" charset="-128"/>
              </a:rPr>
              <a:t>As before sort entries</a:t>
            </a:r>
          </a:p>
          <a:p>
            <a:pPr lvl="1"/>
            <a:r>
              <a:rPr lang="en-US" altLang="en-US" dirty="0" smtClean="0">
                <a:ea typeface="ＭＳ Ｐゴシック" panose="020B0600070205080204" pitchFamily="34" charset="-128"/>
              </a:rPr>
              <a:t>And then create tree layer-by-layer, starting with leaf level</a:t>
            </a:r>
          </a:p>
          <a:p>
            <a:pPr lvl="2"/>
            <a:r>
              <a:rPr lang="en-US" altLang="en-US" dirty="0" smtClean="0">
                <a:ea typeface="ＭＳ Ｐゴシック" panose="020B0600070205080204" pitchFamily="34" charset="-128"/>
              </a:rPr>
              <a:t>details as an exercise</a:t>
            </a:r>
          </a:p>
          <a:p>
            <a:pPr lvl="1"/>
            <a:r>
              <a:rPr lang="en-US" altLang="en-US" dirty="0" smtClean="0">
                <a:ea typeface="ＭＳ Ｐゴシック" panose="020B0600070205080204" pitchFamily="34" charset="-128"/>
              </a:rPr>
              <a:t>Implemented as part of bulk-load utility by most database systems</a:t>
            </a:r>
          </a:p>
        </p:txBody>
      </p:sp>
    </p:spTree>
    <p:extLst>
      <p:ext uri="{BB962C8B-B14F-4D97-AF65-F5344CB8AC3E}">
        <p14:creationId xmlns:p14="http://schemas.microsoft.com/office/powerpoint/2010/main" val="3729761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p:txBody>
          <a:bodyPr/>
          <a:lstStyle/>
          <a:p>
            <a:pPr>
              <a:defRPr/>
            </a:pPr>
            <a:r>
              <a:rPr lang="en-US">
                <a:ea typeface="+mj-ea"/>
              </a:rPr>
              <a:t>B-Tree Index Files</a:t>
            </a:r>
          </a:p>
        </p:txBody>
      </p:sp>
      <p:sp>
        <p:nvSpPr>
          <p:cNvPr id="48131" name="Rectangle 3"/>
          <p:cNvSpPr>
            <a:spLocks noChangeArrowheads="1"/>
          </p:cNvSpPr>
          <p:nvPr/>
        </p:nvSpPr>
        <p:spPr bwMode="auto">
          <a:xfrm>
            <a:off x="262890" y="891540"/>
            <a:ext cx="8481060" cy="301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1800" dirty="0"/>
              <a:t>Similar to B+-tree, but B-tree allows search-key values to appear only once; eliminates redundant storage of search keys.</a:t>
            </a:r>
          </a:p>
          <a:p>
            <a:pPr>
              <a:spcBef>
                <a:spcPct val="35000"/>
              </a:spcBef>
              <a:buClr>
                <a:schemeClr val="tx2"/>
              </a:buClr>
              <a:buSzPct val="90000"/>
              <a:buFont typeface="Monotype Sorts" charset="2"/>
              <a:buChar char="n"/>
            </a:pPr>
            <a:r>
              <a:rPr kumimoji="1" lang="en-US" altLang="en-US" sz="1800" dirty="0"/>
              <a:t>Search keys in </a:t>
            </a:r>
            <a:r>
              <a:rPr kumimoji="1" lang="en-US" altLang="en-US" sz="1800" dirty="0" err="1"/>
              <a:t>nonleaf</a:t>
            </a:r>
            <a:r>
              <a:rPr kumimoji="1" lang="en-US" altLang="en-US" sz="1800" dirty="0"/>
              <a:t> nodes appear nowhere else in the B-tree; an additional pointer field for each search key in a </a:t>
            </a:r>
            <a:r>
              <a:rPr kumimoji="1" lang="en-US" altLang="en-US" sz="1800" dirty="0" err="1"/>
              <a:t>nonleaf</a:t>
            </a:r>
            <a:r>
              <a:rPr kumimoji="1" lang="en-US" altLang="en-US" sz="1800" dirty="0"/>
              <a:t> node must be included.</a:t>
            </a:r>
          </a:p>
          <a:p>
            <a:pPr>
              <a:spcBef>
                <a:spcPct val="35000"/>
              </a:spcBef>
              <a:buClr>
                <a:schemeClr val="tx2"/>
              </a:buClr>
              <a:buSzPct val="90000"/>
              <a:buFont typeface="Monotype Sorts" charset="2"/>
              <a:buChar char="n"/>
            </a:pPr>
            <a:r>
              <a:rPr kumimoji="1" lang="en-US" altLang="en-US" sz="1800" dirty="0"/>
              <a:t>Generalized B-tree leaf node</a:t>
            </a:r>
            <a:br>
              <a:rPr kumimoji="1" lang="en-US" altLang="en-US" sz="1800" dirty="0"/>
            </a:br>
            <a:r>
              <a:rPr kumimoji="1" lang="en-US" altLang="en-US" sz="1800" dirty="0"/>
              <a:t/>
            </a:r>
            <a:br>
              <a:rPr kumimoji="1" lang="en-US" altLang="en-US" sz="1800" dirty="0"/>
            </a:br>
            <a:endParaRPr kumimoji="1" lang="en-US" altLang="en-US" sz="1800" dirty="0"/>
          </a:p>
        </p:txBody>
      </p:sp>
      <p:sp>
        <p:nvSpPr>
          <p:cNvPr id="48132" name="Rectangle 4"/>
          <p:cNvSpPr>
            <a:spLocks noGrp="1" noChangeArrowheads="1"/>
          </p:cNvSpPr>
          <p:nvPr>
            <p:ph type="body" idx="1"/>
          </p:nvPr>
        </p:nvSpPr>
        <p:spPr>
          <a:xfrm>
            <a:off x="262890" y="4857750"/>
            <a:ext cx="8321040" cy="1287463"/>
          </a:xfrm>
          <a:noFill/>
        </p:spPr>
        <p:txBody>
          <a:bodyPr/>
          <a:lstStyle/>
          <a:p>
            <a:pPr>
              <a:lnSpc>
                <a:spcPct val="90000"/>
              </a:lnSpc>
            </a:pPr>
            <a:r>
              <a:rPr lang="en-US" altLang="en-US" dirty="0" err="1" smtClean="0"/>
              <a:t>Nonleaf</a:t>
            </a:r>
            <a:r>
              <a:rPr lang="en-US" altLang="en-US" dirty="0" smtClean="0"/>
              <a:t> node – pointers Bi are the bucket or file record pointers.</a:t>
            </a:r>
            <a:br>
              <a:rPr lang="en-US" altLang="en-US" dirty="0" smtClean="0"/>
            </a:br>
            <a:endParaRPr lang="en-US" altLang="en-US" dirty="0" smtClean="0"/>
          </a:p>
        </p:txBody>
      </p:sp>
      <p:pic>
        <p:nvPicPr>
          <p:cNvPr id="4813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8" y="2707482"/>
            <a:ext cx="7669212"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570526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978" name="Rectangle 2"/>
          <p:cNvSpPr>
            <a:spLocks noGrp="1" noChangeArrowheads="1"/>
          </p:cNvSpPr>
          <p:nvPr>
            <p:ph type="title"/>
          </p:nvPr>
        </p:nvSpPr>
        <p:spPr/>
        <p:txBody>
          <a:bodyPr/>
          <a:lstStyle/>
          <a:p>
            <a:pPr>
              <a:defRPr/>
            </a:pPr>
            <a:r>
              <a:rPr lang="en-US">
                <a:ea typeface="+mj-ea"/>
              </a:rPr>
              <a:t>B-Tree Index File Example</a:t>
            </a:r>
          </a:p>
        </p:txBody>
      </p:sp>
      <p:sp>
        <p:nvSpPr>
          <p:cNvPr id="49155" name="Text Box 4"/>
          <p:cNvSpPr>
            <a:spLocks noGrp="1" noChangeArrowheads="1"/>
          </p:cNvSpPr>
          <p:nvPr>
            <p:ph type="body" idx="1"/>
          </p:nvPr>
        </p:nvSpPr>
        <p:spPr>
          <a:xfrm>
            <a:off x="390525" y="3862388"/>
            <a:ext cx="7848600" cy="463550"/>
          </a:xfrm>
          <a:noFill/>
        </p:spPr>
        <p:txBody>
          <a:bodyPr/>
          <a:lstStyle/>
          <a:p>
            <a:pPr>
              <a:spcBef>
                <a:spcPct val="0"/>
              </a:spcBef>
              <a:buClrTx/>
              <a:buSzTx/>
              <a:buFontTx/>
              <a:buNone/>
            </a:pPr>
            <a:r>
              <a:rPr kumimoji="0" lang="en-US" altLang="en-US" smtClean="0"/>
              <a:t>B-tree (above) and B+-tree (below) on same data</a:t>
            </a:r>
          </a:p>
        </p:txBody>
      </p:sp>
      <p:pic>
        <p:nvPicPr>
          <p:cNvPr id="491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938" y="1262063"/>
            <a:ext cx="8475662"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7" name="Picture 5"/>
          <p:cNvPicPr>
            <a:picLocks noChangeAspect="1" noChangeArrowheads="1"/>
          </p:cNvPicPr>
          <p:nvPr/>
        </p:nvPicPr>
        <p:blipFill>
          <a:blip r:embed="rId4">
            <a:extLst>
              <a:ext uri="{28A0092B-C50C-407E-A947-70E740481C1C}">
                <a14:useLocalDpi xmlns:a14="http://schemas.microsoft.com/office/drawing/2010/main" val="0"/>
              </a:ext>
            </a:extLst>
          </a:blip>
          <a:srcRect b="59256"/>
          <a:stretch>
            <a:fillRect/>
          </a:stretch>
        </p:blipFill>
        <p:spPr bwMode="auto">
          <a:xfrm>
            <a:off x="260350" y="4289425"/>
            <a:ext cx="86487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415007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026" name="Rectangle 2"/>
          <p:cNvSpPr>
            <a:spLocks noGrp="1" noChangeArrowheads="1"/>
          </p:cNvSpPr>
          <p:nvPr>
            <p:ph type="title"/>
          </p:nvPr>
        </p:nvSpPr>
        <p:spPr/>
        <p:txBody>
          <a:bodyPr/>
          <a:lstStyle/>
          <a:p>
            <a:pPr>
              <a:defRPr/>
            </a:pPr>
            <a:r>
              <a:rPr lang="en-US">
                <a:ea typeface="+mj-ea"/>
              </a:rPr>
              <a:t>B-Tree Index Files (Cont.)</a:t>
            </a:r>
          </a:p>
        </p:txBody>
      </p:sp>
      <p:sp>
        <p:nvSpPr>
          <p:cNvPr id="50179" name="Rectangle 3"/>
          <p:cNvSpPr>
            <a:spLocks noGrp="1" noChangeArrowheads="1"/>
          </p:cNvSpPr>
          <p:nvPr>
            <p:ph type="body" idx="1"/>
          </p:nvPr>
        </p:nvSpPr>
        <p:spPr>
          <a:xfrm>
            <a:off x="205741" y="982980"/>
            <a:ext cx="8812848" cy="4697095"/>
          </a:xfrm>
        </p:spPr>
        <p:txBody>
          <a:bodyPr/>
          <a:lstStyle/>
          <a:p>
            <a:r>
              <a:rPr lang="en-US" altLang="en-US" dirty="0" smtClean="0"/>
              <a:t>Advantages of B-Tree indices:</a:t>
            </a:r>
          </a:p>
          <a:p>
            <a:pPr lvl="1"/>
            <a:r>
              <a:rPr lang="en-US" altLang="en-US" dirty="0" smtClean="0">
                <a:ea typeface="ＭＳ Ｐゴシック" panose="020B0600070205080204" pitchFamily="34" charset="-128"/>
              </a:rPr>
              <a:t>May use less tree nodes than a corresponding B</a:t>
            </a:r>
            <a:r>
              <a:rPr lang="en-US" altLang="en-US" baseline="30000" dirty="0" smtClean="0">
                <a:ea typeface="ＭＳ Ｐゴシック" panose="020B0600070205080204" pitchFamily="34" charset="-128"/>
              </a:rPr>
              <a:t>+</a:t>
            </a:r>
            <a:r>
              <a:rPr lang="en-US" altLang="en-US" dirty="0" smtClean="0">
                <a:ea typeface="ＭＳ Ｐゴシック" panose="020B0600070205080204" pitchFamily="34" charset="-128"/>
              </a:rPr>
              <a:t>-Tree.</a:t>
            </a:r>
          </a:p>
          <a:p>
            <a:pPr lvl="1"/>
            <a:r>
              <a:rPr lang="en-US" altLang="en-US" dirty="0" smtClean="0">
                <a:ea typeface="ＭＳ Ｐゴシック" panose="020B0600070205080204" pitchFamily="34" charset="-128"/>
              </a:rPr>
              <a:t>Sometimes possible to find search-key value before reaching leaf node.</a:t>
            </a:r>
          </a:p>
          <a:p>
            <a:r>
              <a:rPr lang="en-US" altLang="en-US" dirty="0" smtClean="0"/>
              <a:t>Disadvantages of B-Tree indices:</a:t>
            </a:r>
          </a:p>
          <a:p>
            <a:pPr lvl="1"/>
            <a:r>
              <a:rPr lang="en-US" altLang="en-US" dirty="0" smtClean="0">
                <a:ea typeface="ＭＳ Ｐゴシック" panose="020B0600070205080204" pitchFamily="34" charset="-128"/>
              </a:rPr>
              <a:t>Only small fraction of all search-key values are found early </a:t>
            </a:r>
          </a:p>
          <a:p>
            <a:pPr lvl="1"/>
            <a:r>
              <a:rPr lang="en-US" altLang="en-US" dirty="0" smtClean="0">
                <a:ea typeface="ＭＳ Ｐゴシック" panose="020B0600070205080204" pitchFamily="34" charset="-128"/>
              </a:rPr>
              <a:t>Non-leaf nodes are larger, so fan-out is reduced.  Thus, B-Trees typically have greater depth than corresponding B</a:t>
            </a:r>
            <a:r>
              <a:rPr lang="en-US" altLang="en-US" baseline="30000" dirty="0" smtClean="0">
                <a:ea typeface="ＭＳ Ｐゴシック" panose="020B0600070205080204" pitchFamily="34" charset="-128"/>
              </a:rPr>
              <a:t>+</a:t>
            </a:r>
            <a:r>
              <a:rPr lang="en-US" altLang="en-US" dirty="0" smtClean="0">
                <a:ea typeface="ＭＳ Ｐゴシック" panose="020B0600070205080204" pitchFamily="34" charset="-128"/>
              </a:rPr>
              <a:t>-Tree</a:t>
            </a:r>
          </a:p>
          <a:p>
            <a:pPr lvl="1"/>
            <a:r>
              <a:rPr lang="en-US" altLang="en-US" dirty="0" smtClean="0">
                <a:ea typeface="ＭＳ Ｐゴシック" panose="020B0600070205080204" pitchFamily="34" charset="-128"/>
              </a:rPr>
              <a:t>Insertion and deletion more complicated than in B</a:t>
            </a:r>
            <a:r>
              <a:rPr lang="en-US" altLang="en-US" baseline="30000" dirty="0" smtClean="0">
                <a:ea typeface="ＭＳ Ｐゴシック" panose="020B0600070205080204" pitchFamily="34" charset="-128"/>
              </a:rPr>
              <a:t>+</a:t>
            </a:r>
            <a:r>
              <a:rPr lang="en-US" altLang="en-US" dirty="0" smtClean="0">
                <a:ea typeface="ＭＳ Ｐゴシック" panose="020B0600070205080204" pitchFamily="34" charset="-128"/>
              </a:rPr>
              <a:t>-Trees </a:t>
            </a:r>
          </a:p>
          <a:p>
            <a:pPr lvl="1"/>
            <a:r>
              <a:rPr lang="en-US" altLang="en-US" dirty="0" smtClean="0">
                <a:ea typeface="ＭＳ Ｐゴシック" panose="020B0600070205080204" pitchFamily="34" charset="-128"/>
              </a:rPr>
              <a:t>Implementation is harder than B</a:t>
            </a:r>
            <a:r>
              <a:rPr lang="en-US" altLang="en-US" baseline="30000" dirty="0" smtClean="0">
                <a:ea typeface="ＭＳ Ｐゴシック" panose="020B0600070205080204" pitchFamily="34" charset="-128"/>
              </a:rPr>
              <a:t>+</a:t>
            </a:r>
            <a:r>
              <a:rPr lang="en-US" altLang="en-US" dirty="0" smtClean="0">
                <a:ea typeface="ＭＳ Ｐゴシック" panose="020B0600070205080204" pitchFamily="34" charset="-128"/>
              </a:rPr>
              <a:t>-Trees.</a:t>
            </a:r>
          </a:p>
          <a:p>
            <a:r>
              <a:rPr lang="en-US" altLang="en-US" dirty="0" smtClean="0"/>
              <a:t>Typically, advantages of B-Trees do not out weigh disadvantages. </a:t>
            </a:r>
          </a:p>
        </p:txBody>
      </p:sp>
    </p:spTree>
    <p:extLst>
      <p:ext uri="{BB962C8B-B14F-4D97-AF65-F5344CB8AC3E}">
        <p14:creationId xmlns:p14="http://schemas.microsoft.com/office/powerpoint/2010/main" val="190791776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1074" name="Rectangle 2"/>
          <p:cNvSpPr>
            <a:spLocks noGrp="1" noChangeArrowheads="1"/>
          </p:cNvSpPr>
          <p:nvPr>
            <p:ph type="title"/>
          </p:nvPr>
        </p:nvSpPr>
        <p:spPr/>
        <p:txBody>
          <a:bodyPr/>
          <a:lstStyle/>
          <a:p>
            <a:pPr>
              <a:defRPr/>
            </a:pPr>
            <a:r>
              <a:rPr lang="en-US">
                <a:ea typeface="+mj-ea"/>
              </a:rPr>
              <a:t>Multiple-Key Access</a:t>
            </a:r>
          </a:p>
        </p:txBody>
      </p:sp>
      <p:sp>
        <p:nvSpPr>
          <p:cNvPr id="1411075" name="Rectangle 3"/>
          <p:cNvSpPr>
            <a:spLocks noGrp="1" noChangeArrowheads="1"/>
          </p:cNvSpPr>
          <p:nvPr>
            <p:ph type="body" idx="1"/>
          </p:nvPr>
        </p:nvSpPr>
        <p:spPr>
          <a:xfrm>
            <a:off x="182880" y="891540"/>
            <a:ext cx="8662670" cy="4858385"/>
          </a:xfrm>
        </p:spPr>
        <p:txBody>
          <a:bodyPr/>
          <a:lstStyle/>
          <a:p>
            <a:pPr>
              <a:lnSpc>
                <a:spcPct val="90000"/>
              </a:lnSpc>
            </a:pPr>
            <a:r>
              <a:rPr lang="en-US" altLang="en-US" sz="2000" dirty="0" smtClean="0"/>
              <a:t>Use multiple indices for certain types of queries.</a:t>
            </a:r>
          </a:p>
          <a:p>
            <a:pPr>
              <a:lnSpc>
                <a:spcPct val="90000"/>
              </a:lnSpc>
            </a:pPr>
            <a:r>
              <a:rPr lang="en-US" altLang="en-US" sz="2000" dirty="0" smtClean="0"/>
              <a:t>Example: </a:t>
            </a:r>
          </a:p>
          <a:p>
            <a:pPr lvl="1">
              <a:lnSpc>
                <a:spcPct val="90000"/>
              </a:lnSpc>
              <a:buFont typeface="Monotype Sorts" charset="2"/>
              <a:buNone/>
            </a:pPr>
            <a:r>
              <a:rPr lang="en-US" altLang="en-US" sz="2000" b="1" dirty="0" smtClean="0">
                <a:ea typeface="ＭＳ Ｐゴシック" panose="020B0600070205080204" pitchFamily="34" charset="-128"/>
              </a:rPr>
              <a:t>select </a:t>
            </a:r>
            <a:r>
              <a:rPr lang="en-US" altLang="en-US" sz="2000" i="1" dirty="0" smtClean="0">
                <a:ea typeface="ＭＳ Ｐゴシック" panose="020B0600070205080204" pitchFamily="34" charset="-128"/>
              </a:rPr>
              <a:t>ID</a:t>
            </a:r>
          </a:p>
          <a:p>
            <a:pPr lvl="1">
              <a:lnSpc>
                <a:spcPct val="90000"/>
              </a:lnSpc>
              <a:buFont typeface="Monotype Sorts" charset="2"/>
              <a:buNone/>
            </a:pPr>
            <a:r>
              <a:rPr lang="en-US" altLang="en-US" sz="2000" b="1" dirty="0" smtClean="0">
                <a:ea typeface="ＭＳ Ｐゴシック" panose="020B0600070205080204" pitchFamily="34" charset="-128"/>
              </a:rPr>
              <a:t>from</a:t>
            </a:r>
            <a:r>
              <a:rPr lang="en-US" altLang="en-US" sz="2000" i="1" dirty="0" smtClean="0">
                <a:ea typeface="ＭＳ Ｐゴシック" panose="020B0600070205080204" pitchFamily="34" charset="-128"/>
              </a:rPr>
              <a:t> instructor</a:t>
            </a:r>
          </a:p>
          <a:p>
            <a:pPr lvl="1">
              <a:lnSpc>
                <a:spcPct val="90000"/>
              </a:lnSpc>
              <a:buFont typeface="Monotype Sorts" charset="2"/>
              <a:buNone/>
            </a:pPr>
            <a:r>
              <a:rPr lang="en-US" altLang="en-US" sz="2000" b="1" dirty="0" smtClean="0">
                <a:ea typeface="ＭＳ Ｐゴシック" panose="020B0600070205080204" pitchFamily="34" charset="-128"/>
              </a:rPr>
              <a:t>where</a:t>
            </a:r>
            <a:r>
              <a:rPr lang="en-US" altLang="en-US" sz="2000" i="1" dirty="0" smtClean="0">
                <a:ea typeface="ＭＳ Ｐゴシック" panose="020B0600070205080204" pitchFamily="34" charset="-128"/>
              </a:rPr>
              <a:t> </a:t>
            </a:r>
            <a:r>
              <a:rPr lang="en-US" altLang="en-US" sz="2000" i="1" dirty="0" err="1" smtClean="0">
                <a:ea typeface="ＭＳ Ｐゴシック" panose="020B0600070205080204" pitchFamily="34" charset="-128"/>
              </a:rPr>
              <a:t>dept_name</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 “Finance” </a:t>
            </a:r>
            <a:r>
              <a:rPr lang="en-US" altLang="en-US" sz="2000" b="1" dirty="0" smtClean="0">
                <a:ea typeface="ＭＳ Ｐゴシック" panose="020B0600070205080204" pitchFamily="34" charset="-128"/>
              </a:rPr>
              <a:t>and </a:t>
            </a:r>
            <a:r>
              <a:rPr lang="en-US" altLang="en-US" sz="2000" i="1" dirty="0" smtClean="0">
                <a:ea typeface="ＭＳ Ｐゴシック" panose="020B0600070205080204" pitchFamily="34" charset="-128"/>
              </a:rPr>
              <a:t> salary</a:t>
            </a:r>
            <a:r>
              <a:rPr lang="en-US" altLang="en-US" sz="2000" dirty="0" smtClean="0">
                <a:ea typeface="ＭＳ Ｐゴシック" panose="020B0600070205080204" pitchFamily="34" charset="-128"/>
              </a:rPr>
              <a:t> = 80000</a:t>
            </a:r>
          </a:p>
          <a:p>
            <a:pPr>
              <a:lnSpc>
                <a:spcPct val="90000"/>
              </a:lnSpc>
            </a:pPr>
            <a:r>
              <a:rPr lang="en-US" altLang="en-US" sz="2000" dirty="0" smtClean="0"/>
              <a:t>Possible strategies for processing query using indices on single attributes:</a:t>
            </a:r>
          </a:p>
          <a:p>
            <a:pPr lvl="1">
              <a:lnSpc>
                <a:spcPct val="90000"/>
              </a:lnSpc>
              <a:buFont typeface="Monotype Sorts" charset="2"/>
              <a:buNone/>
            </a:pPr>
            <a:r>
              <a:rPr lang="en-US" altLang="en-US" sz="2000" dirty="0" smtClean="0">
                <a:ea typeface="ＭＳ Ｐゴシック" panose="020B0600070205080204" pitchFamily="34" charset="-128"/>
              </a:rPr>
              <a:t>1.	Use index on </a:t>
            </a:r>
            <a:r>
              <a:rPr lang="en-US" altLang="en-US" sz="2000" i="1" dirty="0" err="1" smtClean="0">
                <a:ea typeface="ＭＳ Ｐゴシック" panose="020B0600070205080204" pitchFamily="34" charset="-128"/>
              </a:rPr>
              <a:t>dept_name</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to find instructors with department name Finance; test </a:t>
            </a:r>
            <a:r>
              <a:rPr lang="en-US" altLang="en-US" sz="2000" i="1" dirty="0" smtClean="0">
                <a:ea typeface="ＭＳ Ｐゴシック" panose="020B0600070205080204" pitchFamily="34" charset="-128"/>
              </a:rPr>
              <a:t>salary = 80000 </a:t>
            </a:r>
          </a:p>
          <a:p>
            <a:pPr lvl="1">
              <a:lnSpc>
                <a:spcPct val="90000"/>
              </a:lnSpc>
              <a:buFont typeface="Monotype Sorts" charset="2"/>
              <a:buNone/>
            </a:pPr>
            <a:r>
              <a:rPr lang="en-US" altLang="en-US" sz="2000" i="1" dirty="0" smtClean="0">
                <a:ea typeface="ＭＳ Ｐゴシック" panose="020B0600070205080204" pitchFamily="34" charset="-128"/>
              </a:rPr>
              <a:t>2.	</a:t>
            </a:r>
            <a:r>
              <a:rPr lang="en-US" altLang="en-US" sz="2000" dirty="0" smtClean="0">
                <a:ea typeface="ＭＳ Ｐゴシック" panose="020B0600070205080204" pitchFamily="34" charset="-128"/>
              </a:rPr>
              <a:t>Use index</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on</a:t>
            </a:r>
            <a:r>
              <a:rPr lang="en-US" altLang="en-US" sz="2000" i="1" dirty="0" smtClean="0">
                <a:ea typeface="ＭＳ Ｐゴシック" panose="020B0600070205080204" pitchFamily="34" charset="-128"/>
              </a:rPr>
              <a:t> salary </a:t>
            </a:r>
            <a:r>
              <a:rPr lang="en-US" altLang="en-US" sz="2000" dirty="0" smtClean="0">
                <a:ea typeface="ＭＳ Ｐゴシック" panose="020B0600070205080204" pitchFamily="34" charset="-128"/>
              </a:rPr>
              <a:t>to find instructors with a salary of $80000; test</a:t>
            </a:r>
            <a:r>
              <a:rPr lang="en-US" altLang="en-US" sz="2000" i="1" dirty="0" smtClean="0">
                <a:ea typeface="ＭＳ Ｐゴシック" panose="020B0600070205080204" pitchFamily="34" charset="-128"/>
              </a:rPr>
              <a:t> </a:t>
            </a:r>
            <a:r>
              <a:rPr lang="en-US" altLang="en-US" sz="2000" i="1" dirty="0" err="1" smtClean="0">
                <a:ea typeface="ＭＳ Ｐゴシック" panose="020B0600070205080204" pitchFamily="34" charset="-128"/>
              </a:rPr>
              <a:t>dept_name</a:t>
            </a:r>
            <a:r>
              <a:rPr lang="en-US" altLang="en-US" sz="2000" i="1" dirty="0" smtClean="0">
                <a:ea typeface="ＭＳ Ｐゴシック" panose="020B0600070205080204" pitchFamily="34" charset="-128"/>
              </a:rPr>
              <a:t> = </a:t>
            </a:r>
            <a:r>
              <a:rPr lang="en-US" altLang="en-US" sz="2000" dirty="0" smtClean="0">
                <a:ea typeface="ＭＳ Ｐゴシック" panose="020B0600070205080204" pitchFamily="34" charset="-128"/>
              </a:rPr>
              <a:t>“Finance”.</a:t>
            </a:r>
          </a:p>
          <a:p>
            <a:pPr lvl="1">
              <a:lnSpc>
                <a:spcPct val="90000"/>
              </a:lnSpc>
              <a:buFont typeface="Monotype Sorts" charset="2"/>
              <a:buNone/>
            </a:pPr>
            <a:r>
              <a:rPr lang="en-US" altLang="en-US" sz="2000" dirty="0" smtClean="0">
                <a:ea typeface="ＭＳ Ｐゴシック" panose="020B0600070205080204" pitchFamily="34" charset="-128"/>
              </a:rPr>
              <a:t>3.	Use </a:t>
            </a:r>
            <a:r>
              <a:rPr lang="en-US" altLang="en-US" sz="2000" i="1" dirty="0" err="1" smtClean="0">
                <a:ea typeface="ＭＳ Ｐゴシック" panose="020B0600070205080204" pitchFamily="34" charset="-128"/>
              </a:rPr>
              <a:t>dept_name</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index to find pointers to all records pertaining to the “Finance” department.  Similarly use index on </a:t>
            </a:r>
            <a:r>
              <a:rPr lang="en-US" altLang="en-US" sz="2000" i="1" dirty="0" smtClean="0">
                <a:ea typeface="ＭＳ Ｐゴシック" panose="020B0600070205080204" pitchFamily="34" charset="-128"/>
              </a:rPr>
              <a:t>salary</a:t>
            </a:r>
            <a:r>
              <a:rPr lang="en-US" altLang="en-US" sz="2000" dirty="0" smtClean="0">
                <a:ea typeface="ＭＳ Ｐゴシック" panose="020B0600070205080204" pitchFamily="34" charset="-128"/>
              </a:rPr>
              <a:t>.  Take intersection of both sets of pointers obtained.</a:t>
            </a:r>
          </a:p>
        </p:txBody>
      </p:sp>
    </p:spTree>
    <p:extLst>
      <p:ext uri="{BB962C8B-B14F-4D97-AF65-F5344CB8AC3E}">
        <p14:creationId xmlns:p14="http://schemas.microsoft.com/office/powerpoint/2010/main" val="1924155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107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1107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110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Rectangle 2"/>
          <p:cNvSpPr>
            <a:spLocks noGrp="1" noChangeArrowheads="1"/>
          </p:cNvSpPr>
          <p:nvPr>
            <p:ph type="title"/>
          </p:nvPr>
        </p:nvSpPr>
        <p:spPr/>
        <p:txBody>
          <a:bodyPr/>
          <a:lstStyle/>
          <a:p>
            <a:pPr>
              <a:defRPr/>
            </a:pPr>
            <a:r>
              <a:rPr lang="en-US">
                <a:ea typeface="+mj-ea"/>
              </a:rPr>
              <a:t>Indices on Multiple Keys</a:t>
            </a:r>
          </a:p>
        </p:txBody>
      </p:sp>
      <p:sp>
        <p:nvSpPr>
          <p:cNvPr id="52227" name="Rectangle 3"/>
          <p:cNvSpPr>
            <a:spLocks noGrp="1" noChangeArrowheads="1"/>
          </p:cNvSpPr>
          <p:nvPr>
            <p:ph type="body" idx="1"/>
          </p:nvPr>
        </p:nvSpPr>
        <p:spPr/>
        <p:txBody>
          <a:bodyPr/>
          <a:lstStyle/>
          <a:p>
            <a:r>
              <a:rPr lang="en-US" altLang="en-US" sz="2000" b="1" smtClean="0">
                <a:solidFill>
                  <a:srgbClr val="3366CC"/>
                </a:solidFill>
              </a:rPr>
              <a:t>Composite search keys</a:t>
            </a:r>
            <a:r>
              <a:rPr lang="en-US" altLang="en-US" sz="2000" smtClean="0"/>
              <a:t> are search keys containing more than one attribute</a:t>
            </a:r>
          </a:p>
          <a:p>
            <a:pPr lvl="1"/>
            <a:r>
              <a:rPr lang="en-US" altLang="en-US" sz="2000" smtClean="0">
                <a:ea typeface="ＭＳ Ｐゴシック" panose="020B0600070205080204" pitchFamily="34" charset="-128"/>
              </a:rPr>
              <a:t>E.g. (</a:t>
            </a:r>
            <a:r>
              <a:rPr lang="en-US" altLang="en-US" sz="2000" i="1" smtClean="0">
                <a:ea typeface="ＭＳ Ｐゴシック" panose="020B0600070205080204" pitchFamily="34" charset="-128"/>
              </a:rPr>
              <a:t>dept_name, salary</a:t>
            </a:r>
            <a:r>
              <a:rPr lang="en-US" altLang="en-US" sz="2000" smtClean="0">
                <a:ea typeface="ＭＳ Ｐゴシック" panose="020B0600070205080204" pitchFamily="34" charset="-128"/>
              </a:rPr>
              <a:t>)</a:t>
            </a:r>
          </a:p>
          <a:p>
            <a:r>
              <a:rPr lang="en-US" altLang="en-US" sz="2000" smtClean="0"/>
              <a:t>Lexicographic ordering: (a</a:t>
            </a:r>
            <a:r>
              <a:rPr lang="en-US" altLang="en-US" sz="2000" baseline="-25000" smtClean="0"/>
              <a:t>1</a:t>
            </a:r>
            <a:r>
              <a:rPr lang="en-US" altLang="en-US" sz="2000" smtClean="0"/>
              <a:t>, a</a:t>
            </a:r>
            <a:r>
              <a:rPr lang="en-US" altLang="en-US" sz="2000" baseline="-25000" smtClean="0"/>
              <a:t>2</a:t>
            </a:r>
            <a:r>
              <a:rPr lang="en-US" altLang="en-US" sz="2000" smtClean="0"/>
              <a:t>) &lt; (b</a:t>
            </a:r>
            <a:r>
              <a:rPr lang="en-US" altLang="en-US" sz="2000" baseline="-25000" smtClean="0"/>
              <a:t>1</a:t>
            </a:r>
            <a:r>
              <a:rPr lang="en-US" altLang="en-US" sz="2000" smtClean="0"/>
              <a:t>, b</a:t>
            </a:r>
            <a:r>
              <a:rPr lang="en-US" altLang="en-US" sz="2000" baseline="-25000" smtClean="0"/>
              <a:t>2</a:t>
            </a:r>
            <a:r>
              <a:rPr lang="en-US" altLang="en-US" sz="2000" smtClean="0"/>
              <a:t>) if either </a:t>
            </a:r>
          </a:p>
          <a:p>
            <a:pPr lvl="1"/>
            <a:r>
              <a:rPr lang="en-US" altLang="en-US" sz="2000" smtClean="0">
                <a:ea typeface="ＭＳ Ｐゴシック" panose="020B0600070205080204" pitchFamily="34" charset="-128"/>
              </a:rPr>
              <a:t>a</a:t>
            </a:r>
            <a:r>
              <a:rPr lang="en-US" altLang="en-US" sz="2000" baseline="-25000" smtClean="0">
                <a:ea typeface="ＭＳ Ｐゴシック" panose="020B0600070205080204" pitchFamily="34" charset="-128"/>
              </a:rPr>
              <a:t>1</a:t>
            </a:r>
            <a:r>
              <a:rPr lang="en-US" altLang="en-US" sz="2000" smtClean="0">
                <a:ea typeface="ＭＳ Ｐゴシック" panose="020B0600070205080204" pitchFamily="34" charset="-128"/>
              </a:rPr>
              <a:t> &lt; b</a:t>
            </a:r>
            <a:r>
              <a:rPr lang="en-US" altLang="en-US" sz="2000" baseline="-25000" smtClean="0">
                <a:ea typeface="ＭＳ Ｐゴシック" panose="020B0600070205080204" pitchFamily="34" charset="-128"/>
              </a:rPr>
              <a:t>1</a:t>
            </a:r>
            <a:r>
              <a:rPr lang="en-US" altLang="en-US" sz="2000" smtClean="0">
                <a:ea typeface="ＭＳ Ｐゴシック" panose="020B0600070205080204" pitchFamily="34" charset="-128"/>
              </a:rPr>
              <a:t>, or </a:t>
            </a:r>
          </a:p>
          <a:p>
            <a:pPr lvl="1"/>
            <a:r>
              <a:rPr lang="en-US" altLang="en-US" sz="2000" smtClean="0">
                <a:ea typeface="ＭＳ Ｐゴシック" panose="020B0600070205080204" pitchFamily="34" charset="-128"/>
              </a:rPr>
              <a:t>a</a:t>
            </a:r>
            <a:r>
              <a:rPr lang="en-US" altLang="en-US" sz="2000" baseline="-25000" smtClean="0">
                <a:ea typeface="ＭＳ Ｐゴシック" panose="020B0600070205080204" pitchFamily="34" charset="-128"/>
              </a:rPr>
              <a:t>1</a:t>
            </a:r>
            <a:r>
              <a:rPr lang="en-US" altLang="en-US" sz="2000" smtClean="0">
                <a:ea typeface="ＭＳ Ｐゴシック" panose="020B0600070205080204" pitchFamily="34" charset="-128"/>
              </a:rPr>
              <a:t>=b</a:t>
            </a:r>
            <a:r>
              <a:rPr lang="en-US" altLang="en-US" sz="2000" baseline="-25000" smtClean="0">
                <a:ea typeface="ＭＳ Ｐゴシック" panose="020B0600070205080204" pitchFamily="34" charset="-128"/>
              </a:rPr>
              <a:t>1</a:t>
            </a:r>
            <a:r>
              <a:rPr lang="en-US" altLang="en-US" sz="2000" smtClean="0">
                <a:ea typeface="ＭＳ Ｐゴシック" panose="020B0600070205080204" pitchFamily="34" charset="-128"/>
              </a:rPr>
              <a:t> and  a</a:t>
            </a:r>
            <a:r>
              <a:rPr lang="en-US" altLang="en-US" sz="2000" baseline="-25000" smtClean="0">
                <a:ea typeface="ＭＳ Ｐゴシック" panose="020B0600070205080204" pitchFamily="34" charset="-128"/>
              </a:rPr>
              <a:t>2</a:t>
            </a:r>
            <a:r>
              <a:rPr lang="en-US" altLang="en-US" sz="2000" smtClean="0">
                <a:ea typeface="ＭＳ Ｐゴシック" panose="020B0600070205080204" pitchFamily="34" charset="-128"/>
              </a:rPr>
              <a:t> &lt; b</a:t>
            </a:r>
            <a:r>
              <a:rPr lang="en-US" altLang="en-US" sz="2000" baseline="-25000" smtClean="0">
                <a:ea typeface="ＭＳ Ｐゴシック" panose="020B0600070205080204" pitchFamily="34" charset="-128"/>
              </a:rPr>
              <a:t>2</a:t>
            </a:r>
          </a:p>
        </p:txBody>
      </p:sp>
    </p:spTree>
    <p:extLst>
      <p:ext uri="{BB962C8B-B14F-4D97-AF65-F5344CB8AC3E}">
        <p14:creationId xmlns:p14="http://schemas.microsoft.com/office/powerpoint/2010/main" val="2782448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a:defRPr/>
            </a:pPr>
            <a:r>
              <a:rPr lang="en-US">
                <a:ea typeface="+mj-ea"/>
              </a:rPr>
              <a:t>Storage Hierarchy (Cont.)</a:t>
            </a:r>
          </a:p>
        </p:txBody>
      </p:sp>
      <p:sp>
        <p:nvSpPr>
          <p:cNvPr id="33795" name="Rectangle 3"/>
          <p:cNvSpPr>
            <a:spLocks noGrp="1" noChangeArrowheads="1"/>
          </p:cNvSpPr>
          <p:nvPr>
            <p:ph type="body" idx="1"/>
          </p:nvPr>
        </p:nvSpPr>
        <p:spPr>
          <a:xfrm>
            <a:off x="217170" y="982980"/>
            <a:ext cx="8743950" cy="5452110"/>
          </a:xfrm>
        </p:spPr>
        <p:txBody>
          <a:bodyPr/>
          <a:lstStyle/>
          <a:p>
            <a:r>
              <a:rPr lang="en-US" altLang="en-US" b="1" dirty="0" smtClean="0">
                <a:solidFill>
                  <a:srgbClr val="000099"/>
                </a:solidFill>
              </a:rPr>
              <a:t>primary storage</a:t>
            </a:r>
            <a:r>
              <a:rPr lang="en-US" altLang="en-US" b="1" dirty="0" smtClean="0"/>
              <a:t>: </a:t>
            </a:r>
            <a:r>
              <a:rPr lang="en-US" altLang="en-US" dirty="0" smtClean="0"/>
              <a:t>Fastest media but volatile (cache, main memory).</a:t>
            </a:r>
          </a:p>
          <a:p>
            <a:r>
              <a:rPr lang="en-US" altLang="en-US" b="1" dirty="0" smtClean="0">
                <a:solidFill>
                  <a:srgbClr val="000099"/>
                </a:solidFill>
              </a:rPr>
              <a:t>secondary storage</a:t>
            </a:r>
            <a:r>
              <a:rPr lang="en-US" altLang="en-US" b="1" dirty="0" smtClean="0"/>
              <a:t>:</a:t>
            </a:r>
            <a:r>
              <a:rPr lang="en-US" altLang="en-US" dirty="0" smtClean="0"/>
              <a:t> next level in hierarchy, non-volatile, moderately fast access time</a:t>
            </a:r>
          </a:p>
          <a:p>
            <a:pPr lvl="1"/>
            <a:r>
              <a:rPr lang="en-US" altLang="en-US" dirty="0" smtClean="0">
                <a:ea typeface="ＭＳ Ｐゴシック" panose="020B0600070205080204" pitchFamily="34" charset="-128"/>
              </a:rPr>
              <a:t>also called </a:t>
            </a:r>
            <a:r>
              <a:rPr lang="en-US" altLang="en-US" b="1" dirty="0" smtClean="0">
                <a:solidFill>
                  <a:srgbClr val="000099"/>
                </a:solidFill>
                <a:ea typeface="ＭＳ Ｐゴシック" panose="020B0600070205080204" pitchFamily="34" charset="-128"/>
              </a:rPr>
              <a:t>on-line storage</a:t>
            </a:r>
            <a:r>
              <a:rPr lang="en-US" altLang="en-US" b="1" dirty="0" smtClean="0">
                <a:ea typeface="ＭＳ Ｐゴシック" panose="020B0600070205080204" pitchFamily="34" charset="-128"/>
              </a:rPr>
              <a:t> </a:t>
            </a:r>
            <a:endParaRPr lang="en-US" altLang="en-US" dirty="0" smtClean="0">
              <a:ea typeface="ＭＳ Ｐゴシック" panose="020B0600070205080204" pitchFamily="34" charset="-128"/>
            </a:endParaRPr>
          </a:p>
          <a:p>
            <a:pPr lvl="1"/>
            <a:r>
              <a:rPr lang="en-US" altLang="en-US" dirty="0" smtClean="0">
                <a:ea typeface="ＭＳ Ｐゴシック" panose="020B0600070205080204" pitchFamily="34" charset="-128"/>
              </a:rPr>
              <a:t>E.g. flash memory, magnetic disks</a:t>
            </a:r>
          </a:p>
          <a:p>
            <a:r>
              <a:rPr lang="en-US" altLang="en-US" b="1" dirty="0" smtClean="0">
                <a:solidFill>
                  <a:srgbClr val="000099"/>
                </a:solidFill>
              </a:rPr>
              <a:t>tertiary storage</a:t>
            </a:r>
            <a:r>
              <a:rPr lang="en-US" altLang="en-US" b="1" dirty="0" smtClean="0"/>
              <a:t>:</a:t>
            </a:r>
            <a:r>
              <a:rPr lang="en-US" altLang="en-US" dirty="0" smtClean="0"/>
              <a:t> lowest level in hierarchy, non-volatile, slow access time</a:t>
            </a:r>
          </a:p>
          <a:p>
            <a:pPr lvl="1"/>
            <a:r>
              <a:rPr lang="en-US" altLang="en-US" dirty="0" smtClean="0">
                <a:ea typeface="ＭＳ Ｐゴシック" panose="020B0600070205080204" pitchFamily="34" charset="-128"/>
              </a:rPr>
              <a:t>also called </a:t>
            </a:r>
            <a:r>
              <a:rPr lang="en-US" altLang="en-US" b="1" dirty="0" smtClean="0">
                <a:solidFill>
                  <a:srgbClr val="000099"/>
                </a:solidFill>
                <a:ea typeface="ＭＳ Ｐゴシック" panose="020B0600070205080204" pitchFamily="34" charset="-128"/>
              </a:rPr>
              <a:t>off-line storage</a:t>
            </a:r>
            <a:r>
              <a:rPr lang="en-US" altLang="en-US" dirty="0" smtClean="0">
                <a:ea typeface="ＭＳ Ｐゴシック" panose="020B0600070205080204" pitchFamily="34" charset="-128"/>
              </a:rPr>
              <a:t> </a:t>
            </a:r>
          </a:p>
          <a:p>
            <a:pPr lvl="1"/>
            <a:r>
              <a:rPr lang="en-US" altLang="en-US" dirty="0" smtClean="0">
                <a:ea typeface="ＭＳ Ｐゴシック" panose="020B0600070205080204" pitchFamily="34" charset="-128"/>
              </a:rPr>
              <a:t>E.g. magnetic tape, optical storage</a:t>
            </a:r>
            <a:endParaRPr lang="en-US" altLang="en-US" b="1" dirty="0" smtClean="0">
              <a:ea typeface="ＭＳ Ｐゴシック" panose="020B0600070205080204" pitchFamily="34" charset="-128"/>
            </a:endParaRPr>
          </a:p>
        </p:txBody>
      </p:sp>
    </p:spTree>
    <p:extLst>
      <p:ext uri="{BB962C8B-B14F-4D97-AF65-F5344CB8AC3E}">
        <p14:creationId xmlns:p14="http://schemas.microsoft.com/office/powerpoint/2010/main" val="9884214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pPr>
              <a:defRPr/>
            </a:pPr>
            <a:r>
              <a:rPr lang="en-US">
                <a:ea typeface="+mj-ea"/>
              </a:rPr>
              <a:t>Indices on Multiple Attributes</a:t>
            </a:r>
          </a:p>
        </p:txBody>
      </p:sp>
      <p:sp>
        <p:nvSpPr>
          <p:cNvPr id="53251" name="Rectangle 3"/>
          <p:cNvSpPr>
            <a:spLocks noGrp="1" noChangeArrowheads="1"/>
          </p:cNvSpPr>
          <p:nvPr>
            <p:ph type="body" idx="1"/>
          </p:nvPr>
        </p:nvSpPr>
        <p:spPr>
          <a:xfrm>
            <a:off x="171450" y="1691640"/>
            <a:ext cx="8835389" cy="4445635"/>
          </a:xfrm>
        </p:spPr>
        <p:txBody>
          <a:bodyPr/>
          <a:lstStyle/>
          <a:p>
            <a:r>
              <a:rPr lang="en-US" altLang="en-US" dirty="0" smtClean="0"/>
              <a:t> With the </a:t>
            </a:r>
            <a:r>
              <a:rPr lang="en-US" altLang="en-US" b="1" dirty="0" smtClean="0"/>
              <a:t>where</a:t>
            </a:r>
            <a:r>
              <a:rPr lang="en-US" altLang="en-US" dirty="0" smtClean="0"/>
              <a:t> clause</a:t>
            </a:r>
            <a:br>
              <a:rPr lang="en-US" altLang="en-US" dirty="0" smtClean="0"/>
            </a:br>
            <a:r>
              <a:rPr lang="en-US" altLang="en-US" dirty="0" smtClean="0"/>
              <a:t>           </a:t>
            </a:r>
            <a:r>
              <a:rPr lang="en-US" altLang="en-US" b="1" dirty="0" smtClean="0"/>
              <a:t>where</a:t>
            </a:r>
            <a:r>
              <a:rPr lang="en-US" altLang="en-US" i="1" dirty="0" smtClean="0"/>
              <a:t> </a:t>
            </a:r>
            <a:r>
              <a:rPr lang="en-US" altLang="en-US" i="1" dirty="0" err="1" smtClean="0"/>
              <a:t>dept_name</a:t>
            </a:r>
            <a:r>
              <a:rPr lang="en-US" altLang="en-US" i="1" dirty="0" smtClean="0"/>
              <a:t> =</a:t>
            </a:r>
            <a:r>
              <a:rPr lang="en-US" altLang="en-US" dirty="0" smtClean="0"/>
              <a:t> “Finance” </a:t>
            </a:r>
            <a:r>
              <a:rPr lang="en-US" altLang="en-US" b="1" dirty="0" smtClean="0"/>
              <a:t>and</a:t>
            </a:r>
            <a:r>
              <a:rPr lang="en-US" altLang="en-US" dirty="0" smtClean="0"/>
              <a:t> </a:t>
            </a:r>
            <a:r>
              <a:rPr lang="en-US" altLang="en-US" i="1" dirty="0" smtClean="0"/>
              <a:t>salary = </a:t>
            </a:r>
            <a:r>
              <a:rPr lang="en-US" altLang="en-US" dirty="0" smtClean="0"/>
              <a:t>80000</a:t>
            </a:r>
            <a:br>
              <a:rPr lang="en-US" altLang="en-US" dirty="0" smtClean="0"/>
            </a:br>
            <a:r>
              <a:rPr lang="en-US" altLang="en-US" dirty="0" smtClean="0"/>
              <a:t>the index on (</a:t>
            </a:r>
            <a:r>
              <a:rPr lang="en-US" altLang="en-US" i="1" dirty="0" err="1" smtClean="0"/>
              <a:t>dept_name</a:t>
            </a:r>
            <a:r>
              <a:rPr lang="en-US" altLang="en-US" i="1" dirty="0" smtClean="0"/>
              <a:t>, salary</a:t>
            </a:r>
            <a:r>
              <a:rPr lang="en-US" altLang="en-US" dirty="0" smtClean="0"/>
              <a:t>) can be used to fetch only records that satisfy both conditions.</a:t>
            </a:r>
          </a:p>
          <a:p>
            <a:pPr lvl="1"/>
            <a:r>
              <a:rPr lang="en-US" altLang="en-US" dirty="0" smtClean="0">
                <a:ea typeface="ＭＳ Ｐゴシック" panose="020B0600070205080204" pitchFamily="34" charset="-128"/>
              </a:rPr>
              <a:t>Using separate indices in less efficient — we may fetch many records (or pointers) that satisfy only one of the conditions.</a:t>
            </a:r>
          </a:p>
          <a:p>
            <a:r>
              <a:rPr lang="en-US" altLang="en-US" dirty="0" smtClean="0"/>
              <a:t>Can also efficiently handle </a:t>
            </a:r>
            <a:br>
              <a:rPr lang="en-US" altLang="en-US" dirty="0" smtClean="0"/>
            </a:br>
            <a:r>
              <a:rPr lang="en-US" altLang="en-US" dirty="0" smtClean="0"/>
              <a:t>           </a:t>
            </a:r>
            <a:r>
              <a:rPr lang="en-US" altLang="en-US" b="1" dirty="0" smtClean="0"/>
              <a:t>where</a:t>
            </a:r>
            <a:r>
              <a:rPr lang="en-US" altLang="en-US" i="1" dirty="0" smtClean="0"/>
              <a:t> </a:t>
            </a:r>
            <a:r>
              <a:rPr lang="en-US" altLang="en-US" i="1" dirty="0" err="1" smtClean="0"/>
              <a:t>dept_name</a:t>
            </a:r>
            <a:r>
              <a:rPr lang="en-US" altLang="en-US" dirty="0" smtClean="0"/>
              <a:t> = “Finance” </a:t>
            </a:r>
            <a:r>
              <a:rPr lang="en-US" altLang="en-US" b="1" dirty="0" smtClean="0"/>
              <a:t>and </a:t>
            </a:r>
            <a:r>
              <a:rPr lang="en-US" altLang="en-US" i="1" dirty="0" smtClean="0"/>
              <a:t>salary </a:t>
            </a:r>
            <a:r>
              <a:rPr lang="en-US" altLang="en-US" dirty="0" smtClean="0"/>
              <a:t>&lt; 80000</a:t>
            </a:r>
          </a:p>
          <a:p>
            <a:r>
              <a:rPr lang="en-US" altLang="en-US" dirty="0" smtClean="0"/>
              <a:t>But cannot efficiently handle</a:t>
            </a:r>
            <a:br>
              <a:rPr lang="en-US" altLang="en-US" dirty="0" smtClean="0"/>
            </a:br>
            <a:r>
              <a:rPr lang="en-US" altLang="en-US" dirty="0" smtClean="0"/>
              <a:t>          </a:t>
            </a:r>
            <a:r>
              <a:rPr lang="en-US" altLang="en-US" b="1" dirty="0" smtClean="0"/>
              <a:t>where</a:t>
            </a:r>
            <a:r>
              <a:rPr lang="en-US" altLang="en-US" i="1" dirty="0" smtClean="0"/>
              <a:t> </a:t>
            </a:r>
            <a:r>
              <a:rPr lang="en-US" altLang="en-US" i="1" dirty="0" err="1" smtClean="0"/>
              <a:t>dept_name</a:t>
            </a:r>
            <a:r>
              <a:rPr lang="en-US" altLang="en-US" i="1" dirty="0" smtClean="0"/>
              <a:t> </a:t>
            </a:r>
            <a:r>
              <a:rPr lang="en-US" altLang="en-US" dirty="0" smtClean="0"/>
              <a:t>&lt; “Finance” </a:t>
            </a:r>
            <a:r>
              <a:rPr lang="en-US" altLang="en-US" b="1" dirty="0" smtClean="0"/>
              <a:t>and</a:t>
            </a:r>
            <a:r>
              <a:rPr lang="en-US" altLang="en-US" dirty="0" smtClean="0"/>
              <a:t> </a:t>
            </a:r>
            <a:r>
              <a:rPr lang="en-US" altLang="en-US" i="1" dirty="0" smtClean="0"/>
              <a:t>balance = </a:t>
            </a:r>
            <a:r>
              <a:rPr lang="en-US" altLang="en-US" dirty="0" smtClean="0"/>
              <a:t>80000</a:t>
            </a:r>
          </a:p>
          <a:p>
            <a:pPr lvl="1"/>
            <a:r>
              <a:rPr lang="en-US" altLang="en-US" dirty="0" smtClean="0">
                <a:ea typeface="ＭＳ Ｐゴシック" panose="020B0600070205080204" pitchFamily="34" charset="-128"/>
              </a:rPr>
              <a:t>May fetch many records that satisfy the first but not the second condition</a:t>
            </a:r>
          </a:p>
        </p:txBody>
      </p:sp>
      <p:sp>
        <p:nvSpPr>
          <p:cNvPr id="53252" name="Text Box 4"/>
          <p:cNvSpPr txBox="1">
            <a:spLocks noChangeArrowheads="1"/>
          </p:cNvSpPr>
          <p:nvPr/>
        </p:nvSpPr>
        <p:spPr bwMode="auto">
          <a:xfrm>
            <a:off x="900113" y="1165225"/>
            <a:ext cx="5480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tabLst>
                <a:tab pos="2165350" algn="l"/>
              </a:tabLst>
              <a:defRPr sz="1600">
                <a:solidFill>
                  <a:schemeClr val="tx1"/>
                </a:solidFill>
                <a:latin typeface="Helvetica" panose="020B0604020202020204" pitchFamily="34" charset="0"/>
                <a:ea typeface="ＭＳ Ｐゴシック" panose="020B0600070205080204" pitchFamily="34" charset="-128"/>
              </a:defRPr>
            </a:lvl1pPr>
            <a:lvl2pPr marL="37931725" indent="-37474525">
              <a:tabLst>
                <a:tab pos="2165350"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a:tabLst>
                <a:tab pos="2165350"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a:tabLst>
                <a:tab pos="2165350"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a:tabLst>
                <a:tab pos="2165350"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tabLst>
                <a:tab pos="2165350"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tabLst>
                <a:tab pos="2165350"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tabLst>
                <a:tab pos="2165350"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tabLst>
                <a:tab pos="2165350" algn="l"/>
              </a:tabLs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800"/>
              <a:t>Suppose we have an index on combined search-key</a:t>
            </a:r>
          </a:p>
          <a:p>
            <a:r>
              <a:rPr lang="en-US" altLang="en-US" sz="1800"/>
              <a:t>	(</a:t>
            </a:r>
            <a:r>
              <a:rPr lang="en-US" altLang="en-US" sz="1800" i="1"/>
              <a:t>dept_name, salary</a:t>
            </a:r>
            <a:r>
              <a:rPr lang="en-US" altLang="en-US" sz="1800"/>
              <a:t>).</a:t>
            </a:r>
          </a:p>
        </p:txBody>
      </p:sp>
    </p:spTree>
    <p:extLst>
      <p:ext uri="{BB962C8B-B14F-4D97-AF65-F5344CB8AC3E}">
        <p14:creationId xmlns:p14="http://schemas.microsoft.com/office/powerpoint/2010/main" val="8147981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Other Features</a:t>
            </a:r>
          </a:p>
        </p:txBody>
      </p:sp>
      <p:sp>
        <p:nvSpPr>
          <p:cNvPr id="54275" name="Rectangle 3"/>
          <p:cNvSpPr>
            <a:spLocks noGrp="1" noChangeArrowheads="1"/>
          </p:cNvSpPr>
          <p:nvPr>
            <p:ph type="body" idx="1"/>
          </p:nvPr>
        </p:nvSpPr>
        <p:spPr/>
        <p:txBody>
          <a:bodyPr/>
          <a:lstStyle/>
          <a:p>
            <a:r>
              <a:rPr lang="en-US" altLang="en-US" b="1" smtClean="0">
                <a:solidFill>
                  <a:srgbClr val="3366CC"/>
                </a:solidFill>
              </a:rPr>
              <a:t>Covering indices</a:t>
            </a:r>
          </a:p>
          <a:p>
            <a:pPr lvl="1"/>
            <a:r>
              <a:rPr lang="en-US" altLang="en-US" smtClean="0">
                <a:ea typeface="ＭＳ Ｐゴシック" panose="020B0600070205080204" pitchFamily="34" charset="-128"/>
              </a:rPr>
              <a:t>Add extra attributes to index so (some) queries can avoid fetching the actual records</a:t>
            </a:r>
          </a:p>
          <a:p>
            <a:pPr lvl="2"/>
            <a:r>
              <a:rPr lang="en-US" altLang="en-US" smtClean="0">
                <a:ea typeface="ＭＳ Ｐゴシック" panose="020B0600070205080204" pitchFamily="34" charset="-128"/>
              </a:rPr>
              <a:t>Particularly useful for secondary indices </a:t>
            </a:r>
          </a:p>
          <a:p>
            <a:pPr lvl="3"/>
            <a:r>
              <a:rPr lang="en-US" altLang="en-US" smtClean="0">
                <a:ea typeface="ＭＳ Ｐゴシック" panose="020B0600070205080204" pitchFamily="34" charset="-128"/>
              </a:rPr>
              <a:t>Why?</a:t>
            </a:r>
          </a:p>
          <a:p>
            <a:pPr lvl="1"/>
            <a:r>
              <a:rPr lang="en-US" altLang="en-US" smtClean="0">
                <a:ea typeface="ＭＳ Ｐゴシック" panose="020B0600070205080204" pitchFamily="34" charset="-128"/>
              </a:rPr>
              <a:t>Can store extra attributes only at leaf</a:t>
            </a:r>
          </a:p>
          <a:p>
            <a:endParaRPr lang="en-US" altLang="en-US" smtClean="0"/>
          </a:p>
        </p:txBody>
      </p:sp>
    </p:spTree>
    <p:extLst>
      <p:ext uri="{BB962C8B-B14F-4D97-AF65-F5344CB8AC3E}">
        <p14:creationId xmlns:p14="http://schemas.microsoft.com/office/powerpoint/2010/main" val="412488225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1314" name="Rectangle 2"/>
          <p:cNvSpPr>
            <a:spLocks noGrp="1" noChangeArrowheads="1"/>
          </p:cNvSpPr>
          <p:nvPr>
            <p:ph type="ctrTitle"/>
          </p:nvPr>
        </p:nvSpPr>
        <p:spPr/>
        <p:txBody>
          <a:bodyPr/>
          <a:lstStyle/>
          <a:p>
            <a:pPr>
              <a:defRPr/>
            </a:pPr>
            <a:r>
              <a:rPr lang="en-US">
                <a:ea typeface="+mj-ea"/>
              </a:rPr>
              <a:t>Hashing</a:t>
            </a:r>
          </a:p>
        </p:txBody>
      </p:sp>
      <p:sp>
        <p:nvSpPr>
          <p:cNvPr id="55299" name="Rectangle 3"/>
          <p:cNvSpPr>
            <a:spLocks noGrp="1" noChangeArrowheads="1"/>
          </p:cNvSpPr>
          <p:nvPr>
            <p:ph type="subTitle" idx="1"/>
          </p:nvPr>
        </p:nvSpPr>
        <p:spPr/>
        <p:txBody>
          <a:bodyPr/>
          <a:lstStyle/>
          <a:p>
            <a:endParaRPr lang="en-US" altLang="en-US" smtClean="0"/>
          </a:p>
        </p:txBody>
      </p:sp>
    </p:spTree>
    <p:extLst>
      <p:ext uri="{BB962C8B-B14F-4D97-AF65-F5344CB8AC3E}">
        <p14:creationId xmlns:p14="http://schemas.microsoft.com/office/powerpoint/2010/main" val="79601260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p:cNvSpPr>
            <a:spLocks noGrp="1" noChangeArrowheads="1"/>
          </p:cNvSpPr>
          <p:nvPr>
            <p:ph type="title"/>
          </p:nvPr>
        </p:nvSpPr>
        <p:spPr/>
        <p:txBody>
          <a:bodyPr/>
          <a:lstStyle/>
          <a:p>
            <a:pPr>
              <a:defRPr/>
            </a:pPr>
            <a:r>
              <a:rPr lang="en-US">
                <a:ea typeface="+mj-ea"/>
              </a:rPr>
              <a:t>Static Hashing</a:t>
            </a:r>
          </a:p>
        </p:txBody>
      </p:sp>
      <p:sp>
        <p:nvSpPr>
          <p:cNvPr id="56323" name="Rectangle 3"/>
          <p:cNvSpPr>
            <a:spLocks noGrp="1" noChangeArrowheads="1"/>
          </p:cNvSpPr>
          <p:nvPr>
            <p:ph type="body" idx="1"/>
          </p:nvPr>
        </p:nvSpPr>
        <p:spPr>
          <a:xfrm>
            <a:off x="240030" y="971550"/>
            <a:ext cx="8686800" cy="4349750"/>
          </a:xfrm>
        </p:spPr>
        <p:txBody>
          <a:bodyPr/>
          <a:lstStyle/>
          <a:p>
            <a:r>
              <a:rPr lang="en-US" altLang="en-US" dirty="0" smtClean="0"/>
              <a:t>A </a:t>
            </a:r>
            <a:r>
              <a:rPr lang="en-US" altLang="en-US" b="1" dirty="0" smtClean="0">
                <a:solidFill>
                  <a:srgbClr val="3366CC"/>
                </a:solidFill>
              </a:rPr>
              <a:t>bucket</a:t>
            </a:r>
            <a:r>
              <a:rPr lang="en-US" altLang="en-US" dirty="0" smtClean="0"/>
              <a:t> is a unit of storage containing one or more records (a bucket is typically a disk block). </a:t>
            </a:r>
          </a:p>
          <a:p>
            <a:r>
              <a:rPr lang="en-US" altLang="en-US" dirty="0" smtClean="0"/>
              <a:t>In a </a:t>
            </a:r>
            <a:r>
              <a:rPr lang="en-US" altLang="en-US" b="1" dirty="0" smtClean="0">
                <a:solidFill>
                  <a:srgbClr val="3366CC"/>
                </a:solidFill>
              </a:rPr>
              <a:t>hash file organization</a:t>
            </a:r>
            <a:r>
              <a:rPr lang="en-US" altLang="en-US" dirty="0" smtClean="0"/>
              <a:t> we obtain the bucket of a record directly from its search-key value using a </a:t>
            </a:r>
            <a:r>
              <a:rPr lang="en-US" altLang="en-US" b="1" dirty="0" smtClean="0">
                <a:solidFill>
                  <a:srgbClr val="3366CC"/>
                </a:solidFill>
              </a:rPr>
              <a:t>hash</a:t>
            </a:r>
            <a:r>
              <a:rPr lang="en-US" altLang="en-US" dirty="0" smtClean="0">
                <a:solidFill>
                  <a:srgbClr val="3366CC"/>
                </a:solidFill>
              </a:rPr>
              <a:t> </a:t>
            </a:r>
            <a:r>
              <a:rPr lang="en-US" altLang="en-US" b="1" dirty="0" smtClean="0">
                <a:solidFill>
                  <a:srgbClr val="3366CC"/>
                </a:solidFill>
              </a:rPr>
              <a:t>function</a:t>
            </a:r>
            <a:r>
              <a:rPr lang="en-US" altLang="en-US" b="1" dirty="0" smtClean="0">
                <a:solidFill>
                  <a:schemeClr val="tx2"/>
                </a:solidFill>
              </a:rPr>
              <a:t>.</a:t>
            </a:r>
            <a:endParaRPr lang="en-US" altLang="en-US" dirty="0" smtClean="0">
              <a:solidFill>
                <a:schemeClr val="tx2"/>
              </a:solidFill>
            </a:endParaRPr>
          </a:p>
          <a:p>
            <a:r>
              <a:rPr lang="en-US" altLang="en-US" dirty="0" smtClean="0"/>
              <a:t>Hash function </a:t>
            </a:r>
            <a:r>
              <a:rPr lang="en-US" altLang="en-US" i="1" dirty="0" smtClean="0"/>
              <a:t>h</a:t>
            </a:r>
            <a:r>
              <a:rPr lang="en-US" altLang="en-US" dirty="0" smtClean="0"/>
              <a:t> is a function from the set of all search-key values </a:t>
            </a:r>
            <a:r>
              <a:rPr lang="en-US" altLang="en-US" i="1" dirty="0" smtClean="0"/>
              <a:t>K</a:t>
            </a:r>
            <a:r>
              <a:rPr lang="en-US" altLang="en-US" dirty="0" smtClean="0"/>
              <a:t> to the set of all bucket addresses </a:t>
            </a:r>
            <a:r>
              <a:rPr lang="en-US" altLang="en-US" i="1" dirty="0" smtClean="0"/>
              <a:t>B.</a:t>
            </a:r>
          </a:p>
          <a:p>
            <a:r>
              <a:rPr lang="en-US" altLang="en-US" dirty="0" smtClean="0"/>
              <a:t>Hash function is used to locate records for access, insertion as well as deletion.</a:t>
            </a:r>
          </a:p>
          <a:p>
            <a:r>
              <a:rPr lang="en-US" altLang="en-US" dirty="0" smtClean="0"/>
              <a:t>Records with different search-key values may be mapped to the same bucket; thus entire bucket has to be searched sequentially to locate a record. </a:t>
            </a:r>
          </a:p>
        </p:txBody>
      </p:sp>
    </p:spTree>
    <p:extLst>
      <p:ext uri="{BB962C8B-B14F-4D97-AF65-F5344CB8AC3E}">
        <p14:creationId xmlns:p14="http://schemas.microsoft.com/office/powerpoint/2010/main" val="26211602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5410" name="Rectangle 2"/>
          <p:cNvSpPr>
            <a:spLocks noGrp="1" noChangeArrowheads="1"/>
          </p:cNvSpPr>
          <p:nvPr>
            <p:ph type="title"/>
          </p:nvPr>
        </p:nvSpPr>
        <p:spPr>
          <a:xfrm>
            <a:off x="509588" y="180975"/>
            <a:ext cx="8358187" cy="457200"/>
          </a:xfrm>
        </p:spPr>
        <p:txBody>
          <a:bodyPr/>
          <a:lstStyle/>
          <a:p>
            <a:pPr>
              <a:defRPr/>
            </a:pPr>
            <a:r>
              <a:rPr lang="en-US">
                <a:ea typeface="+mj-ea"/>
              </a:rPr>
              <a:t>Example of Hash File Organization</a:t>
            </a:r>
          </a:p>
        </p:txBody>
      </p:sp>
      <p:sp>
        <p:nvSpPr>
          <p:cNvPr id="57347" name="Rectangle 3"/>
          <p:cNvSpPr>
            <a:spLocks noGrp="1" noChangeArrowheads="1"/>
          </p:cNvSpPr>
          <p:nvPr>
            <p:ph type="body" idx="1"/>
          </p:nvPr>
        </p:nvSpPr>
        <p:spPr>
          <a:xfrm>
            <a:off x="154379" y="1735185"/>
            <a:ext cx="8835242" cy="4380607"/>
          </a:xfrm>
        </p:spPr>
        <p:txBody>
          <a:bodyPr/>
          <a:lstStyle/>
          <a:p>
            <a:r>
              <a:rPr lang="en-US" altLang="en-US" dirty="0" smtClean="0"/>
              <a:t>There are 10 buckets,</a:t>
            </a:r>
          </a:p>
          <a:p>
            <a:r>
              <a:rPr lang="en-US" altLang="en-US" dirty="0" smtClean="0"/>
              <a:t>The binary representation of the </a:t>
            </a:r>
            <a:r>
              <a:rPr lang="en-US" altLang="en-US" i="1" dirty="0" err="1" smtClean="0"/>
              <a:t>i</a:t>
            </a:r>
            <a:r>
              <a:rPr lang="en-US" altLang="en-US" dirty="0" err="1" smtClean="0"/>
              <a:t>th</a:t>
            </a:r>
            <a:r>
              <a:rPr lang="en-US" altLang="en-US" dirty="0" smtClean="0"/>
              <a:t> character is assumed to be the integer </a:t>
            </a:r>
            <a:r>
              <a:rPr lang="en-US" altLang="en-US" i="1" dirty="0" err="1" smtClean="0"/>
              <a:t>i</a:t>
            </a:r>
            <a:r>
              <a:rPr lang="en-US" altLang="en-US" i="1" dirty="0" smtClean="0"/>
              <a:t>.</a:t>
            </a:r>
            <a:endParaRPr lang="en-US" altLang="en-US" dirty="0" smtClean="0"/>
          </a:p>
          <a:p>
            <a:r>
              <a:rPr lang="en-US" altLang="en-US" dirty="0" smtClean="0"/>
              <a:t>The hash function returns the sum of the binary representations of the characters modulo 10</a:t>
            </a:r>
          </a:p>
          <a:p>
            <a:pPr lvl="1"/>
            <a:r>
              <a:rPr lang="en-US" altLang="en-US" dirty="0" smtClean="0">
                <a:ea typeface="ＭＳ Ｐゴシック" panose="020B0600070205080204" pitchFamily="34" charset="-128"/>
              </a:rPr>
              <a:t>E.g. h(Music) = 1        h(History) = 2   </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        h(Physics) =  3   h(Elec. Eng.) = 3</a:t>
            </a:r>
          </a:p>
        </p:txBody>
      </p:sp>
      <p:sp>
        <p:nvSpPr>
          <p:cNvPr id="57348" name="Text Box 4"/>
          <p:cNvSpPr txBox="1">
            <a:spLocks noChangeArrowheads="1"/>
          </p:cNvSpPr>
          <p:nvPr/>
        </p:nvSpPr>
        <p:spPr bwMode="auto">
          <a:xfrm>
            <a:off x="154379" y="919577"/>
            <a:ext cx="88352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2000" dirty="0" smtClean="0"/>
              <a:t>Hash </a:t>
            </a:r>
            <a:r>
              <a:rPr lang="en-US" altLang="en-US" sz="2000" dirty="0"/>
              <a:t>file organization of </a:t>
            </a:r>
            <a:r>
              <a:rPr lang="en-US" altLang="en-US" sz="2000" i="1" dirty="0"/>
              <a:t>instructor</a:t>
            </a:r>
            <a:r>
              <a:rPr lang="en-US" altLang="en-US" sz="2000" dirty="0"/>
              <a:t> file, using </a:t>
            </a:r>
            <a:r>
              <a:rPr lang="en-US" altLang="en-US" sz="2000" i="1" dirty="0" err="1"/>
              <a:t>dept_name</a:t>
            </a:r>
            <a:r>
              <a:rPr lang="en-US" altLang="en-US" sz="2000" i="1" dirty="0"/>
              <a:t> </a:t>
            </a:r>
            <a:r>
              <a:rPr lang="en-US" altLang="en-US" sz="2000" dirty="0"/>
              <a:t>as key</a:t>
            </a:r>
            <a:br>
              <a:rPr lang="en-US" altLang="en-US" sz="2000" dirty="0"/>
            </a:br>
            <a:r>
              <a:rPr lang="en-US" altLang="en-US" sz="2000" dirty="0"/>
              <a:t> (See figure in next slide.)</a:t>
            </a:r>
          </a:p>
        </p:txBody>
      </p:sp>
    </p:spTree>
    <p:extLst>
      <p:ext uri="{BB962C8B-B14F-4D97-AF65-F5344CB8AC3E}">
        <p14:creationId xmlns:p14="http://schemas.microsoft.com/office/powerpoint/2010/main" val="370351687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p:cNvSpPr>
            <a:spLocks noGrp="1" noChangeArrowheads="1"/>
          </p:cNvSpPr>
          <p:nvPr>
            <p:ph type="title"/>
          </p:nvPr>
        </p:nvSpPr>
        <p:spPr/>
        <p:txBody>
          <a:bodyPr/>
          <a:lstStyle/>
          <a:p>
            <a:pPr>
              <a:defRPr/>
            </a:pPr>
            <a:r>
              <a:rPr lang="en-US">
                <a:ea typeface="+mj-ea"/>
              </a:rPr>
              <a:t>Example of Hash File Organization </a:t>
            </a:r>
          </a:p>
        </p:txBody>
      </p:sp>
      <p:sp>
        <p:nvSpPr>
          <p:cNvPr id="58371" name="Text Box 3"/>
          <p:cNvSpPr txBox="1">
            <a:spLocks noChangeArrowheads="1"/>
          </p:cNvSpPr>
          <p:nvPr/>
        </p:nvSpPr>
        <p:spPr bwMode="auto">
          <a:xfrm>
            <a:off x="685800" y="5856288"/>
            <a:ext cx="73834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2000"/>
              <a:t>Hash file organization of </a:t>
            </a:r>
            <a:r>
              <a:rPr lang="en-US" altLang="en-US" sz="2000" i="1"/>
              <a:t>instructor</a:t>
            </a:r>
            <a:r>
              <a:rPr lang="en-US" altLang="en-US" sz="2000"/>
              <a:t> file, using </a:t>
            </a:r>
            <a:r>
              <a:rPr lang="en-US" altLang="en-US" sz="2000" i="1"/>
              <a:t>dept_name </a:t>
            </a:r>
            <a:r>
              <a:rPr lang="en-US" altLang="en-US" sz="2000"/>
              <a:t>as key (see previous slide for details).</a:t>
            </a:r>
          </a:p>
        </p:txBody>
      </p:sp>
      <p:pic>
        <p:nvPicPr>
          <p:cNvPr id="5837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0026" y="676970"/>
            <a:ext cx="7119237" cy="5179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568232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506" name="Rectangle 2"/>
          <p:cNvSpPr>
            <a:spLocks noGrp="1" noChangeArrowheads="1"/>
          </p:cNvSpPr>
          <p:nvPr>
            <p:ph type="title"/>
          </p:nvPr>
        </p:nvSpPr>
        <p:spPr/>
        <p:txBody>
          <a:bodyPr/>
          <a:lstStyle/>
          <a:p>
            <a:pPr>
              <a:defRPr/>
            </a:pPr>
            <a:r>
              <a:rPr lang="en-US">
                <a:ea typeface="+mj-ea"/>
              </a:rPr>
              <a:t>Hash Functions</a:t>
            </a:r>
          </a:p>
        </p:txBody>
      </p:sp>
      <p:sp>
        <p:nvSpPr>
          <p:cNvPr id="1429507" name="Rectangle 3"/>
          <p:cNvSpPr>
            <a:spLocks noGrp="1" noChangeArrowheads="1"/>
          </p:cNvSpPr>
          <p:nvPr>
            <p:ph type="body" idx="1"/>
          </p:nvPr>
        </p:nvSpPr>
        <p:spPr>
          <a:xfrm>
            <a:off x="118753" y="866899"/>
            <a:ext cx="8835242" cy="5474524"/>
          </a:xfrm>
        </p:spPr>
        <p:txBody>
          <a:bodyPr/>
          <a:lstStyle/>
          <a:p>
            <a:r>
              <a:rPr lang="en-US" altLang="en-US" dirty="0" smtClean="0"/>
              <a:t>Worst hash function maps all search-key values to the same bucket; this makes access time proportional to the number of search-key values in the file.</a:t>
            </a:r>
          </a:p>
          <a:p>
            <a:r>
              <a:rPr lang="en-US" altLang="en-US" dirty="0" smtClean="0"/>
              <a:t>An ideal hash function is </a:t>
            </a:r>
            <a:r>
              <a:rPr lang="en-US" altLang="en-US" b="1" dirty="0" smtClean="0">
                <a:solidFill>
                  <a:srgbClr val="3366CC"/>
                </a:solidFill>
              </a:rPr>
              <a:t>uniform</a:t>
            </a:r>
            <a:r>
              <a:rPr lang="en-US" altLang="en-US" i="1" dirty="0" smtClean="0"/>
              <a:t>,</a:t>
            </a:r>
            <a:r>
              <a:rPr lang="en-US" altLang="en-US" dirty="0" smtClean="0"/>
              <a:t> i.e., each bucket is assigned the same number of search-key values from the set of </a:t>
            </a:r>
            <a:r>
              <a:rPr lang="en-US" altLang="en-US" i="1" dirty="0" smtClean="0"/>
              <a:t>all</a:t>
            </a:r>
            <a:r>
              <a:rPr lang="en-US" altLang="en-US" dirty="0" smtClean="0"/>
              <a:t> possible values.</a:t>
            </a:r>
          </a:p>
          <a:p>
            <a:r>
              <a:rPr lang="en-US" altLang="en-US" dirty="0" smtClean="0"/>
              <a:t>Ideal hash function is </a:t>
            </a:r>
            <a:r>
              <a:rPr lang="en-US" altLang="en-US" b="1" dirty="0" smtClean="0">
                <a:solidFill>
                  <a:srgbClr val="3366CC"/>
                </a:solidFill>
              </a:rPr>
              <a:t>random</a:t>
            </a:r>
            <a:r>
              <a:rPr lang="en-US" altLang="en-US" dirty="0" smtClean="0"/>
              <a:t>, so each bucket will have the same number of records assigned to it irrespective of the </a:t>
            </a:r>
            <a:r>
              <a:rPr lang="en-US" altLang="en-US" i="1" dirty="0" smtClean="0"/>
              <a:t>actual distribution</a:t>
            </a:r>
            <a:r>
              <a:rPr lang="en-US" altLang="en-US" dirty="0" smtClean="0"/>
              <a:t> of search-key values in the file.</a:t>
            </a:r>
          </a:p>
          <a:p>
            <a:r>
              <a:rPr lang="en-US" altLang="en-US" dirty="0" smtClean="0"/>
              <a:t>Typical hash functions perform computation on the internal binary representation of the search-key. </a:t>
            </a:r>
          </a:p>
          <a:p>
            <a:pPr lvl="1"/>
            <a:r>
              <a:rPr lang="en-US" altLang="en-US" dirty="0" smtClean="0">
                <a:ea typeface="ＭＳ Ｐゴシック" panose="020B0600070205080204" pitchFamily="34" charset="-128"/>
              </a:rPr>
              <a:t>For example, for a string search-key, the binary representations of all the characters in the string could be added and the sum modulo the number of buckets could be returned. .</a:t>
            </a:r>
          </a:p>
        </p:txBody>
      </p:sp>
    </p:spTree>
    <p:extLst>
      <p:ext uri="{BB962C8B-B14F-4D97-AF65-F5344CB8AC3E}">
        <p14:creationId xmlns:p14="http://schemas.microsoft.com/office/powerpoint/2010/main" val="174713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29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9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29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950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95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9507"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1554" name="Rectangle 2"/>
          <p:cNvSpPr>
            <a:spLocks noGrp="1" noChangeArrowheads="1"/>
          </p:cNvSpPr>
          <p:nvPr>
            <p:ph type="title"/>
          </p:nvPr>
        </p:nvSpPr>
        <p:spPr/>
        <p:txBody>
          <a:bodyPr/>
          <a:lstStyle/>
          <a:p>
            <a:pPr>
              <a:defRPr/>
            </a:pPr>
            <a:r>
              <a:rPr lang="en-US">
                <a:ea typeface="+mj-ea"/>
              </a:rPr>
              <a:t>Handling of Bucket Overflows</a:t>
            </a:r>
          </a:p>
        </p:txBody>
      </p:sp>
      <p:sp>
        <p:nvSpPr>
          <p:cNvPr id="60419" name="Rectangle 3"/>
          <p:cNvSpPr>
            <a:spLocks noGrp="1" noChangeArrowheads="1"/>
          </p:cNvSpPr>
          <p:nvPr>
            <p:ph type="body" idx="1"/>
          </p:nvPr>
        </p:nvSpPr>
        <p:spPr>
          <a:xfrm>
            <a:off x="190005" y="878775"/>
            <a:ext cx="8835242" cy="4892634"/>
          </a:xfrm>
        </p:spPr>
        <p:txBody>
          <a:bodyPr/>
          <a:lstStyle/>
          <a:p>
            <a:r>
              <a:rPr lang="en-US" altLang="en-US" dirty="0" smtClean="0"/>
              <a:t>Bucket overflow can occur because of </a:t>
            </a:r>
          </a:p>
          <a:p>
            <a:pPr lvl="1"/>
            <a:r>
              <a:rPr lang="en-US" altLang="en-US" dirty="0" smtClean="0">
                <a:ea typeface="ＭＳ Ｐゴシック" panose="020B0600070205080204" pitchFamily="34" charset="-128"/>
              </a:rPr>
              <a:t>Insufficient buckets </a:t>
            </a:r>
          </a:p>
          <a:p>
            <a:pPr lvl="1"/>
            <a:r>
              <a:rPr lang="en-US" altLang="en-US" dirty="0" smtClean="0">
                <a:ea typeface="ＭＳ Ｐゴシック" panose="020B0600070205080204" pitchFamily="34" charset="-128"/>
              </a:rPr>
              <a:t>Skew in distribution of records.  This can occur due to two reasons:</a:t>
            </a:r>
          </a:p>
          <a:p>
            <a:pPr lvl="2"/>
            <a:r>
              <a:rPr lang="en-US" altLang="en-US" dirty="0" smtClean="0">
                <a:ea typeface="ＭＳ Ｐゴシック" panose="020B0600070205080204" pitchFamily="34" charset="-128"/>
              </a:rPr>
              <a:t>multiple records have same search-key value</a:t>
            </a:r>
          </a:p>
          <a:p>
            <a:pPr lvl="2"/>
            <a:r>
              <a:rPr lang="en-US" altLang="en-US" dirty="0" smtClean="0">
                <a:ea typeface="ＭＳ Ｐゴシック" panose="020B0600070205080204" pitchFamily="34" charset="-128"/>
              </a:rPr>
              <a:t>chosen hash function produces non-uniform distribution of key values</a:t>
            </a:r>
          </a:p>
          <a:p>
            <a:r>
              <a:rPr lang="en-US" altLang="en-US" dirty="0" smtClean="0"/>
              <a:t>Although the probability of bucket overflow can be reduced, it cannot be eliminated; it is handled by using </a:t>
            </a:r>
            <a:r>
              <a:rPr lang="en-US" altLang="en-US" b="1" i="1" dirty="0" smtClean="0">
                <a:solidFill>
                  <a:srgbClr val="3366CC"/>
                </a:solidFill>
              </a:rPr>
              <a:t>overflow buckets</a:t>
            </a:r>
            <a:r>
              <a:rPr lang="en-US" altLang="en-US" b="1" i="1" dirty="0" smtClean="0"/>
              <a:t>.</a:t>
            </a:r>
            <a:endParaRPr lang="en-US" altLang="en-US" b="1" dirty="0" smtClean="0"/>
          </a:p>
        </p:txBody>
      </p:sp>
    </p:spTree>
    <p:extLst>
      <p:ext uri="{BB962C8B-B14F-4D97-AF65-F5344CB8AC3E}">
        <p14:creationId xmlns:p14="http://schemas.microsoft.com/office/powerpoint/2010/main" val="323465134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p:cNvSpPr>
            <a:spLocks noGrp="1" noChangeArrowheads="1"/>
          </p:cNvSpPr>
          <p:nvPr>
            <p:ph type="title"/>
          </p:nvPr>
        </p:nvSpPr>
        <p:spPr>
          <a:xfrm>
            <a:off x="760413" y="0"/>
            <a:ext cx="8077200" cy="609600"/>
          </a:xfrm>
        </p:spPr>
        <p:txBody>
          <a:bodyPr/>
          <a:lstStyle/>
          <a:p>
            <a:pPr>
              <a:defRPr/>
            </a:pPr>
            <a:r>
              <a:rPr lang="en-US">
                <a:ea typeface="+mj-ea"/>
              </a:rPr>
              <a:t>Handling of Bucket Overflows (Cont.)</a:t>
            </a:r>
          </a:p>
        </p:txBody>
      </p:sp>
      <p:sp>
        <p:nvSpPr>
          <p:cNvPr id="61443" name="Rectangle 3"/>
          <p:cNvSpPr>
            <a:spLocks noGrp="1" noChangeArrowheads="1"/>
          </p:cNvSpPr>
          <p:nvPr>
            <p:ph type="body" idx="1"/>
          </p:nvPr>
        </p:nvSpPr>
        <p:spPr>
          <a:xfrm>
            <a:off x="142504" y="819397"/>
            <a:ext cx="8918369" cy="5781428"/>
          </a:xfrm>
        </p:spPr>
        <p:txBody>
          <a:bodyPr/>
          <a:lstStyle/>
          <a:p>
            <a:r>
              <a:rPr lang="en-US" altLang="en-US" b="1" dirty="0" smtClean="0">
                <a:solidFill>
                  <a:srgbClr val="3366CC"/>
                </a:solidFill>
              </a:rPr>
              <a:t>Overflow chaining</a:t>
            </a:r>
            <a:r>
              <a:rPr lang="en-US" altLang="en-US" dirty="0" smtClean="0"/>
              <a:t> – the overflow buckets of a given bucket are chained together in a linked list.</a:t>
            </a:r>
          </a:p>
          <a:p>
            <a:r>
              <a:rPr lang="en-US" altLang="en-US" dirty="0" smtClean="0"/>
              <a:t>Above scheme is called </a:t>
            </a:r>
            <a:r>
              <a:rPr lang="en-US" altLang="en-US" b="1" dirty="0" smtClean="0">
                <a:solidFill>
                  <a:srgbClr val="3366CC"/>
                </a:solidFill>
              </a:rPr>
              <a:t>closed hashing</a:t>
            </a:r>
            <a:r>
              <a:rPr lang="en-US" altLang="en-US" b="1" dirty="0" smtClean="0"/>
              <a:t>.</a:t>
            </a:r>
            <a:r>
              <a:rPr lang="en-US" altLang="en-US" dirty="0" smtClean="0"/>
              <a:t>  </a:t>
            </a:r>
          </a:p>
          <a:p>
            <a:pPr lvl="1"/>
            <a:r>
              <a:rPr lang="en-US" altLang="en-US" dirty="0" smtClean="0">
                <a:ea typeface="ＭＳ Ｐゴシック" panose="020B0600070205080204" pitchFamily="34" charset="-128"/>
              </a:rPr>
              <a:t>An alternative, called </a:t>
            </a:r>
            <a:r>
              <a:rPr lang="en-US" altLang="en-US" b="1" dirty="0" smtClean="0">
                <a:solidFill>
                  <a:srgbClr val="3366CC"/>
                </a:solidFill>
                <a:ea typeface="ＭＳ Ｐゴシック" panose="020B0600070205080204" pitchFamily="34" charset="-128"/>
              </a:rPr>
              <a:t>open hashing</a:t>
            </a:r>
            <a:r>
              <a:rPr lang="en-US" altLang="en-US" dirty="0" smtClean="0">
                <a:ea typeface="ＭＳ Ｐゴシック" panose="020B0600070205080204" pitchFamily="34" charset="-128"/>
              </a:rPr>
              <a:t>, which does not use overflow buckets,  is not suitable for database applications.</a:t>
            </a:r>
          </a:p>
          <a:p>
            <a:endParaRPr lang="en-US" altLang="en-US" dirty="0" smtClean="0"/>
          </a:p>
        </p:txBody>
      </p:sp>
      <p:pic>
        <p:nvPicPr>
          <p:cNvPr id="614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386" y="2652321"/>
            <a:ext cx="5495037" cy="3930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97652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5650" name="Rectangle 2"/>
          <p:cNvSpPr>
            <a:spLocks noGrp="1" noChangeArrowheads="1"/>
          </p:cNvSpPr>
          <p:nvPr>
            <p:ph type="title"/>
          </p:nvPr>
        </p:nvSpPr>
        <p:spPr/>
        <p:txBody>
          <a:bodyPr/>
          <a:lstStyle/>
          <a:p>
            <a:pPr>
              <a:defRPr/>
            </a:pPr>
            <a:r>
              <a:rPr lang="en-US">
                <a:ea typeface="+mj-ea"/>
              </a:rPr>
              <a:t>Hash Indices</a:t>
            </a:r>
          </a:p>
        </p:txBody>
      </p:sp>
      <p:sp>
        <p:nvSpPr>
          <p:cNvPr id="62467" name="Rectangle 3"/>
          <p:cNvSpPr>
            <a:spLocks noGrp="1" noChangeArrowheads="1"/>
          </p:cNvSpPr>
          <p:nvPr>
            <p:ph type="body" idx="1"/>
          </p:nvPr>
        </p:nvSpPr>
        <p:spPr/>
        <p:txBody>
          <a:bodyPr/>
          <a:lstStyle/>
          <a:p>
            <a:r>
              <a:rPr lang="en-US" altLang="en-US" dirty="0" smtClean="0"/>
              <a:t>Hashing can be used not only for file organization, but also for index-structure creation.  </a:t>
            </a:r>
          </a:p>
          <a:p>
            <a:r>
              <a:rPr lang="en-US" altLang="en-US" dirty="0" smtClean="0"/>
              <a:t>A </a:t>
            </a:r>
            <a:r>
              <a:rPr lang="en-US" altLang="en-US" b="1" dirty="0" smtClean="0">
                <a:solidFill>
                  <a:srgbClr val="3366CC"/>
                </a:solidFill>
              </a:rPr>
              <a:t>hash index</a:t>
            </a:r>
            <a:r>
              <a:rPr lang="en-US" altLang="en-US" dirty="0" smtClean="0"/>
              <a:t> organizes the search keys, with their associated record pointers, into a hash file structure.</a:t>
            </a:r>
          </a:p>
          <a:p>
            <a:r>
              <a:rPr lang="en-US" altLang="en-US" dirty="0" smtClean="0"/>
              <a:t>Strictly speaking, hash indices are always secondary indices </a:t>
            </a:r>
          </a:p>
          <a:p>
            <a:pPr lvl="1"/>
            <a:r>
              <a:rPr lang="en-US" altLang="en-US" dirty="0" smtClean="0">
                <a:ea typeface="ＭＳ Ｐゴシック" panose="020B0600070205080204" pitchFamily="34" charset="-128"/>
              </a:rPr>
              <a:t>if the file itself is organized using hashing, a separate primary hash index on it using the same search-key is unnecessary.  </a:t>
            </a:r>
          </a:p>
          <a:p>
            <a:pPr lvl="1"/>
            <a:r>
              <a:rPr lang="en-US" altLang="en-US" dirty="0" smtClean="0">
                <a:ea typeface="ＭＳ Ｐゴシック" panose="020B0600070205080204" pitchFamily="34" charset="-128"/>
              </a:rPr>
              <a:t>However, we use the term hash index to refer to both secondary index structures and hash organized files. </a:t>
            </a:r>
          </a:p>
        </p:txBody>
      </p:sp>
    </p:spTree>
    <p:extLst>
      <p:ext uri="{BB962C8B-B14F-4D97-AF65-F5344CB8AC3E}">
        <p14:creationId xmlns:p14="http://schemas.microsoft.com/office/powerpoint/2010/main" val="34521429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p:txBody>
          <a:bodyPr/>
          <a:lstStyle/>
          <a:p>
            <a:pPr>
              <a:defRPr/>
            </a:pPr>
            <a:r>
              <a:rPr lang="en-US">
                <a:ea typeface="+mj-ea"/>
              </a:rPr>
              <a:t>Magnetic Hard Disk Mechanism</a:t>
            </a:r>
          </a:p>
        </p:txBody>
      </p:sp>
      <p:sp>
        <p:nvSpPr>
          <p:cNvPr id="35843" name="Text Box 7"/>
          <p:cNvSpPr txBox="1">
            <a:spLocks noChangeArrowheads="1"/>
          </p:cNvSpPr>
          <p:nvPr/>
        </p:nvSpPr>
        <p:spPr bwMode="auto">
          <a:xfrm>
            <a:off x="114300" y="6013450"/>
            <a:ext cx="87312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800" b="1" dirty="0"/>
              <a:t>NOTE: Diagram is schematic, and simplifies the structure of actual disk drives</a:t>
            </a:r>
          </a:p>
        </p:txBody>
      </p:sp>
      <p:pic>
        <p:nvPicPr>
          <p:cNvPr id="3584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690" y="860425"/>
            <a:ext cx="7395209" cy="501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50170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7698" name="Rectangle 2"/>
          <p:cNvSpPr>
            <a:spLocks noGrp="1" noChangeArrowheads="1"/>
          </p:cNvSpPr>
          <p:nvPr>
            <p:ph type="title"/>
          </p:nvPr>
        </p:nvSpPr>
        <p:spPr/>
        <p:txBody>
          <a:bodyPr/>
          <a:lstStyle/>
          <a:p>
            <a:pPr>
              <a:defRPr/>
            </a:pPr>
            <a:r>
              <a:rPr lang="en-US">
                <a:ea typeface="+mj-ea"/>
              </a:rPr>
              <a:t>Example of Hash Index</a:t>
            </a:r>
          </a:p>
        </p:txBody>
      </p:sp>
      <p:pic>
        <p:nvPicPr>
          <p:cNvPr id="634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642" y="787400"/>
            <a:ext cx="7576457"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Text Box 4"/>
          <p:cNvSpPr txBox="1">
            <a:spLocks noChangeArrowheads="1"/>
          </p:cNvSpPr>
          <p:nvPr/>
        </p:nvSpPr>
        <p:spPr bwMode="auto">
          <a:xfrm>
            <a:off x="3765550" y="5497513"/>
            <a:ext cx="467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2000"/>
              <a:t>hash index on </a:t>
            </a:r>
            <a:r>
              <a:rPr lang="en-US" altLang="en-US" sz="2000" i="1"/>
              <a:t>instructor, </a:t>
            </a:r>
            <a:r>
              <a:rPr lang="en-US" altLang="en-US" sz="2000"/>
              <a:t> on attribute </a:t>
            </a:r>
            <a:r>
              <a:rPr lang="en-US" altLang="en-US" sz="2000" i="1"/>
              <a:t>ID</a:t>
            </a:r>
            <a:endParaRPr lang="en-US" altLang="en-US" sz="2000"/>
          </a:p>
        </p:txBody>
      </p:sp>
    </p:spTree>
    <p:extLst>
      <p:ext uri="{BB962C8B-B14F-4D97-AF65-F5344CB8AC3E}">
        <p14:creationId xmlns:p14="http://schemas.microsoft.com/office/powerpoint/2010/main" val="16906803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p:cNvSpPr>
            <a:spLocks noGrp="1" noChangeArrowheads="1"/>
          </p:cNvSpPr>
          <p:nvPr>
            <p:ph type="title"/>
          </p:nvPr>
        </p:nvSpPr>
        <p:spPr/>
        <p:txBody>
          <a:bodyPr/>
          <a:lstStyle/>
          <a:p>
            <a:pPr>
              <a:defRPr/>
            </a:pPr>
            <a:r>
              <a:rPr lang="en-US">
                <a:ea typeface="+mj-ea"/>
              </a:rPr>
              <a:t>Deficiencies of Static Hashing</a:t>
            </a:r>
          </a:p>
        </p:txBody>
      </p:sp>
      <p:sp>
        <p:nvSpPr>
          <p:cNvPr id="64515" name="Rectangle 3"/>
          <p:cNvSpPr>
            <a:spLocks noGrp="1" noChangeArrowheads="1"/>
          </p:cNvSpPr>
          <p:nvPr>
            <p:ph type="body" idx="1"/>
          </p:nvPr>
        </p:nvSpPr>
        <p:spPr>
          <a:xfrm>
            <a:off x="201881" y="902525"/>
            <a:ext cx="8847116" cy="4512623"/>
          </a:xfrm>
        </p:spPr>
        <p:txBody>
          <a:bodyPr/>
          <a:lstStyle/>
          <a:p>
            <a:r>
              <a:rPr lang="en-US" altLang="en-US" dirty="0" smtClean="0"/>
              <a:t>In static hashing, function </a:t>
            </a:r>
            <a:r>
              <a:rPr lang="en-US" altLang="en-US" i="1" dirty="0" smtClean="0"/>
              <a:t>h</a:t>
            </a:r>
            <a:r>
              <a:rPr lang="en-US" altLang="en-US" dirty="0" smtClean="0"/>
              <a:t> maps search-key values to a fixed set of </a:t>
            </a:r>
            <a:r>
              <a:rPr lang="en-US" altLang="en-US" i="1" dirty="0" smtClean="0"/>
              <a:t>B</a:t>
            </a:r>
            <a:r>
              <a:rPr lang="en-US" altLang="en-US" dirty="0" smtClean="0"/>
              <a:t> of bucket addresses. Databases grow or shrink with time. </a:t>
            </a:r>
          </a:p>
          <a:p>
            <a:pPr lvl="1"/>
            <a:r>
              <a:rPr lang="en-US" altLang="en-US" dirty="0" smtClean="0">
                <a:ea typeface="ＭＳ Ｐゴシック" panose="020B0600070205080204" pitchFamily="34" charset="-128"/>
              </a:rPr>
              <a:t>If initial number of buckets is too small, and file grows, performance will degrade due to too much overflows.</a:t>
            </a:r>
          </a:p>
          <a:p>
            <a:pPr lvl="1"/>
            <a:r>
              <a:rPr lang="en-US" altLang="en-US" dirty="0" smtClean="0">
                <a:ea typeface="ＭＳ Ｐゴシック" panose="020B0600070205080204" pitchFamily="34" charset="-128"/>
              </a:rPr>
              <a:t>If space is allocated for anticipated growth, a significant amount of space will be wasted initially (and buckets will be </a:t>
            </a:r>
            <a:r>
              <a:rPr lang="en-US" altLang="en-US" dirty="0" err="1" smtClean="0">
                <a:ea typeface="ＭＳ Ｐゴシック" panose="020B0600070205080204" pitchFamily="34" charset="-128"/>
              </a:rPr>
              <a:t>underfull</a:t>
            </a:r>
            <a:r>
              <a:rPr lang="en-US" altLang="en-US" dirty="0" smtClean="0">
                <a:ea typeface="ＭＳ Ｐゴシック" panose="020B0600070205080204" pitchFamily="34" charset="-128"/>
              </a:rPr>
              <a:t>).</a:t>
            </a:r>
          </a:p>
          <a:p>
            <a:pPr lvl="1"/>
            <a:r>
              <a:rPr lang="en-US" altLang="en-US" dirty="0" smtClean="0">
                <a:ea typeface="ＭＳ Ｐゴシック" panose="020B0600070205080204" pitchFamily="34" charset="-128"/>
              </a:rPr>
              <a:t>If database shrinks, again space will be wasted.</a:t>
            </a:r>
          </a:p>
          <a:p>
            <a:r>
              <a:rPr lang="en-US" altLang="en-US" dirty="0" smtClean="0"/>
              <a:t>One solution: periodic re-organization of the file with a new hash function</a:t>
            </a:r>
          </a:p>
          <a:p>
            <a:pPr lvl="1"/>
            <a:r>
              <a:rPr lang="en-US" altLang="en-US" dirty="0" smtClean="0">
                <a:ea typeface="ＭＳ Ｐゴシック" panose="020B0600070205080204" pitchFamily="34" charset="-128"/>
              </a:rPr>
              <a:t>Expensive, disrupts normal operations</a:t>
            </a:r>
          </a:p>
          <a:p>
            <a:r>
              <a:rPr lang="en-US" altLang="en-US" dirty="0" smtClean="0"/>
              <a:t>Better solution: allow the number of buckets to be modified dynamically. </a:t>
            </a:r>
          </a:p>
        </p:txBody>
      </p:sp>
    </p:spTree>
    <p:extLst>
      <p:ext uri="{BB962C8B-B14F-4D97-AF65-F5344CB8AC3E}">
        <p14:creationId xmlns:p14="http://schemas.microsoft.com/office/powerpoint/2010/main" val="2296372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794" name="Rectangle 2"/>
          <p:cNvSpPr>
            <a:spLocks noGrp="1" noChangeArrowheads="1"/>
          </p:cNvSpPr>
          <p:nvPr>
            <p:ph type="title"/>
          </p:nvPr>
        </p:nvSpPr>
        <p:spPr/>
        <p:txBody>
          <a:bodyPr/>
          <a:lstStyle/>
          <a:p>
            <a:pPr>
              <a:defRPr/>
            </a:pPr>
            <a:r>
              <a:rPr lang="en-US">
                <a:ea typeface="+mj-ea"/>
              </a:rPr>
              <a:t>Dynamic Hashing</a:t>
            </a:r>
          </a:p>
        </p:txBody>
      </p:sp>
      <p:sp>
        <p:nvSpPr>
          <p:cNvPr id="65539" name="Rectangle 3"/>
          <p:cNvSpPr>
            <a:spLocks noGrp="1" noChangeArrowheads="1"/>
          </p:cNvSpPr>
          <p:nvPr>
            <p:ph type="body" idx="1"/>
          </p:nvPr>
        </p:nvSpPr>
        <p:spPr>
          <a:xfrm>
            <a:off x="130629" y="819397"/>
            <a:ext cx="8894618" cy="5712032"/>
          </a:xfrm>
        </p:spPr>
        <p:txBody>
          <a:bodyPr/>
          <a:lstStyle/>
          <a:p>
            <a:pPr>
              <a:lnSpc>
                <a:spcPct val="90000"/>
              </a:lnSpc>
            </a:pPr>
            <a:r>
              <a:rPr lang="en-US" altLang="en-US" dirty="0" smtClean="0"/>
              <a:t>Good for database that grows and shrinks in size</a:t>
            </a:r>
          </a:p>
          <a:p>
            <a:pPr>
              <a:lnSpc>
                <a:spcPct val="90000"/>
              </a:lnSpc>
            </a:pPr>
            <a:r>
              <a:rPr lang="en-US" altLang="en-US" dirty="0" smtClean="0"/>
              <a:t>Allows the hash function to be modified dynamically</a:t>
            </a:r>
          </a:p>
          <a:p>
            <a:pPr>
              <a:lnSpc>
                <a:spcPct val="90000"/>
              </a:lnSpc>
            </a:pPr>
            <a:r>
              <a:rPr lang="en-US" altLang="en-US" b="1" dirty="0" smtClean="0">
                <a:solidFill>
                  <a:srgbClr val="3366CC"/>
                </a:solidFill>
              </a:rPr>
              <a:t>Extendable hashing</a:t>
            </a:r>
            <a:r>
              <a:rPr lang="en-US" altLang="en-US" dirty="0" smtClean="0"/>
              <a:t> – one form of dynamic hashing </a:t>
            </a:r>
          </a:p>
          <a:p>
            <a:pPr lvl="1">
              <a:lnSpc>
                <a:spcPct val="90000"/>
              </a:lnSpc>
            </a:pPr>
            <a:r>
              <a:rPr lang="en-US" altLang="en-US" dirty="0" smtClean="0">
                <a:ea typeface="ＭＳ Ｐゴシック" panose="020B0600070205080204" pitchFamily="34" charset="-128"/>
              </a:rPr>
              <a:t>Hash function generates values over a large range — typically </a:t>
            </a:r>
            <a:r>
              <a:rPr lang="en-US" altLang="en-US" i="1" dirty="0" smtClean="0">
                <a:ea typeface="ＭＳ Ｐゴシック" panose="020B0600070205080204" pitchFamily="34" charset="-128"/>
              </a:rPr>
              <a:t>b</a:t>
            </a:r>
            <a:r>
              <a:rPr lang="en-US" altLang="en-US" dirty="0" smtClean="0">
                <a:ea typeface="ＭＳ Ｐゴシック" panose="020B0600070205080204" pitchFamily="34" charset="-128"/>
              </a:rPr>
              <a:t>-bit integers, with </a:t>
            </a:r>
            <a:r>
              <a:rPr lang="en-US" altLang="en-US" i="1" dirty="0" smtClean="0">
                <a:ea typeface="ＭＳ Ｐゴシック" panose="020B0600070205080204" pitchFamily="34" charset="-128"/>
              </a:rPr>
              <a:t>b</a:t>
            </a:r>
            <a:r>
              <a:rPr lang="en-US" altLang="en-US" dirty="0" smtClean="0">
                <a:ea typeface="ＭＳ Ｐゴシック" panose="020B0600070205080204" pitchFamily="34" charset="-128"/>
              </a:rPr>
              <a:t> = 32.</a:t>
            </a:r>
          </a:p>
          <a:p>
            <a:pPr lvl="1">
              <a:lnSpc>
                <a:spcPct val="90000"/>
              </a:lnSpc>
            </a:pPr>
            <a:r>
              <a:rPr lang="en-US" altLang="en-US" dirty="0" smtClean="0">
                <a:ea typeface="ＭＳ Ｐゴシック" panose="020B0600070205080204" pitchFamily="34" charset="-128"/>
              </a:rPr>
              <a:t>At any time use only a prefix of the hash function to index into a table of bucket addresses.   </a:t>
            </a:r>
          </a:p>
          <a:p>
            <a:pPr lvl="1">
              <a:lnSpc>
                <a:spcPct val="90000"/>
              </a:lnSpc>
            </a:pPr>
            <a:r>
              <a:rPr lang="en-US" altLang="en-US" dirty="0" smtClean="0">
                <a:ea typeface="ＭＳ Ｐゴシック" panose="020B0600070205080204" pitchFamily="34" charset="-128"/>
              </a:rPr>
              <a:t>Let the length of the prefix be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bits,  0 </a:t>
            </a:r>
            <a:r>
              <a:rPr lang="en-US" altLang="en-US" dirty="0" smtClean="0">
                <a:ea typeface="ＭＳ Ｐゴシック" panose="020B0600070205080204" pitchFamily="34" charset="-128"/>
                <a:sym typeface="Symbol" panose="05050102010706020507" pitchFamily="18" charset="2"/>
              </a:rPr>
              <a:t> </a:t>
            </a:r>
            <a:r>
              <a:rPr lang="en-US" altLang="en-US" i="1" dirty="0" err="1" smtClean="0">
                <a:ea typeface="ＭＳ Ｐゴシック" panose="020B0600070205080204" pitchFamily="34" charset="-128"/>
                <a:sym typeface="Symbol" panose="05050102010706020507" pitchFamily="18" charset="2"/>
              </a:rPr>
              <a:t>i</a:t>
            </a:r>
            <a:r>
              <a:rPr lang="en-US" altLang="en-US" dirty="0" smtClean="0">
                <a:ea typeface="ＭＳ Ｐゴシック" panose="020B0600070205080204" pitchFamily="34" charset="-128"/>
                <a:sym typeface="Symbol" panose="05050102010706020507" pitchFamily="18" charset="2"/>
              </a:rPr>
              <a:t>  32.  </a:t>
            </a:r>
          </a:p>
          <a:p>
            <a:pPr lvl="2">
              <a:lnSpc>
                <a:spcPct val="90000"/>
              </a:lnSpc>
            </a:pPr>
            <a:r>
              <a:rPr lang="en-US" altLang="en-US" dirty="0" smtClean="0">
                <a:ea typeface="ＭＳ Ｐゴシック" panose="020B0600070205080204" pitchFamily="34" charset="-128"/>
                <a:sym typeface="Symbol" panose="05050102010706020507" pitchFamily="18" charset="2"/>
              </a:rPr>
              <a:t>Bucket address table size = 2</a:t>
            </a:r>
            <a:r>
              <a:rPr lang="en-US" altLang="en-US" baseline="30000" dirty="0" smtClean="0">
                <a:ea typeface="ＭＳ Ｐゴシック" panose="020B0600070205080204" pitchFamily="34" charset="-128"/>
                <a:sym typeface="Symbol" panose="05050102010706020507" pitchFamily="18" charset="2"/>
              </a:rPr>
              <a:t>i.</a:t>
            </a:r>
            <a:r>
              <a:rPr lang="en-US" altLang="en-US" dirty="0" smtClean="0">
                <a:ea typeface="ＭＳ Ｐゴシック" panose="020B0600070205080204" pitchFamily="34" charset="-128"/>
                <a:sym typeface="Symbol" panose="05050102010706020507" pitchFamily="18" charset="2"/>
              </a:rPr>
              <a:t>  Initially </a:t>
            </a:r>
            <a:r>
              <a:rPr lang="en-US" altLang="en-US" i="1" dirty="0" err="1" smtClean="0">
                <a:ea typeface="ＭＳ Ｐゴシック" panose="020B0600070205080204" pitchFamily="34" charset="-128"/>
                <a:sym typeface="Symbol" panose="05050102010706020507" pitchFamily="18" charset="2"/>
              </a:rPr>
              <a:t>i</a:t>
            </a:r>
            <a:r>
              <a:rPr lang="en-US" altLang="en-US" dirty="0" smtClean="0">
                <a:ea typeface="ＭＳ Ｐゴシック" panose="020B0600070205080204" pitchFamily="34" charset="-128"/>
                <a:sym typeface="Symbol" panose="05050102010706020507" pitchFamily="18" charset="2"/>
              </a:rPr>
              <a:t> = 0</a:t>
            </a:r>
          </a:p>
          <a:p>
            <a:pPr lvl="2">
              <a:lnSpc>
                <a:spcPct val="90000"/>
              </a:lnSpc>
            </a:pPr>
            <a:r>
              <a:rPr lang="en-US" altLang="en-US" dirty="0" smtClean="0">
                <a:ea typeface="ＭＳ Ｐゴシック" panose="020B0600070205080204" pitchFamily="34" charset="-128"/>
                <a:sym typeface="Symbol" panose="05050102010706020507" pitchFamily="18" charset="2"/>
              </a:rPr>
              <a:t>Value of </a:t>
            </a:r>
            <a:r>
              <a:rPr lang="en-US" altLang="en-US" i="1" dirty="0" err="1" smtClean="0">
                <a:ea typeface="ＭＳ Ｐゴシック" panose="020B0600070205080204" pitchFamily="34" charset="-128"/>
                <a:sym typeface="Symbol" panose="05050102010706020507" pitchFamily="18" charset="2"/>
              </a:rPr>
              <a:t>i</a:t>
            </a:r>
            <a:r>
              <a:rPr lang="en-US" altLang="en-US" dirty="0" smtClean="0">
                <a:ea typeface="ＭＳ Ｐゴシック" panose="020B0600070205080204" pitchFamily="34" charset="-128"/>
                <a:sym typeface="Symbol" panose="05050102010706020507" pitchFamily="18" charset="2"/>
              </a:rPr>
              <a:t> grows and shrinks as the size of the database grows and shrinks.</a:t>
            </a:r>
          </a:p>
          <a:p>
            <a:pPr lvl="1">
              <a:lnSpc>
                <a:spcPct val="90000"/>
              </a:lnSpc>
            </a:pPr>
            <a:r>
              <a:rPr lang="en-US" altLang="en-US" dirty="0" smtClean="0">
                <a:ea typeface="ＭＳ Ｐゴシック" panose="020B0600070205080204" pitchFamily="34" charset="-128"/>
              </a:rPr>
              <a:t>Multiple entries in the bucket address table may point to a bucket (why?)</a:t>
            </a:r>
          </a:p>
          <a:p>
            <a:pPr lvl="1">
              <a:lnSpc>
                <a:spcPct val="90000"/>
              </a:lnSpc>
            </a:pPr>
            <a:r>
              <a:rPr lang="en-US" altLang="en-US" dirty="0" smtClean="0">
                <a:ea typeface="ＭＳ Ｐゴシック" panose="020B0600070205080204" pitchFamily="34" charset="-128"/>
              </a:rPr>
              <a:t>Thus, a</a:t>
            </a:r>
            <a:r>
              <a:rPr lang="en-US" altLang="en-US" dirty="0" smtClean="0">
                <a:ea typeface="ＭＳ Ｐゴシック" panose="020B0600070205080204" pitchFamily="34" charset="-128"/>
                <a:sym typeface="Symbol" panose="05050102010706020507" pitchFamily="18" charset="2"/>
              </a:rPr>
              <a:t>ctual number of buckets is &lt; 2</a:t>
            </a:r>
            <a:r>
              <a:rPr lang="en-US" altLang="en-US" i="1" baseline="30000" dirty="0" smtClean="0">
                <a:ea typeface="ＭＳ Ｐゴシック" panose="020B0600070205080204" pitchFamily="34" charset="-128"/>
                <a:sym typeface="Symbol" panose="05050102010706020507" pitchFamily="18" charset="2"/>
              </a:rPr>
              <a:t>i</a:t>
            </a:r>
            <a:endParaRPr lang="en-US" altLang="en-US" dirty="0" smtClean="0">
              <a:ea typeface="ＭＳ Ｐゴシック" panose="020B0600070205080204" pitchFamily="34" charset="-128"/>
              <a:sym typeface="Symbol" panose="05050102010706020507" pitchFamily="18" charset="2"/>
            </a:endParaRPr>
          </a:p>
          <a:p>
            <a:pPr lvl="2">
              <a:lnSpc>
                <a:spcPct val="90000"/>
              </a:lnSpc>
            </a:pPr>
            <a:r>
              <a:rPr lang="en-US" altLang="en-US" dirty="0" smtClean="0">
                <a:ea typeface="ＭＳ Ｐゴシック" panose="020B0600070205080204" pitchFamily="34" charset="-128"/>
                <a:sym typeface="Symbol" panose="05050102010706020507" pitchFamily="18" charset="2"/>
              </a:rPr>
              <a:t>The number of buckets also changes dynamically due to coalescing and splitting of buckets. </a:t>
            </a:r>
          </a:p>
        </p:txBody>
      </p:sp>
    </p:spTree>
    <p:extLst>
      <p:ext uri="{BB962C8B-B14F-4D97-AF65-F5344CB8AC3E}">
        <p14:creationId xmlns:p14="http://schemas.microsoft.com/office/powerpoint/2010/main" val="314917508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42" name="Rectangle 2"/>
          <p:cNvSpPr>
            <a:spLocks noGrp="1" noChangeArrowheads="1"/>
          </p:cNvSpPr>
          <p:nvPr>
            <p:ph type="title"/>
          </p:nvPr>
        </p:nvSpPr>
        <p:spPr/>
        <p:txBody>
          <a:bodyPr/>
          <a:lstStyle/>
          <a:p>
            <a:pPr>
              <a:defRPr/>
            </a:pPr>
            <a:r>
              <a:rPr lang="en-US">
                <a:ea typeface="+mj-ea"/>
              </a:rPr>
              <a:t>General Extendable Hash Structure </a:t>
            </a:r>
          </a:p>
        </p:txBody>
      </p:sp>
      <p:sp>
        <p:nvSpPr>
          <p:cNvPr id="66563" name="Text Box 3"/>
          <p:cNvSpPr txBox="1">
            <a:spLocks noChangeArrowheads="1"/>
          </p:cNvSpPr>
          <p:nvPr/>
        </p:nvSpPr>
        <p:spPr bwMode="auto">
          <a:xfrm>
            <a:off x="1376363" y="5675313"/>
            <a:ext cx="5994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800"/>
              <a:t>In this structure, </a:t>
            </a:r>
            <a:r>
              <a:rPr lang="en-US" altLang="en-US" sz="1800" i="1"/>
              <a:t>i</a:t>
            </a:r>
            <a:r>
              <a:rPr lang="en-US" altLang="en-US" sz="1800" baseline="-25000"/>
              <a:t>2</a:t>
            </a:r>
            <a:r>
              <a:rPr lang="en-US" altLang="en-US" sz="1800"/>
              <a:t> = </a:t>
            </a:r>
            <a:r>
              <a:rPr lang="en-US" altLang="en-US" sz="1800" i="1"/>
              <a:t>i</a:t>
            </a:r>
            <a:r>
              <a:rPr lang="en-US" altLang="en-US" sz="1800" baseline="-25000"/>
              <a:t>3</a:t>
            </a:r>
            <a:r>
              <a:rPr lang="en-US" altLang="en-US" sz="1800"/>
              <a:t> = </a:t>
            </a:r>
            <a:r>
              <a:rPr lang="en-US" altLang="en-US" sz="1800" i="1"/>
              <a:t>i</a:t>
            </a:r>
            <a:r>
              <a:rPr lang="en-US" altLang="en-US" sz="1800"/>
              <a:t>, whereas </a:t>
            </a:r>
            <a:r>
              <a:rPr lang="en-US" altLang="en-US" sz="1800" i="1"/>
              <a:t>i</a:t>
            </a:r>
            <a:r>
              <a:rPr lang="en-US" altLang="en-US" sz="1800" baseline="-25000"/>
              <a:t>1</a:t>
            </a:r>
            <a:r>
              <a:rPr lang="en-US" altLang="en-US" sz="1800"/>
              <a:t> = </a:t>
            </a:r>
            <a:r>
              <a:rPr lang="en-US" altLang="en-US" sz="1800" i="1"/>
              <a:t>i </a:t>
            </a:r>
            <a:r>
              <a:rPr lang="en-US" altLang="en-US" sz="1800"/>
              <a:t>– 1 (see next slide for details)</a:t>
            </a:r>
          </a:p>
        </p:txBody>
      </p:sp>
      <p:pic>
        <p:nvPicPr>
          <p:cNvPr id="6656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849313"/>
            <a:ext cx="5883275" cy="483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543958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5890" name="Rectangle 2"/>
          <p:cNvSpPr>
            <a:spLocks noGrp="1" noChangeArrowheads="1"/>
          </p:cNvSpPr>
          <p:nvPr>
            <p:ph type="title"/>
          </p:nvPr>
        </p:nvSpPr>
        <p:spPr/>
        <p:txBody>
          <a:bodyPr/>
          <a:lstStyle/>
          <a:p>
            <a:pPr>
              <a:defRPr/>
            </a:pPr>
            <a:r>
              <a:rPr lang="en-US">
                <a:ea typeface="+mj-ea"/>
              </a:rPr>
              <a:t>Use of Extendable Hash Structure</a:t>
            </a:r>
          </a:p>
        </p:txBody>
      </p:sp>
      <p:sp>
        <p:nvSpPr>
          <p:cNvPr id="67587" name="Rectangle 3"/>
          <p:cNvSpPr>
            <a:spLocks noGrp="1" noChangeArrowheads="1"/>
          </p:cNvSpPr>
          <p:nvPr>
            <p:ph type="body" idx="1"/>
          </p:nvPr>
        </p:nvSpPr>
        <p:spPr>
          <a:xfrm>
            <a:off x="308758" y="855023"/>
            <a:ext cx="8668987" cy="5201393"/>
          </a:xfrm>
        </p:spPr>
        <p:txBody>
          <a:bodyPr/>
          <a:lstStyle/>
          <a:p>
            <a:r>
              <a:rPr lang="en-US" altLang="en-US" dirty="0" smtClean="0"/>
              <a:t>Each bucket </a:t>
            </a:r>
            <a:r>
              <a:rPr lang="en-US" altLang="en-US" i="1" dirty="0" smtClean="0"/>
              <a:t>j</a:t>
            </a:r>
            <a:r>
              <a:rPr lang="en-US" altLang="en-US" dirty="0" smtClean="0"/>
              <a:t> stores a value </a:t>
            </a:r>
            <a:r>
              <a:rPr lang="en-US" altLang="en-US" i="1" dirty="0" err="1" smtClean="0"/>
              <a:t>i</a:t>
            </a:r>
            <a:r>
              <a:rPr lang="en-US" altLang="en-US" i="1" baseline="-25000" dirty="0" err="1" smtClean="0"/>
              <a:t>j</a:t>
            </a:r>
            <a:endParaRPr lang="en-US" altLang="en-US" i="1" dirty="0" smtClean="0"/>
          </a:p>
          <a:p>
            <a:pPr lvl="1"/>
            <a:r>
              <a:rPr lang="en-US" altLang="en-US" i="1" dirty="0" smtClean="0">
                <a:ea typeface="ＭＳ Ｐゴシック" panose="020B0600070205080204" pitchFamily="34" charset="-128"/>
              </a:rPr>
              <a:t>A</a:t>
            </a:r>
            <a:r>
              <a:rPr lang="en-US" altLang="en-US" dirty="0" smtClean="0">
                <a:ea typeface="ＭＳ Ｐゴシック" panose="020B0600070205080204" pitchFamily="34" charset="-128"/>
              </a:rPr>
              <a:t>ll the entries that point to the same bucket have the same values on the first </a:t>
            </a:r>
            <a:r>
              <a:rPr lang="en-US" altLang="en-US" i="1" dirty="0" err="1" smtClean="0">
                <a:ea typeface="ＭＳ Ｐゴシック" panose="020B0600070205080204" pitchFamily="34" charset="-128"/>
              </a:rPr>
              <a:t>i</a:t>
            </a:r>
            <a:r>
              <a:rPr lang="en-US" altLang="en-US" i="1" baseline="-25000" dirty="0" err="1" smtClean="0">
                <a:ea typeface="ＭＳ Ｐゴシック" panose="020B0600070205080204" pitchFamily="34" charset="-128"/>
              </a:rPr>
              <a:t>j</a:t>
            </a:r>
            <a:r>
              <a:rPr lang="en-US" altLang="en-US" dirty="0" smtClean="0">
                <a:ea typeface="ＭＳ Ｐゴシック" panose="020B0600070205080204" pitchFamily="34" charset="-128"/>
              </a:rPr>
              <a:t> bits.</a:t>
            </a:r>
            <a:r>
              <a:rPr lang="en-US" altLang="en-US" i="1" dirty="0" smtClean="0">
                <a:ea typeface="ＭＳ Ｐゴシック" panose="020B0600070205080204" pitchFamily="34" charset="-128"/>
              </a:rPr>
              <a:t> </a:t>
            </a:r>
          </a:p>
          <a:p>
            <a:r>
              <a:rPr lang="en-US" altLang="en-US" dirty="0" smtClean="0"/>
              <a:t>To locate the bucket containing search-key </a:t>
            </a:r>
            <a:r>
              <a:rPr lang="en-US" altLang="en-US" i="1" dirty="0" err="1" smtClean="0"/>
              <a:t>K</a:t>
            </a:r>
            <a:r>
              <a:rPr lang="en-US" altLang="en-US" i="1" baseline="-25000" dirty="0" err="1" smtClean="0"/>
              <a:t>j</a:t>
            </a:r>
            <a:r>
              <a:rPr lang="en-US" altLang="en-US" dirty="0" smtClean="0"/>
              <a:t>:</a:t>
            </a:r>
          </a:p>
          <a:p>
            <a:pPr lvl="1">
              <a:buFont typeface="Monotype Sorts" charset="2"/>
              <a:buNone/>
            </a:pPr>
            <a:r>
              <a:rPr lang="en-US" altLang="en-US" dirty="0" smtClean="0">
                <a:ea typeface="ＭＳ Ｐゴシック" panose="020B0600070205080204" pitchFamily="34" charset="-128"/>
              </a:rPr>
              <a:t>1.	Compute </a:t>
            </a:r>
            <a:r>
              <a:rPr lang="en-US" altLang="en-US" i="1" dirty="0" smtClean="0">
                <a:ea typeface="ＭＳ Ｐゴシック" panose="020B0600070205080204" pitchFamily="34" charset="-128"/>
              </a:rPr>
              <a:t>h(</a:t>
            </a:r>
            <a:r>
              <a:rPr lang="en-US" altLang="en-US" i="1" dirty="0" err="1" smtClean="0">
                <a:ea typeface="ＭＳ Ｐゴシック" panose="020B0600070205080204" pitchFamily="34" charset="-128"/>
              </a:rPr>
              <a:t>K</a:t>
            </a:r>
            <a:r>
              <a:rPr lang="en-US" altLang="en-US" i="1" baseline="-25000" dirty="0" err="1" smtClean="0">
                <a:ea typeface="ＭＳ Ｐゴシック" panose="020B0600070205080204" pitchFamily="34" charset="-128"/>
              </a:rPr>
              <a:t>j</a:t>
            </a:r>
            <a:r>
              <a:rPr lang="en-US" altLang="en-US" i="1" dirty="0" smtClean="0">
                <a:ea typeface="ＭＳ Ｐゴシック" panose="020B0600070205080204" pitchFamily="34" charset="-128"/>
              </a:rPr>
              <a:t>) = X</a:t>
            </a:r>
            <a:endParaRPr lang="en-US" altLang="en-US" dirty="0" smtClean="0">
              <a:ea typeface="ＭＳ Ｐゴシック" panose="020B0600070205080204" pitchFamily="34" charset="-128"/>
            </a:endParaRPr>
          </a:p>
          <a:p>
            <a:pPr lvl="1">
              <a:buFont typeface="Monotype Sorts" charset="2"/>
              <a:buNone/>
            </a:pPr>
            <a:r>
              <a:rPr lang="en-US" altLang="en-US" dirty="0" smtClean="0">
                <a:ea typeface="ＭＳ Ｐゴシック" panose="020B0600070205080204" pitchFamily="34" charset="-128"/>
              </a:rPr>
              <a:t>2.	Use the first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high order bits of </a:t>
            </a:r>
            <a:r>
              <a:rPr lang="en-US" altLang="en-US" i="1" dirty="0" smtClean="0">
                <a:ea typeface="ＭＳ Ｐゴシック" panose="020B0600070205080204" pitchFamily="34" charset="-128"/>
              </a:rPr>
              <a:t>X</a:t>
            </a:r>
            <a:r>
              <a:rPr lang="en-US" altLang="en-US" dirty="0" smtClean="0">
                <a:ea typeface="ＭＳ Ｐゴシック" panose="020B0600070205080204" pitchFamily="34" charset="-128"/>
              </a:rPr>
              <a:t> as a displacement into bucket address table, and follow the pointer to appropriate bucket</a:t>
            </a:r>
          </a:p>
          <a:p>
            <a:r>
              <a:rPr lang="en-US" altLang="en-US" dirty="0" smtClean="0"/>
              <a:t>To insert a record with search-key value </a:t>
            </a:r>
            <a:r>
              <a:rPr lang="en-US" altLang="en-US" i="1" dirty="0" err="1" smtClean="0"/>
              <a:t>K</a:t>
            </a:r>
            <a:r>
              <a:rPr lang="en-US" altLang="en-US" i="1" baseline="-25000" dirty="0" err="1" smtClean="0"/>
              <a:t>j</a:t>
            </a:r>
            <a:r>
              <a:rPr lang="en-US" altLang="en-US" dirty="0" smtClean="0"/>
              <a:t> </a:t>
            </a:r>
          </a:p>
          <a:p>
            <a:pPr lvl="1"/>
            <a:r>
              <a:rPr lang="en-US" altLang="en-US" dirty="0" smtClean="0">
                <a:ea typeface="ＭＳ Ｐゴシック" panose="020B0600070205080204" pitchFamily="34" charset="-128"/>
              </a:rPr>
              <a:t>follow same procedure as look-up and locate the bucket, say </a:t>
            </a:r>
            <a:r>
              <a:rPr lang="en-US" altLang="en-US" i="1" dirty="0" smtClean="0">
                <a:ea typeface="ＭＳ Ｐゴシック" panose="020B0600070205080204" pitchFamily="34" charset="-128"/>
              </a:rPr>
              <a:t>j</a:t>
            </a:r>
            <a:r>
              <a:rPr lang="en-US" altLang="en-US" dirty="0" smtClean="0">
                <a:ea typeface="ＭＳ Ｐゴシック" panose="020B0600070205080204" pitchFamily="34" charset="-128"/>
              </a:rPr>
              <a:t>.  </a:t>
            </a:r>
          </a:p>
          <a:p>
            <a:pPr lvl="1"/>
            <a:r>
              <a:rPr lang="en-US" altLang="en-US" dirty="0" smtClean="0">
                <a:ea typeface="ＭＳ Ｐゴシック" panose="020B0600070205080204" pitchFamily="34" charset="-128"/>
              </a:rPr>
              <a:t>If there is room in the bucket </a:t>
            </a:r>
            <a:r>
              <a:rPr lang="en-US" altLang="en-US" i="1" dirty="0" smtClean="0">
                <a:ea typeface="ＭＳ Ｐゴシック" panose="020B0600070205080204" pitchFamily="34" charset="-128"/>
              </a:rPr>
              <a:t>j</a:t>
            </a:r>
            <a:r>
              <a:rPr lang="en-US" altLang="en-US" dirty="0" smtClean="0">
                <a:ea typeface="ＭＳ Ｐゴシック" panose="020B0600070205080204" pitchFamily="34" charset="-128"/>
              </a:rPr>
              <a:t> insert record in the bucket.  </a:t>
            </a:r>
          </a:p>
          <a:p>
            <a:pPr lvl="1"/>
            <a:r>
              <a:rPr lang="en-US" altLang="en-US" dirty="0" smtClean="0">
                <a:ea typeface="ＭＳ Ｐゴシック" panose="020B0600070205080204" pitchFamily="34" charset="-128"/>
              </a:rPr>
              <a:t>Else the bucket must be split and insertion re-attempted (next slide.)</a:t>
            </a:r>
          </a:p>
          <a:p>
            <a:pPr lvl="2"/>
            <a:r>
              <a:rPr lang="en-US" altLang="en-US" dirty="0" smtClean="0">
                <a:ea typeface="ＭＳ Ｐゴシック" panose="020B0600070205080204" pitchFamily="34" charset="-128"/>
              </a:rPr>
              <a:t>Overflow buckets used instead in some cases (will see shortly)</a:t>
            </a:r>
          </a:p>
          <a:p>
            <a:pPr>
              <a:buFont typeface="Monotype Sorts" charset="2"/>
              <a:buNone/>
            </a:pPr>
            <a:r>
              <a:rPr lang="en-US" altLang="en-US" dirty="0" smtClean="0"/>
              <a:t>		</a:t>
            </a:r>
          </a:p>
        </p:txBody>
      </p:sp>
    </p:spTree>
    <p:extLst>
      <p:ext uri="{BB962C8B-B14F-4D97-AF65-F5344CB8AC3E}">
        <p14:creationId xmlns:p14="http://schemas.microsoft.com/office/powerpoint/2010/main" val="423045472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7938" name="Rectangle 2"/>
          <p:cNvSpPr>
            <a:spLocks noGrp="1" noChangeArrowheads="1"/>
          </p:cNvSpPr>
          <p:nvPr>
            <p:ph type="title"/>
          </p:nvPr>
        </p:nvSpPr>
        <p:spPr/>
        <p:txBody>
          <a:bodyPr/>
          <a:lstStyle/>
          <a:p>
            <a:pPr>
              <a:defRPr/>
            </a:pPr>
            <a:r>
              <a:rPr lang="en-US" sz="2800">
                <a:ea typeface="+mj-ea"/>
              </a:rPr>
              <a:t>Insertion in Extendable Hash Structure (Cont) </a:t>
            </a:r>
          </a:p>
        </p:txBody>
      </p:sp>
      <p:sp>
        <p:nvSpPr>
          <p:cNvPr id="68611" name="Rectangle 3"/>
          <p:cNvSpPr>
            <a:spLocks noGrp="1" noChangeArrowheads="1"/>
          </p:cNvSpPr>
          <p:nvPr>
            <p:ph type="body" idx="1"/>
          </p:nvPr>
        </p:nvSpPr>
        <p:spPr>
          <a:xfrm>
            <a:off x="166255" y="1146530"/>
            <a:ext cx="8799615" cy="5384900"/>
          </a:xfrm>
        </p:spPr>
        <p:txBody>
          <a:bodyPr/>
          <a:lstStyle/>
          <a:p>
            <a:pPr>
              <a:lnSpc>
                <a:spcPct val="90000"/>
              </a:lnSpc>
            </a:pPr>
            <a:r>
              <a:rPr lang="en-US" altLang="en-US" dirty="0" smtClean="0"/>
              <a:t>If </a:t>
            </a:r>
            <a:r>
              <a:rPr lang="en-US" altLang="en-US" i="1" dirty="0" err="1" smtClean="0"/>
              <a:t>i</a:t>
            </a:r>
            <a:r>
              <a:rPr lang="en-US" altLang="en-US" dirty="0" smtClean="0"/>
              <a:t> &gt; </a:t>
            </a:r>
            <a:r>
              <a:rPr lang="en-US" altLang="en-US" i="1" dirty="0" err="1" smtClean="0"/>
              <a:t>i</a:t>
            </a:r>
            <a:r>
              <a:rPr lang="en-US" altLang="en-US" i="1" baseline="-25000" dirty="0" err="1" smtClean="0"/>
              <a:t>j</a:t>
            </a:r>
            <a:r>
              <a:rPr lang="en-US" altLang="en-US" dirty="0" smtClean="0"/>
              <a:t> (more than one pointer to bucket </a:t>
            </a:r>
            <a:r>
              <a:rPr lang="en-US" altLang="en-US" i="1" dirty="0" smtClean="0"/>
              <a:t>j</a:t>
            </a:r>
            <a:r>
              <a:rPr lang="en-US" altLang="en-US" dirty="0" smtClean="0"/>
              <a:t>)</a:t>
            </a:r>
          </a:p>
          <a:p>
            <a:pPr lvl="1">
              <a:lnSpc>
                <a:spcPct val="90000"/>
              </a:lnSpc>
            </a:pPr>
            <a:r>
              <a:rPr lang="en-US" altLang="en-US" dirty="0" smtClean="0">
                <a:ea typeface="ＭＳ Ｐゴシック" panose="020B0600070205080204" pitchFamily="34" charset="-128"/>
              </a:rPr>
              <a:t>allocate a new bucket </a:t>
            </a:r>
            <a:r>
              <a:rPr lang="en-US" altLang="en-US" i="1" dirty="0" smtClean="0">
                <a:ea typeface="ＭＳ Ｐゴシック" panose="020B0600070205080204" pitchFamily="34" charset="-128"/>
              </a:rPr>
              <a:t>z</a:t>
            </a:r>
            <a:r>
              <a:rPr lang="en-US" altLang="en-US" dirty="0" smtClean="0">
                <a:ea typeface="ＭＳ Ｐゴシック" panose="020B0600070205080204" pitchFamily="34" charset="-128"/>
              </a:rPr>
              <a:t>, and set </a:t>
            </a:r>
            <a:r>
              <a:rPr lang="en-US" altLang="en-US" i="1" dirty="0" err="1" smtClean="0">
                <a:ea typeface="ＭＳ Ｐゴシック" panose="020B0600070205080204" pitchFamily="34" charset="-128"/>
              </a:rPr>
              <a:t>i</a:t>
            </a:r>
            <a:r>
              <a:rPr lang="en-US" altLang="en-US" i="1" baseline="-25000" dirty="0" err="1" smtClean="0">
                <a:ea typeface="ＭＳ Ｐゴシック" panose="020B0600070205080204" pitchFamily="34" charset="-128"/>
              </a:rPr>
              <a:t>j</a:t>
            </a:r>
            <a:r>
              <a:rPr lang="en-US" altLang="en-US" i="1" dirty="0" smtClean="0">
                <a:ea typeface="ＭＳ Ｐゴシック" panose="020B0600070205080204" pitchFamily="34" charset="-128"/>
              </a:rPr>
              <a:t> </a:t>
            </a:r>
            <a:r>
              <a:rPr lang="en-US" altLang="en-US" dirty="0" smtClean="0">
                <a:ea typeface="ＭＳ Ｐゴシック" panose="020B0600070205080204" pitchFamily="34" charset="-128"/>
              </a:rPr>
              <a:t>= </a:t>
            </a:r>
            <a:r>
              <a:rPr lang="en-US" altLang="en-US" i="1" dirty="0" err="1" smtClean="0">
                <a:ea typeface="ＭＳ Ｐゴシック" panose="020B0600070205080204" pitchFamily="34" charset="-128"/>
              </a:rPr>
              <a:t>i</a:t>
            </a:r>
            <a:r>
              <a:rPr lang="en-US" altLang="en-US" i="1" baseline="-25000" dirty="0" err="1" smtClean="0">
                <a:ea typeface="ＭＳ Ｐゴシック" panose="020B0600070205080204" pitchFamily="34" charset="-128"/>
              </a:rPr>
              <a:t>z</a:t>
            </a:r>
            <a:r>
              <a:rPr lang="en-US" altLang="en-US" dirty="0" smtClean="0">
                <a:ea typeface="ＭＳ Ｐゴシック" panose="020B0600070205080204" pitchFamily="34" charset="-128"/>
              </a:rPr>
              <a:t> =  (</a:t>
            </a:r>
            <a:r>
              <a:rPr lang="en-US" altLang="en-US" i="1" dirty="0" err="1" smtClean="0">
                <a:ea typeface="ＭＳ Ｐゴシック" panose="020B0600070205080204" pitchFamily="34" charset="-128"/>
              </a:rPr>
              <a:t>i</a:t>
            </a:r>
            <a:r>
              <a:rPr lang="en-US" altLang="en-US" i="1" baseline="-25000" dirty="0" err="1" smtClean="0">
                <a:ea typeface="ＭＳ Ｐゴシック" panose="020B0600070205080204" pitchFamily="34" charset="-128"/>
              </a:rPr>
              <a:t>j</a:t>
            </a:r>
            <a:r>
              <a:rPr lang="en-US" altLang="en-US" dirty="0" smtClean="0">
                <a:ea typeface="ＭＳ Ｐゴシック" panose="020B0600070205080204" pitchFamily="34" charset="-128"/>
              </a:rPr>
              <a:t> + 1)</a:t>
            </a:r>
          </a:p>
          <a:p>
            <a:pPr lvl="1">
              <a:lnSpc>
                <a:spcPct val="90000"/>
              </a:lnSpc>
            </a:pPr>
            <a:r>
              <a:rPr lang="en-US" altLang="en-US" dirty="0" smtClean="0">
                <a:ea typeface="ＭＳ Ｐゴシック" panose="020B0600070205080204" pitchFamily="34" charset="-128"/>
              </a:rPr>
              <a:t>Update the second half of the bucket address table entries originally pointing to </a:t>
            </a:r>
            <a:r>
              <a:rPr lang="en-US" altLang="en-US" i="1" dirty="0" smtClean="0">
                <a:ea typeface="ＭＳ Ｐゴシック" panose="020B0600070205080204" pitchFamily="34" charset="-128"/>
              </a:rPr>
              <a:t>j,</a:t>
            </a:r>
            <a:r>
              <a:rPr lang="en-US" altLang="en-US" dirty="0" smtClean="0">
                <a:ea typeface="ＭＳ Ｐゴシック" panose="020B0600070205080204" pitchFamily="34" charset="-128"/>
              </a:rPr>
              <a:t> to point to </a:t>
            </a:r>
            <a:r>
              <a:rPr lang="en-US" altLang="en-US" i="1" dirty="0" smtClean="0">
                <a:ea typeface="ＭＳ Ｐゴシック" panose="020B0600070205080204" pitchFamily="34" charset="-128"/>
              </a:rPr>
              <a:t>z</a:t>
            </a:r>
          </a:p>
          <a:p>
            <a:pPr lvl="1">
              <a:lnSpc>
                <a:spcPct val="90000"/>
              </a:lnSpc>
            </a:pPr>
            <a:r>
              <a:rPr lang="en-US" altLang="en-US" dirty="0" smtClean="0">
                <a:ea typeface="ＭＳ Ｐゴシック" panose="020B0600070205080204" pitchFamily="34" charset="-128"/>
              </a:rPr>
              <a:t>remove each record in bucket </a:t>
            </a:r>
            <a:r>
              <a:rPr lang="en-US" altLang="en-US" i="1" dirty="0" smtClean="0">
                <a:ea typeface="ＭＳ Ｐゴシック" panose="020B0600070205080204" pitchFamily="34" charset="-128"/>
              </a:rPr>
              <a:t>j </a:t>
            </a:r>
            <a:r>
              <a:rPr lang="en-US" altLang="en-US" dirty="0" smtClean="0">
                <a:ea typeface="ＭＳ Ｐゴシック" panose="020B0600070205080204" pitchFamily="34" charset="-128"/>
              </a:rPr>
              <a:t>and reinsert (in </a:t>
            </a:r>
            <a:r>
              <a:rPr lang="en-US" altLang="en-US" i="1" dirty="0" smtClean="0">
                <a:ea typeface="ＭＳ Ｐゴシック" panose="020B0600070205080204" pitchFamily="34" charset="-128"/>
              </a:rPr>
              <a:t>j</a:t>
            </a:r>
            <a:r>
              <a:rPr lang="en-US" altLang="en-US" dirty="0" smtClean="0">
                <a:ea typeface="ＭＳ Ｐゴシック" panose="020B0600070205080204" pitchFamily="34" charset="-128"/>
              </a:rPr>
              <a:t> or </a:t>
            </a:r>
            <a:r>
              <a:rPr lang="en-US" altLang="en-US" i="1" dirty="0" smtClean="0">
                <a:ea typeface="ＭＳ Ｐゴシック" panose="020B0600070205080204" pitchFamily="34" charset="-128"/>
              </a:rPr>
              <a:t>z</a:t>
            </a:r>
            <a:r>
              <a:rPr lang="en-US" altLang="en-US" dirty="0" smtClean="0">
                <a:ea typeface="ＭＳ Ｐゴシック" panose="020B0600070205080204" pitchFamily="34" charset="-128"/>
              </a:rPr>
              <a:t>)</a:t>
            </a:r>
            <a:endParaRPr lang="en-US" altLang="en-US" i="1" dirty="0" smtClean="0">
              <a:ea typeface="ＭＳ Ｐゴシック" panose="020B0600070205080204" pitchFamily="34" charset="-128"/>
            </a:endParaRPr>
          </a:p>
          <a:p>
            <a:pPr lvl="1">
              <a:lnSpc>
                <a:spcPct val="90000"/>
              </a:lnSpc>
            </a:pPr>
            <a:r>
              <a:rPr lang="en-US" altLang="en-US" dirty="0" err="1" smtClean="0">
                <a:ea typeface="ＭＳ Ｐゴシック" panose="020B0600070205080204" pitchFamily="34" charset="-128"/>
              </a:rPr>
              <a:t>recompute</a:t>
            </a:r>
            <a:r>
              <a:rPr lang="en-US" altLang="en-US" dirty="0" smtClean="0">
                <a:ea typeface="ＭＳ Ｐゴシック" panose="020B0600070205080204" pitchFamily="34" charset="-128"/>
              </a:rPr>
              <a:t> new bucket for </a:t>
            </a:r>
            <a:r>
              <a:rPr lang="en-US" altLang="en-US" i="1" dirty="0" err="1" smtClean="0">
                <a:ea typeface="ＭＳ Ｐゴシック" panose="020B0600070205080204" pitchFamily="34" charset="-128"/>
              </a:rPr>
              <a:t>K</a:t>
            </a:r>
            <a:r>
              <a:rPr lang="en-US" altLang="en-US" i="1" baseline="-25000" dirty="0" err="1" smtClean="0">
                <a:ea typeface="ＭＳ Ｐゴシック" panose="020B0600070205080204" pitchFamily="34" charset="-128"/>
              </a:rPr>
              <a:t>j</a:t>
            </a:r>
            <a:r>
              <a:rPr lang="en-US" altLang="en-US" i="1" dirty="0" smtClean="0">
                <a:ea typeface="ＭＳ Ｐゴシック" panose="020B0600070205080204" pitchFamily="34" charset="-128"/>
              </a:rPr>
              <a:t> </a:t>
            </a:r>
            <a:r>
              <a:rPr lang="en-US" altLang="en-US" dirty="0" smtClean="0">
                <a:ea typeface="ＭＳ Ｐゴシック" panose="020B0600070205080204" pitchFamily="34" charset="-128"/>
              </a:rPr>
              <a:t>and insert record in the bucket (further splitting is required if the bucket is still full)</a:t>
            </a:r>
          </a:p>
          <a:p>
            <a:pPr>
              <a:lnSpc>
                <a:spcPct val="90000"/>
              </a:lnSpc>
            </a:pPr>
            <a:r>
              <a:rPr lang="en-US" altLang="en-US" dirty="0" smtClean="0"/>
              <a:t>If </a:t>
            </a:r>
            <a:r>
              <a:rPr lang="en-US" altLang="en-US" i="1" dirty="0" err="1" smtClean="0"/>
              <a:t>i</a:t>
            </a:r>
            <a:r>
              <a:rPr lang="en-US" altLang="en-US" i="1" dirty="0" smtClean="0"/>
              <a:t> = </a:t>
            </a:r>
            <a:r>
              <a:rPr lang="en-US" altLang="en-US" i="1" dirty="0" err="1" smtClean="0"/>
              <a:t>i</a:t>
            </a:r>
            <a:r>
              <a:rPr lang="en-US" altLang="en-US" i="1" baseline="-25000" dirty="0" err="1" smtClean="0"/>
              <a:t>j</a:t>
            </a:r>
            <a:r>
              <a:rPr lang="en-US" altLang="en-US" i="1" dirty="0" smtClean="0"/>
              <a:t> </a:t>
            </a:r>
            <a:r>
              <a:rPr lang="en-US" altLang="en-US" dirty="0" smtClean="0"/>
              <a:t>(only one pointer to bucket </a:t>
            </a:r>
            <a:r>
              <a:rPr lang="en-US" altLang="en-US" i="1" dirty="0" smtClean="0"/>
              <a:t>j</a:t>
            </a:r>
            <a:r>
              <a:rPr lang="en-US" altLang="en-US" dirty="0" smtClean="0"/>
              <a:t>)</a:t>
            </a:r>
          </a:p>
          <a:p>
            <a:pPr lvl="1">
              <a:lnSpc>
                <a:spcPct val="90000"/>
              </a:lnSpc>
            </a:pPr>
            <a:r>
              <a:rPr lang="en-US" altLang="en-US" dirty="0" smtClean="0">
                <a:ea typeface="ＭＳ Ｐゴシック" panose="020B0600070205080204" pitchFamily="34" charset="-128"/>
              </a:rPr>
              <a:t>If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reaches some limit </a:t>
            </a:r>
            <a:r>
              <a:rPr lang="en-US" altLang="en-US" i="1" dirty="0" smtClean="0">
                <a:ea typeface="ＭＳ Ｐゴシック" panose="020B0600070205080204" pitchFamily="34" charset="-128"/>
              </a:rPr>
              <a:t>b</a:t>
            </a:r>
            <a:r>
              <a:rPr lang="en-US" altLang="en-US" dirty="0" smtClean="0">
                <a:ea typeface="ＭＳ Ｐゴシック" panose="020B0600070205080204" pitchFamily="34" charset="-128"/>
              </a:rPr>
              <a:t>, or too many splits have happened in this insertion, create an overflow bucket </a:t>
            </a:r>
          </a:p>
          <a:p>
            <a:pPr lvl="1">
              <a:lnSpc>
                <a:spcPct val="90000"/>
              </a:lnSpc>
            </a:pPr>
            <a:r>
              <a:rPr lang="en-US" altLang="en-US" dirty="0" smtClean="0">
                <a:ea typeface="ＭＳ Ｐゴシック" panose="020B0600070205080204" pitchFamily="34" charset="-128"/>
              </a:rPr>
              <a:t>Else</a:t>
            </a:r>
          </a:p>
          <a:p>
            <a:pPr lvl="2">
              <a:lnSpc>
                <a:spcPct val="90000"/>
              </a:lnSpc>
            </a:pPr>
            <a:r>
              <a:rPr lang="en-US" altLang="en-US" dirty="0" smtClean="0">
                <a:ea typeface="ＭＳ Ｐゴシック" panose="020B0600070205080204" pitchFamily="34" charset="-128"/>
              </a:rPr>
              <a:t>increment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and double the size of the bucket address table.</a:t>
            </a:r>
          </a:p>
          <a:p>
            <a:pPr lvl="2">
              <a:lnSpc>
                <a:spcPct val="90000"/>
              </a:lnSpc>
            </a:pPr>
            <a:r>
              <a:rPr lang="en-US" altLang="en-US" dirty="0" smtClean="0">
                <a:ea typeface="ＭＳ Ｐゴシック" panose="020B0600070205080204" pitchFamily="34" charset="-128"/>
              </a:rPr>
              <a:t>replace each entry in the table by two entries that point to the same bucket.</a:t>
            </a:r>
          </a:p>
          <a:p>
            <a:pPr lvl="2">
              <a:lnSpc>
                <a:spcPct val="90000"/>
              </a:lnSpc>
            </a:pPr>
            <a:r>
              <a:rPr lang="en-US" altLang="en-US" dirty="0" err="1" smtClean="0">
                <a:ea typeface="ＭＳ Ｐゴシック" panose="020B0600070205080204" pitchFamily="34" charset="-128"/>
              </a:rPr>
              <a:t>recompute</a:t>
            </a:r>
            <a:r>
              <a:rPr lang="en-US" altLang="en-US" dirty="0" smtClean="0">
                <a:ea typeface="ＭＳ Ｐゴシック" panose="020B0600070205080204" pitchFamily="34" charset="-128"/>
              </a:rPr>
              <a:t> new bucket address table entry for </a:t>
            </a:r>
            <a:r>
              <a:rPr lang="en-US" altLang="en-US" i="1" dirty="0" err="1" smtClean="0">
                <a:ea typeface="ＭＳ Ｐゴシック" panose="020B0600070205080204" pitchFamily="34" charset="-128"/>
              </a:rPr>
              <a:t>K</a:t>
            </a:r>
            <a:r>
              <a:rPr lang="en-US" altLang="en-US" i="1" baseline="-25000" dirty="0" err="1" smtClean="0">
                <a:ea typeface="ＭＳ Ｐゴシック" panose="020B0600070205080204" pitchFamily="34" charset="-128"/>
              </a:rPr>
              <a:t>j</a:t>
            </a:r>
            <a:r>
              <a:rPr lang="en-US" altLang="en-US" dirty="0" smtClean="0">
                <a:ea typeface="ＭＳ Ｐゴシック" panose="020B0600070205080204" pitchFamily="34" charset="-128"/>
              </a:rPr>
              <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Now </a:t>
            </a:r>
            <a:r>
              <a:rPr lang="en-US" altLang="en-US" i="1" dirty="0" err="1" smtClean="0">
                <a:ea typeface="ＭＳ Ｐゴシック" panose="020B0600070205080204" pitchFamily="34" charset="-128"/>
              </a:rPr>
              <a:t>i</a:t>
            </a:r>
            <a:r>
              <a:rPr lang="en-US" altLang="en-US" i="1" dirty="0" smtClean="0">
                <a:ea typeface="ＭＳ Ｐゴシック" panose="020B0600070205080204" pitchFamily="34" charset="-128"/>
              </a:rPr>
              <a:t> </a:t>
            </a:r>
            <a:r>
              <a:rPr lang="en-US" altLang="en-US" dirty="0" smtClean="0">
                <a:ea typeface="ＭＳ Ｐゴシック" panose="020B0600070205080204" pitchFamily="34" charset="-128"/>
              </a:rPr>
              <a:t>&gt; </a:t>
            </a:r>
            <a:r>
              <a:rPr lang="en-US" altLang="en-US" i="1" dirty="0" err="1" smtClean="0">
                <a:ea typeface="ＭＳ Ｐゴシック" panose="020B0600070205080204" pitchFamily="34" charset="-128"/>
              </a:rPr>
              <a:t>i</a:t>
            </a:r>
            <a:r>
              <a:rPr lang="en-US" altLang="en-US" i="1" baseline="-25000" dirty="0" err="1" smtClean="0">
                <a:ea typeface="ＭＳ Ｐゴシック" panose="020B0600070205080204" pitchFamily="34" charset="-128"/>
              </a:rPr>
              <a:t>j</a:t>
            </a:r>
            <a:r>
              <a:rPr lang="en-US" altLang="en-US" dirty="0" smtClean="0">
                <a:ea typeface="ＭＳ Ｐゴシック" panose="020B0600070205080204" pitchFamily="34" charset="-128"/>
              </a:rPr>
              <a:t>  so use the first case above.   </a:t>
            </a:r>
          </a:p>
          <a:p>
            <a:pPr>
              <a:lnSpc>
                <a:spcPct val="90000"/>
              </a:lnSpc>
            </a:pPr>
            <a:endParaRPr lang="en-US" altLang="en-US" dirty="0" smtClean="0"/>
          </a:p>
        </p:txBody>
      </p:sp>
      <p:sp>
        <p:nvSpPr>
          <p:cNvPr id="68612" name="Text Box 4"/>
          <p:cNvSpPr txBox="1">
            <a:spLocks noChangeArrowheads="1"/>
          </p:cNvSpPr>
          <p:nvPr/>
        </p:nvSpPr>
        <p:spPr bwMode="auto">
          <a:xfrm>
            <a:off x="166255" y="777197"/>
            <a:ext cx="87996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1800" b="1" dirty="0"/>
              <a:t>To split a bucket </a:t>
            </a:r>
            <a:r>
              <a:rPr lang="en-US" altLang="en-US" sz="1800" b="1" i="1" dirty="0"/>
              <a:t>j</a:t>
            </a:r>
            <a:r>
              <a:rPr lang="en-US" altLang="en-US" sz="1800" b="1" dirty="0"/>
              <a:t> when inserting record with search-key value </a:t>
            </a:r>
            <a:r>
              <a:rPr lang="en-US" altLang="en-US" sz="1800" b="1" i="1" dirty="0" err="1"/>
              <a:t>K</a:t>
            </a:r>
            <a:r>
              <a:rPr lang="en-US" altLang="en-US" sz="1800" b="1" i="1" baseline="-25000" dirty="0" err="1"/>
              <a:t>j</a:t>
            </a:r>
            <a:r>
              <a:rPr lang="en-US" altLang="en-US" sz="1800" b="1" dirty="0"/>
              <a:t>:</a:t>
            </a:r>
          </a:p>
        </p:txBody>
      </p:sp>
    </p:spTree>
    <p:extLst>
      <p:ext uri="{BB962C8B-B14F-4D97-AF65-F5344CB8AC3E}">
        <p14:creationId xmlns:p14="http://schemas.microsoft.com/office/powerpoint/2010/main" val="57366700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9986" name="Rectangle 2"/>
          <p:cNvSpPr>
            <a:spLocks noGrp="1" noChangeArrowheads="1"/>
          </p:cNvSpPr>
          <p:nvPr>
            <p:ph type="title"/>
          </p:nvPr>
        </p:nvSpPr>
        <p:spPr>
          <a:xfrm>
            <a:off x="869950" y="238125"/>
            <a:ext cx="7954963" cy="457200"/>
          </a:xfrm>
        </p:spPr>
        <p:txBody>
          <a:bodyPr/>
          <a:lstStyle/>
          <a:p>
            <a:pPr>
              <a:defRPr/>
            </a:pPr>
            <a:r>
              <a:rPr lang="en-US">
                <a:ea typeface="+mj-ea"/>
              </a:rPr>
              <a:t>Deletion in Extendable Hash Structure</a:t>
            </a:r>
          </a:p>
        </p:txBody>
      </p:sp>
      <p:sp>
        <p:nvSpPr>
          <p:cNvPr id="69635" name="Rectangle 3"/>
          <p:cNvSpPr>
            <a:spLocks noGrp="1" noChangeArrowheads="1"/>
          </p:cNvSpPr>
          <p:nvPr>
            <p:ph type="body" idx="1"/>
          </p:nvPr>
        </p:nvSpPr>
        <p:spPr>
          <a:xfrm>
            <a:off x="190004" y="855024"/>
            <a:ext cx="8847117" cy="4726380"/>
          </a:xfrm>
        </p:spPr>
        <p:txBody>
          <a:bodyPr/>
          <a:lstStyle/>
          <a:p>
            <a:r>
              <a:rPr lang="en-US" altLang="en-US" dirty="0" smtClean="0"/>
              <a:t>To delete a key value, </a:t>
            </a:r>
          </a:p>
          <a:p>
            <a:pPr lvl="1"/>
            <a:r>
              <a:rPr lang="en-US" altLang="en-US" dirty="0" smtClean="0">
                <a:ea typeface="ＭＳ Ｐゴシック" panose="020B0600070205080204" pitchFamily="34" charset="-128"/>
              </a:rPr>
              <a:t>locate it in its bucket and remove it. </a:t>
            </a:r>
          </a:p>
          <a:p>
            <a:pPr lvl="1"/>
            <a:r>
              <a:rPr lang="en-US" altLang="en-US" dirty="0" smtClean="0">
                <a:ea typeface="ＭＳ Ｐゴシック" panose="020B0600070205080204" pitchFamily="34" charset="-128"/>
              </a:rPr>
              <a:t>The bucket itself can be removed if it becomes empty (with appropriate updates to the bucket address table). </a:t>
            </a:r>
          </a:p>
          <a:p>
            <a:pPr lvl="1"/>
            <a:r>
              <a:rPr lang="en-US" altLang="en-US" dirty="0" smtClean="0">
                <a:ea typeface="ＭＳ Ｐゴシック" panose="020B0600070205080204" pitchFamily="34" charset="-128"/>
              </a:rPr>
              <a:t>Coalescing of buckets can be done (can coalesce only with a “</a:t>
            </a:r>
            <a:r>
              <a:rPr lang="en-US" altLang="en-US" i="1" dirty="0" smtClean="0">
                <a:solidFill>
                  <a:schemeClr val="tx2"/>
                </a:solidFill>
                <a:ea typeface="ＭＳ Ｐゴシック" panose="020B0600070205080204" pitchFamily="34" charset="-128"/>
              </a:rPr>
              <a:t>buddy</a:t>
            </a:r>
            <a:r>
              <a:rPr lang="en-US" altLang="en-US" dirty="0" smtClean="0">
                <a:ea typeface="ＭＳ Ｐゴシック" panose="020B0600070205080204" pitchFamily="34" charset="-128"/>
              </a:rPr>
              <a:t>” bucket having same value of </a:t>
            </a:r>
            <a:r>
              <a:rPr lang="en-US" altLang="en-US" dirty="0" err="1" smtClean="0">
                <a:ea typeface="ＭＳ Ｐゴシック" panose="020B0600070205080204" pitchFamily="34" charset="-128"/>
              </a:rPr>
              <a:t>i</a:t>
            </a:r>
            <a:r>
              <a:rPr lang="en-US" altLang="en-US" sz="2400" baseline="-25000" dirty="0" err="1" smtClean="0">
                <a:ea typeface="ＭＳ Ｐゴシック" panose="020B0600070205080204" pitchFamily="34" charset="-128"/>
              </a:rPr>
              <a:t>j</a:t>
            </a:r>
            <a:r>
              <a:rPr lang="en-US" altLang="en-US" dirty="0" smtClean="0">
                <a:ea typeface="ＭＳ Ｐゴシック" panose="020B0600070205080204" pitchFamily="34" charset="-128"/>
              </a:rPr>
              <a:t> and same </a:t>
            </a:r>
            <a:r>
              <a:rPr lang="en-US" altLang="en-US" dirty="0" err="1" smtClean="0">
                <a:ea typeface="ＭＳ Ｐゴシック" panose="020B0600070205080204" pitchFamily="34" charset="-128"/>
              </a:rPr>
              <a:t>i</a:t>
            </a:r>
            <a:r>
              <a:rPr lang="en-US" altLang="en-US" sz="2800" baseline="-25000" dirty="0" err="1" smtClean="0">
                <a:ea typeface="ＭＳ Ｐゴシック" panose="020B0600070205080204" pitchFamily="34" charset="-128"/>
              </a:rPr>
              <a:t>j</a:t>
            </a:r>
            <a:r>
              <a:rPr lang="en-US" altLang="en-US" sz="2800" baseline="-25000" dirty="0" smtClean="0">
                <a:ea typeface="ＭＳ Ｐゴシック" panose="020B0600070205080204" pitchFamily="34" charset="-128"/>
              </a:rPr>
              <a:t> </a:t>
            </a:r>
            <a:r>
              <a:rPr lang="en-US" altLang="en-US" dirty="0" smtClean="0">
                <a:ea typeface="ＭＳ Ｐゴシック" panose="020B0600070205080204" pitchFamily="34" charset="-128"/>
              </a:rPr>
              <a:t>–1 prefix, if it is present) </a:t>
            </a:r>
          </a:p>
          <a:p>
            <a:pPr lvl="1"/>
            <a:r>
              <a:rPr lang="en-US" altLang="en-US" dirty="0" smtClean="0">
                <a:ea typeface="ＭＳ Ｐゴシック" panose="020B0600070205080204" pitchFamily="34" charset="-128"/>
              </a:rPr>
              <a:t>Decreasing bucket address table size is also possible</a:t>
            </a:r>
          </a:p>
          <a:p>
            <a:pPr lvl="2"/>
            <a:r>
              <a:rPr lang="en-US" altLang="en-US" dirty="0" smtClean="0">
                <a:ea typeface="ＭＳ Ｐゴシック" panose="020B0600070205080204" pitchFamily="34" charset="-128"/>
              </a:rPr>
              <a:t>Note: decreasing bucket address table size is an expensive operation and should be done only if number of buckets becomes much smaller than the size of the table </a:t>
            </a:r>
          </a:p>
        </p:txBody>
      </p:sp>
    </p:spTree>
    <p:extLst>
      <p:ext uri="{BB962C8B-B14F-4D97-AF65-F5344CB8AC3E}">
        <p14:creationId xmlns:p14="http://schemas.microsoft.com/office/powerpoint/2010/main" val="1718907624"/>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ChangeArrowheads="1"/>
          </p:cNvSpPr>
          <p:nvPr>
            <p:ph type="title"/>
          </p:nvPr>
        </p:nvSpPr>
        <p:spPr/>
        <p:txBody>
          <a:bodyPr/>
          <a:lstStyle/>
          <a:p>
            <a:pPr>
              <a:defRPr/>
            </a:pPr>
            <a:r>
              <a:rPr lang="en-US" sz="2800">
                <a:ea typeface="+mj-ea"/>
              </a:rPr>
              <a:t>Use of Extendable Hash Structure:  Example</a:t>
            </a:r>
          </a:p>
        </p:txBody>
      </p:sp>
      <p:pic>
        <p:nvPicPr>
          <p:cNvPr id="706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81" y="813035"/>
            <a:ext cx="8646999" cy="364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69957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6130" name="Rectangle 2"/>
          <p:cNvSpPr>
            <a:spLocks noGrp="1" noChangeArrowheads="1"/>
          </p:cNvSpPr>
          <p:nvPr>
            <p:ph type="title"/>
          </p:nvPr>
        </p:nvSpPr>
        <p:spPr/>
        <p:txBody>
          <a:bodyPr/>
          <a:lstStyle/>
          <a:p>
            <a:pPr>
              <a:defRPr/>
            </a:pPr>
            <a:r>
              <a:rPr lang="en-US">
                <a:ea typeface="+mj-ea"/>
              </a:rPr>
              <a:t>Example (Cont.)</a:t>
            </a:r>
          </a:p>
        </p:txBody>
      </p:sp>
      <p:sp>
        <p:nvSpPr>
          <p:cNvPr id="71683" name="Rectangle 3"/>
          <p:cNvSpPr>
            <a:spLocks noChangeArrowheads="1"/>
          </p:cNvSpPr>
          <p:nvPr/>
        </p:nvSpPr>
        <p:spPr bwMode="auto">
          <a:xfrm>
            <a:off x="190004" y="890649"/>
            <a:ext cx="88471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2000" b="1" dirty="0"/>
              <a:t>   Initial  Hash structure; bucket size = 2</a:t>
            </a:r>
          </a:p>
        </p:txBody>
      </p:sp>
      <p:pic>
        <p:nvPicPr>
          <p:cNvPr id="7168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39" y="1454333"/>
            <a:ext cx="8835950" cy="246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2936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8178" name="Rectangle 2"/>
          <p:cNvSpPr>
            <a:spLocks noGrp="1" noChangeArrowheads="1"/>
          </p:cNvSpPr>
          <p:nvPr>
            <p:ph type="title"/>
          </p:nvPr>
        </p:nvSpPr>
        <p:spPr/>
        <p:txBody>
          <a:bodyPr/>
          <a:lstStyle/>
          <a:p>
            <a:pPr>
              <a:defRPr/>
            </a:pPr>
            <a:r>
              <a:rPr lang="en-US">
                <a:ea typeface="+mj-ea"/>
              </a:rPr>
              <a:t>Example (Cont.)</a:t>
            </a:r>
          </a:p>
        </p:txBody>
      </p:sp>
      <p:sp>
        <p:nvSpPr>
          <p:cNvPr id="72707" name="Rectangle 4"/>
          <p:cNvSpPr>
            <a:spLocks noChangeArrowheads="1"/>
          </p:cNvSpPr>
          <p:nvPr/>
        </p:nvSpPr>
        <p:spPr bwMode="auto">
          <a:xfrm>
            <a:off x="130628" y="938151"/>
            <a:ext cx="882336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2000" b="1" dirty="0"/>
              <a:t>   Hash structure after insertion of “Mozart”, “Srinivasan”, </a:t>
            </a:r>
            <a:r>
              <a:rPr kumimoji="1" lang="en-US" altLang="en-US" sz="2000" b="1" dirty="0" smtClean="0"/>
              <a:t> </a:t>
            </a:r>
            <a:r>
              <a:rPr kumimoji="1" lang="en-US" altLang="en-US" sz="2000" b="1" dirty="0"/>
              <a:t>and “Wu” records</a:t>
            </a:r>
          </a:p>
        </p:txBody>
      </p:sp>
      <p:pic>
        <p:nvPicPr>
          <p:cNvPr id="7270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8" y="1857113"/>
            <a:ext cx="8814981" cy="326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2989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pPr>
              <a:defRPr/>
            </a:pPr>
            <a:r>
              <a:rPr lang="en-US">
                <a:ea typeface="+mj-ea"/>
              </a:rPr>
              <a:t>Magnetic Disks</a:t>
            </a:r>
          </a:p>
        </p:txBody>
      </p:sp>
      <p:sp>
        <p:nvSpPr>
          <p:cNvPr id="37891" name="Rectangle 3"/>
          <p:cNvSpPr>
            <a:spLocks noGrp="1" noChangeArrowheads="1"/>
          </p:cNvSpPr>
          <p:nvPr>
            <p:ph type="body" idx="1"/>
          </p:nvPr>
        </p:nvSpPr>
        <p:spPr>
          <a:xfrm>
            <a:off x="114300" y="822960"/>
            <a:ext cx="8926830" cy="5692140"/>
          </a:xfrm>
        </p:spPr>
        <p:txBody>
          <a:bodyPr/>
          <a:lstStyle/>
          <a:p>
            <a:pPr>
              <a:lnSpc>
                <a:spcPct val="90000"/>
              </a:lnSpc>
            </a:pPr>
            <a:r>
              <a:rPr lang="en-US" altLang="en-US" sz="1800" b="1" dirty="0" smtClean="0"/>
              <a:t>Read-write head</a:t>
            </a:r>
            <a:r>
              <a:rPr lang="en-US" altLang="en-US" sz="1800" dirty="0" smtClean="0"/>
              <a:t> </a:t>
            </a:r>
          </a:p>
          <a:p>
            <a:pPr lvl="1">
              <a:lnSpc>
                <a:spcPct val="90000"/>
              </a:lnSpc>
            </a:pPr>
            <a:r>
              <a:rPr lang="en-US" altLang="en-US" sz="1800" dirty="0" smtClean="0">
                <a:ea typeface="ＭＳ Ｐゴシック" panose="020B0600070205080204" pitchFamily="34" charset="-128"/>
              </a:rPr>
              <a:t>Positioned very close to the platter surface (almost touching it)</a:t>
            </a:r>
          </a:p>
          <a:p>
            <a:pPr lvl="1">
              <a:lnSpc>
                <a:spcPct val="90000"/>
              </a:lnSpc>
            </a:pPr>
            <a:r>
              <a:rPr lang="en-US" altLang="en-US" sz="1800" dirty="0" smtClean="0">
                <a:ea typeface="ＭＳ Ｐゴシック" panose="020B0600070205080204" pitchFamily="34" charset="-128"/>
              </a:rPr>
              <a:t>Reads or writes magnetically encoded information.</a:t>
            </a:r>
          </a:p>
          <a:p>
            <a:pPr>
              <a:lnSpc>
                <a:spcPct val="90000"/>
              </a:lnSpc>
            </a:pPr>
            <a:r>
              <a:rPr lang="en-US" altLang="en-US" sz="1800" dirty="0" smtClean="0"/>
              <a:t>Surface of platter divided into circular </a:t>
            </a:r>
            <a:r>
              <a:rPr lang="en-US" altLang="en-US" sz="1800" b="1" dirty="0" smtClean="0">
                <a:solidFill>
                  <a:srgbClr val="000099"/>
                </a:solidFill>
              </a:rPr>
              <a:t>tracks</a:t>
            </a:r>
          </a:p>
          <a:p>
            <a:pPr lvl="1">
              <a:lnSpc>
                <a:spcPct val="90000"/>
              </a:lnSpc>
            </a:pPr>
            <a:r>
              <a:rPr lang="en-US" altLang="en-US" sz="1800" dirty="0" smtClean="0">
                <a:ea typeface="ＭＳ Ｐゴシック" panose="020B0600070205080204" pitchFamily="34" charset="-128"/>
              </a:rPr>
              <a:t>Over 50K-100K tracks per platter on typical hard disks</a:t>
            </a:r>
          </a:p>
          <a:p>
            <a:pPr>
              <a:lnSpc>
                <a:spcPct val="90000"/>
              </a:lnSpc>
            </a:pPr>
            <a:r>
              <a:rPr lang="en-US" altLang="en-US" sz="1800" dirty="0" smtClean="0"/>
              <a:t>Each track is divided into </a:t>
            </a:r>
            <a:r>
              <a:rPr lang="en-US" altLang="en-US" sz="1800" b="1" dirty="0" smtClean="0">
                <a:solidFill>
                  <a:srgbClr val="000099"/>
                </a:solidFill>
              </a:rPr>
              <a:t>sectors</a:t>
            </a:r>
            <a:r>
              <a:rPr lang="en-US" altLang="en-US" sz="1800" b="1" dirty="0" smtClean="0"/>
              <a:t>.</a:t>
            </a:r>
            <a:r>
              <a:rPr lang="en-US" altLang="en-US" sz="1800" dirty="0" smtClean="0"/>
              <a:t>  </a:t>
            </a:r>
          </a:p>
          <a:p>
            <a:pPr lvl="1">
              <a:lnSpc>
                <a:spcPct val="90000"/>
              </a:lnSpc>
            </a:pPr>
            <a:r>
              <a:rPr lang="en-US" altLang="en-US" sz="1800" dirty="0" smtClean="0">
                <a:ea typeface="ＭＳ Ｐゴシック" panose="020B0600070205080204" pitchFamily="34" charset="-128"/>
              </a:rPr>
              <a:t>A sector is the smallest unit of data that can be read or written.</a:t>
            </a:r>
          </a:p>
          <a:p>
            <a:pPr lvl="1">
              <a:lnSpc>
                <a:spcPct val="90000"/>
              </a:lnSpc>
            </a:pPr>
            <a:r>
              <a:rPr lang="en-US" altLang="en-US" sz="1800" dirty="0" smtClean="0">
                <a:ea typeface="ＭＳ Ｐゴシック" panose="020B0600070205080204" pitchFamily="34" charset="-128"/>
              </a:rPr>
              <a:t>Sector size typically 512 bytes</a:t>
            </a:r>
          </a:p>
          <a:p>
            <a:pPr lvl="1">
              <a:lnSpc>
                <a:spcPct val="90000"/>
              </a:lnSpc>
            </a:pPr>
            <a:r>
              <a:rPr lang="en-US" altLang="en-US" sz="1800" dirty="0" smtClean="0">
                <a:ea typeface="ＭＳ Ｐゴシック" panose="020B0600070205080204" pitchFamily="34" charset="-128"/>
              </a:rPr>
              <a:t>Typical sectors per track: 500 to 1000 (on inner tracks) to 1000 to 2000 (on outer tracks)</a:t>
            </a:r>
          </a:p>
          <a:p>
            <a:pPr>
              <a:lnSpc>
                <a:spcPct val="90000"/>
              </a:lnSpc>
            </a:pPr>
            <a:r>
              <a:rPr lang="en-US" altLang="en-US" sz="1800" dirty="0" smtClean="0"/>
              <a:t>To read/write a sector</a:t>
            </a:r>
          </a:p>
          <a:p>
            <a:pPr lvl="1">
              <a:lnSpc>
                <a:spcPct val="90000"/>
              </a:lnSpc>
            </a:pPr>
            <a:r>
              <a:rPr lang="en-US" altLang="en-US" sz="1800" dirty="0" smtClean="0">
                <a:ea typeface="ＭＳ Ｐゴシック" panose="020B0600070205080204" pitchFamily="34" charset="-128"/>
              </a:rPr>
              <a:t>disk arm swings to position head on right track</a:t>
            </a:r>
          </a:p>
          <a:p>
            <a:pPr lvl="1">
              <a:lnSpc>
                <a:spcPct val="90000"/>
              </a:lnSpc>
            </a:pPr>
            <a:r>
              <a:rPr lang="en-US" altLang="en-US" sz="1800" dirty="0" smtClean="0">
                <a:ea typeface="ＭＳ Ｐゴシック" panose="020B0600070205080204" pitchFamily="34" charset="-128"/>
              </a:rPr>
              <a:t>platter spins continually; data is read/written as sector passes under head</a:t>
            </a:r>
          </a:p>
          <a:p>
            <a:pPr>
              <a:lnSpc>
                <a:spcPct val="90000"/>
              </a:lnSpc>
            </a:pPr>
            <a:r>
              <a:rPr lang="en-US" altLang="en-US" sz="1800" dirty="0" smtClean="0"/>
              <a:t>Head-disk assemblies </a:t>
            </a:r>
          </a:p>
          <a:p>
            <a:pPr lvl="1">
              <a:lnSpc>
                <a:spcPct val="90000"/>
              </a:lnSpc>
            </a:pPr>
            <a:r>
              <a:rPr lang="en-US" altLang="en-US" sz="1800" dirty="0" smtClean="0">
                <a:ea typeface="ＭＳ Ｐゴシック" panose="020B0600070205080204" pitchFamily="34" charset="-128"/>
              </a:rPr>
              <a:t>multiple disk platters on a single spindle (1 to 5 usually)</a:t>
            </a:r>
          </a:p>
          <a:p>
            <a:pPr lvl="1">
              <a:lnSpc>
                <a:spcPct val="90000"/>
              </a:lnSpc>
            </a:pPr>
            <a:r>
              <a:rPr lang="en-US" altLang="en-US" sz="1800" dirty="0" smtClean="0">
                <a:ea typeface="ＭＳ Ｐゴシック" panose="020B0600070205080204" pitchFamily="34" charset="-128"/>
              </a:rPr>
              <a:t>one head per platter, mounted on a common arm.</a:t>
            </a:r>
          </a:p>
          <a:p>
            <a:pPr>
              <a:lnSpc>
                <a:spcPct val="90000"/>
              </a:lnSpc>
            </a:pPr>
            <a:r>
              <a:rPr lang="en-US" altLang="en-US" sz="1800" b="1" dirty="0" smtClean="0">
                <a:solidFill>
                  <a:srgbClr val="000099"/>
                </a:solidFill>
              </a:rPr>
              <a:t>Cylinder</a:t>
            </a:r>
            <a:r>
              <a:rPr lang="en-US" altLang="en-US" sz="1800" i="1" dirty="0" smtClean="0"/>
              <a:t> </a:t>
            </a:r>
            <a:r>
              <a:rPr lang="en-US" altLang="en-US" sz="1800" i="1" dirty="0" err="1" smtClean="0"/>
              <a:t>i</a:t>
            </a:r>
            <a:r>
              <a:rPr lang="en-US" altLang="en-US" sz="1800" b="1" i="1" dirty="0" smtClean="0"/>
              <a:t> </a:t>
            </a:r>
            <a:r>
              <a:rPr lang="en-US" altLang="en-US" sz="1800" dirty="0" smtClean="0"/>
              <a:t>consists of </a:t>
            </a:r>
            <a:r>
              <a:rPr lang="en-US" altLang="en-US" sz="1800" i="1" dirty="0" err="1" smtClean="0"/>
              <a:t>i</a:t>
            </a:r>
            <a:r>
              <a:rPr lang="en-US" altLang="en-US" sz="1800" baseline="30000" dirty="0" err="1" smtClean="0"/>
              <a:t>th</a:t>
            </a:r>
            <a:r>
              <a:rPr lang="en-US" altLang="en-US" sz="1800" dirty="0" smtClean="0"/>
              <a:t> track of all the platters </a:t>
            </a:r>
          </a:p>
        </p:txBody>
      </p:sp>
    </p:spTree>
    <p:extLst>
      <p:ext uri="{BB962C8B-B14F-4D97-AF65-F5344CB8AC3E}">
        <p14:creationId xmlns:p14="http://schemas.microsoft.com/office/powerpoint/2010/main" val="174386769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226" name="Rectangle 2"/>
          <p:cNvSpPr>
            <a:spLocks noGrp="1" noChangeArrowheads="1"/>
          </p:cNvSpPr>
          <p:nvPr>
            <p:ph type="title"/>
          </p:nvPr>
        </p:nvSpPr>
        <p:spPr/>
        <p:txBody>
          <a:bodyPr/>
          <a:lstStyle/>
          <a:p>
            <a:pPr>
              <a:defRPr/>
            </a:pPr>
            <a:r>
              <a:rPr lang="en-US">
                <a:ea typeface="+mj-ea"/>
              </a:rPr>
              <a:t>Example (Cont.)</a:t>
            </a:r>
          </a:p>
        </p:txBody>
      </p:sp>
      <p:sp>
        <p:nvSpPr>
          <p:cNvPr id="73731" name="Rectangle 4"/>
          <p:cNvSpPr>
            <a:spLocks noChangeArrowheads="1"/>
          </p:cNvSpPr>
          <p:nvPr/>
        </p:nvSpPr>
        <p:spPr bwMode="auto">
          <a:xfrm>
            <a:off x="154379" y="855023"/>
            <a:ext cx="8811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2000" b="1" dirty="0"/>
              <a:t> Hash structure after  insertion of Einstein record</a:t>
            </a:r>
          </a:p>
        </p:txBody>
      </p:sp>
      <p:pic>
        <p:nvPicPr>
          <p:cNvPr id="737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72" y="1353787"/>
            <a:ext cx="8607844" cy="4952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6606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2274" name="Rectangle 2"/>
          <p:cNvSpPr>
            <a:spLocks noGrp="1" noChangeArrowheads="1"/>
          </p:cNvSpPr>
          <p:nvPr>
            <p:ph type="title"/>
          </p:nvPr>
        </p:nvSpPr>
        <p:spPr/>
        <p:txBody>
          <a:bodyPr/>
          <a:lstStyle/>
          <a:p>
            <a:pPr>
              <a:defRPr/>
            </a:pPr>
            <a:r>
              <a:rPr lang="en-US">
                <a:ea typeface="+mj-ea"/>
              </a:rPr>
              <a:t>Example (Cont.)</a:t>
            </a:r>
          </a:p>
        </p:txBody>
      </p:sp>
      <p:sp>
        <p:nvSpPr>
          <p:cNvPr id="74755" name="Rectangle 4"/>
          <p:cNvSpPr>
            <a:spLocks noChangeArrowheads="1"/>
          </p:cNvSpPr>
          <p:nvPr/>
        </p:nvSpPr>
        <p:spPr bwMode="auto">
          <a:xfrm>
            <a:off x="154379" y="727075"/>
            <a:ext cx="8811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2000" b="1" dirty="0"/>
              <a:t> Hash structure after  insertion of Gold and El Said records</a:t>
            </a:r>
          </a:p>
        </p:txBody>
      </p:sp>
      <p:pic>
        <p:nvPicPr>
          <p:cNvPr id="747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61" y="1127185"/>
            <a:ext cx="8441789" cy="5469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239909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22" name="Rectangle 2"/>
          <p:cNvSpPr>
            <a:spLocks noGrp="1" noChangeArrowheads="1"/>
          </p:cNvSpPr>
          <p:nvPr>
            <p:ph type="title"/>
          </p:nvPr>
        </p:nvSpPr>
        <p:spPr/>
        <p:txBody>
          <a:bodyPr/>
          <a:lstStyle/>
          <a:p>
            <a:pPr>
              <a:defRPr/>
            </a:pPr>
            <a:r>
              <a:rPr lang="en-US">
                <a:ea typeface="+mj-ea"/>
              </a:rPr>
              <a:t>Example (Cont.)</a:t>
            </a:r>
          </a:p>
        </p:txBody>
      </p:sp>
      <p:sp>
        <p:nvSpPr>
          <p:cNvPr id="75779" name="Rectangle 4"/>
          <p:cNvSpPr>
            <a:spLocks noChangeArrowheads="1"/>
          </p:cNvSpPr>
          <p:nvPr/>
        </p:nvSpPr>
        <p:spPr bwMode="auto">
          <a:xfrm>
            <a:off x="130628" y="831272"/>
            <a:ext cx="890649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2000" b="1" dirty="0"/>
              <a:t>    Hash structure after  insertion of Katz record</a:t>
            </a:r>
          </a:p>
        </p:txBody>
      </p:sp>
      <p:pic>
        <p:nvPicPr>
          <p:cNvPr id="7578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143" y="1231383"/>
            <a:ext cx="7980218" cy="531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0689748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6370" name="Rectangle 2"/>
          <p:cNvSpPr>
            <a:spLocks noGrp="1" noChangeArrowheads="1"/>
          </p:cNvSpPr>
          <p:nvPr>
            <p:ph type="title"/>
          </p:nvPr>
        </p:nvSpPr>
        <p:spPr/>
        <p:txBody>
          <a:bodyPr/>
          <a:lstStyle/>
          <a:p>
            <a:pPr>
              <a:defRPr/>
            </a:pPr>
            <a:r>
              <a:rPr lang="en-US">
                <a:ea typeface="+mj-ea"/>
              </a:rPr>
              <a:t>Example (Cont.)</a:t>
            </a:r>
          </a:p>
        </p:txBody>
      </p:sp>
      <p:pic>
        <p:nvPicPr>
          <p:cNvPr id="7680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06" y="784431"/>
            <a:ext cx="8740238" cy="5832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 Box 4"/>
          <p:cNvSpPr txBox="1">
            <a:spLocks noChangeArrowheads="1"/>
          </p:cNvSpPr>
          <p:nvPr/>
        </p:nvSpPr>
        <p:spPr bwMode="auto">
          <a:xfrm>
            <a:off x="6183313" y="1416050"/>
            <a:ext cx="28456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2000" b="1" dirty="0"/>
              <a:t>And after insertion of </a:t>
            </a:r>
          </a:p>
          <a:p>
            <a:r>
              <a:rPr lang="en-US" altLang="en-US" sz="2000" b="1" dirty="0"/>
              <a:t>eleven records</a:t>
            </a:r>
          </a:p>
        </p:txBody>
      </p:sp>
    </p:spTree>
    <p:extLst>
      <p:ext uri="{BB962C8B-B14F-4D97-AF65-F5344CB8AC3E}">
        <p14:creationId xmlns:p14="http://schemas.microsoft.com/office/powerpoint/2010/main" val="155100175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8418" name="Rectangle 2"/>
          <p:cNvSpPr>
            <a:spLocks noGrp="1" noChangeArrowheads="1"/>
          </p:cNvSpPr>
          <p:nvPr>
            <p:ph type="title"/>
          </p:nvPr>
        </p:nvSpPr>
        <p:spPr/>
        <p:txBody>
          <a:bodyPr/>
          <a:lstStyle/>
          <a:p>
            <a:pPr>
              <a:defRPr/>
            </a:pPr>
            <a:r>
              <a:rPr lang="en-US">
                <a:ea typeface="+mj-ea"/>
              </a:rPr>
              <a:t>Example (Cont.)</a:t>
            </a:r>
          </a:p>
        </p:txBody>
      </p:sp>
      <p:pic>
        <p:nvPicPr>
          <p:cNvPr id="778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84" y="775560"/>
            <a:ext cx="7766463" cy="59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 Box 4"/>
          <p:cNvSpPr txBox="1">
            <a:spLocks noChangeArrowheads="1"/>
          </p:cNvSpPr>
          <p:nvPr/>
        </p:nvSpPr>
        <p:spPr bwMode="auto">
          <a:xfrm>
            <a:off x="6003925" y="1400175"/>
            <a:ext cx="30460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2000" b="1" dirty="0"/>
              <a:t>And after insertion of </a:t>
            </a:r>
          </a:p>
          <a:p>
            <a:r>
              <a:rPr lang="en-US" altLang="en-US" sz="2000" b="1" dirty="0"/>
              <a:t>Kim record in previous </a:t>
            </a:r>
          </a:p>
          <a:p>
            <a:r>
              <a:rPr lang="en-US" altLang="en-US" sz="2000" b="1" dirty="0"/>
              <a:t>hash structure</a:t>
            </a:r>
          </a:p>
        </p:txBody>
      </p:sp>
    </p:spTree>
    <p:extLst>
      <p:ext uri="{BB962C8B-B14F-4D97-AF65-F5344CB8AC3E}">
        <p14:creationId xmlns:p14="http://schemas.microsoft.com/office/powerpoint/2010/main" val="7073147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0466" name="Rectangle 2"/>
          <p:cNvSpPr>
            <a:spLocks noGrp="1" noChangeArrowheads="1"/>
          </p:cNvSpPr>
          <p:nvPr>
            <p:ph type="title"/>
          </p:nvPr>
        </p:nvSpPr>
        <p:spPr/>
        <p:txBody>
          <a:bodyPr/>
          <a:lstStyle/>
          <a:p>
            <a:pPr>
              <a:defRPr/>
            </a:pPr>
            <a:r>
              <a:rPr lang="en-US">
                <a:ea typeface="+mj-ea"/>
              </a:rPr>
              <a:t>Extendable Hashing vs. Other Schemes</a:t>
            </a:r>
          </a:p>
        </p:txBody>
      </p:sp>
      <p:sp>
        <p:nvSpPr>
          <p:cNvPr id="1470467" name="Rectangle 3"/>
          <p:cNvSpPr>
            <a:spLocks noGrp="1" noChangeArrowheads="1"/>
          </p:cNvSpPr>
          <p:nvPr>
            <p:ph type="body" idx="1"/>
          </p:nvPr>
        </p:nvSpPr>
        <p:spPr>
          <a:xfrm>
            <a:off x="273132" y="938151"/>
            <a:ext cx="8572418" cy="5522025"/>
          </a:xfrm>
        </p:spPr>
        <p:txBody>
          <a:bodyPr/>
          <a:lstStyle/>
          <a:p>
            <a:pPr>
              <a:lnSpc>
                <a:spcPct val="90000"/>
              </a:lnSpc>
            </a:pPr>
            <a:r>
              <a:rPr lang="en-US" altLang="en-US" sz="2000" dirty="0" smtClean="0"/>
              <a:t>Benefits of extendable hashing:  </a:t>
            </a:r>
          </a:p>
          <a:p>
            <a:pPr lvl="1">
              <a:lnSpc>
                <a:spcPct val="90000"/>
              </a:lnSpc>
            </a:pPr>
            <a:r>
              <a:rPr lang="en-US" altLang="en-US" sz="2000" dirty="0" smtClean="0">
                <a:ea typeface="ＭＳ Ｐゴシック" panose="020B0600070205080204" pitchFamily="34" charset="-128"/>
              </a:rPr>
              <a:t>Hash performance does not degrade with growth of file</a:t>
            </a:r>
          </a:p>
          <a:p>
            <a:pPr lvl="1">
              <a:lnSpc>
                <a:spcPct val="90000"/>
              </a:lnSpc>
            </a:pPr>
            <a:r>
              <a:rPr lang="en-US" altLang="en-US" sz="2000" dirty="0" smtClean="0">
                <a:ea typeface="ＭＳ Ｐゴシック" panose="020B0600070205080204" pitchFamily="34" charset="-128"/>
              </a:rPr>
              <a:t>Minimal space overhead</a:t>
            </a:r>
          </a:p>
          <a:p>
            <a:pPr>
              <a:lnSpc>
                <a:spcPct val="90000"/>
              </a:lnSpc>
            </a:pPr>
            <a:r>
              <a:rPr lang="en-US" altLang="en-US" sz="2000" dirty="0" smtClean="0"/>
              <a:t>Disadvantages of extendable hashing</a:t>
            </a:r>
          </a:p>
          <a:p>
            <a:pPr lvl="1">
              <a:lnSpc>
                <a:spcPct val="90000"/>
              </a:lnSpc>
            </a:pPr>
            <a:r>
              <a:rPr lang="en-US" altLang="en-US" sz="2000" dirty="0" smtClean="0">
                <a:ea typeface="ＭＳ Ｐゴシック" panose="020B0600070205080204" pitchFamily="34" charset="-128"/>
              </a:rPr>
              <a:t>Extra level of indirection to find desired record</a:t>
            </a:r>
          </a:p>
          <a:p>
            <a:pPr lvl="1">
              <a:lnSpc>
                <a:spcPct val="90000"/>
              </a:lnSpc>
            </a:pPr>
            <a:r>
              <a:rPr lang="en-US" altLang="en-US" sz="2000" dirty="0" smtClean="0">
                <a:ea typeface="ＭＳ Ｐゴシック" panose="020B0600070205080204" pitchFamily="34" charset="-128"/>
              </a:rPr>
              <a:t>Bucket address table may itself become very big (larger than memory)</a:t>
            </a:r>
          </a:p>
          <a:p>
            <a:pPr lvl="2">
              <a:lnSpc>
                <a:spcPct val="90000"/>
              </a:lnSpc>
            </a:pPr>
            <a:r>
              <a:rPr lang="en-US" altLang="en-US" sz="2000" dirty="0" smtClean="0">
                <a:ea typeface="ＭＳ Ｐゴシック" panose="020B0600070205080204" pitchFamily="34" charset="-128"/>
              </a:rPr>
              <a:t>Cannot allocate very large contiguous areas on disk either</a:t>
            </a:r>
          </a:p>
          <a:p>
            <a:pPr lvl="2">
              <a:lnSpc>
                <a:spcPct val="90000"/>
              </a:lnSpc>
            </a:pPr>
            <a:r>
              <a:rPr lang="en-US" altLang="en-US" sz="2000" dirty="0" smtClean="0">
                <a:ea typeface="ＭＳ Ｐゴシック" panose="020B0600070205080204" pitchFamily="34" charset="-128"/>
              </a:rPr>
              <a:t>Solution: B</a:t>
            </a:r>
            <a:r>
              <a:rPr lang="en-US" altLang="en-US" sz="2000" baseline="30000" dirty="0" smtClean="0">
                <a:ea typeface="ＭＳ Ｐゴシック" panose="020B0600070205080204" pitchFamily="34" charset="-128"/>
              </a:rPr>
              <a:t>+</a:t>
            </a:r>
            <a:r>
              <a:rPr lang="en-US" altLang="en-US" sz="2000" dirty="0" smtClean="0">
                <a:ea typeface="ＭＳ Ｐゴシック" panose="020B0600070205080204" pitchFamily="34" charset="-128"/>
              </a:rPr>
              <a:t>-tree structure to locate desired record in bucket address table</a:t>
            </a:r>
          </a:p>
          <a:p>
            <a:pPr lvl="1">
              <a:lnSpc>
                <a:spcPct val="90000"/>
              </a:lnSpc>
            </a:pPr>
            <a:r>
              <a:rPr lang="en-US" altLang="en-US" sz="2000" dirty="0" smtClean="0">
                <a:ea typeface="ＭＳ Ｐゴシック" panose="020B0600070205080204" pitchFamily="34" charset="-128"/>
              </a:rPr>
              <a:t>Changing size of bucket address table is an expensive operation</a:t>
            </a:r>
          </a:p>
          <a:p>
            <a:pPr>
              <a:lnSpc>
                <a:spcPct val="90000"/>
              </a:lnSpc>
            </a:pPr>
            <a:r>
              <a:rPr lang="en-US" altLang="en-US" sz="2000" dirty="0" smtClean="0">
                <a:solidFill>
                  <a:srgbClr val="3366CC"/>
                </a:solidFill>
              </a:rPr>
              <a:t>Linear hashing</a:t>
            </a:r>
            <a:r>
              <a:rPr lang="en-US" altLang="en-US" sz="2000" dirty="0" smtClean="0">
                <a:solidFill>
                  <a:schemeClr val="tx2"/>
                </a:solidFill>
              </a:rPr>
              <a:t> </a:t>
            </a:r>
            <a:r>
              <a:rPr lang="en-US" altLang="en-US" sz="2000" dirty="0" smtClean="0"/>
              <a:t>is an alternative mechanism </a:t>
            </a:r>
          </a:p>
          <a:p>
            <a:pPr lvl="1">
              <a:lnSpc>
                <a:spcPct val="90000"/>
              </a:lnSpc>
            </a:pPr>
            <a:r>
              <a:rPr lang="en-US" altLang="en-US" sz="2000" dirty="0" smtClean="0">
                <a:ea typeface="ＭＳ Ｐゴシック" panose="020B0600070205080204" pitchFamily="34" charset="-128"/>
              </a:rPr>
              <a:t>Allows incremental growth of its directory (equivalent to bucket address table)</a:t>
            </a:r>
          </a:p>
          <a:p>
            <a:pPr lvl="1">
              <a:lnSpc>
                <a:spcPct val="90000"/>
              </a:lnSpc>
            </a:pPr>
            <a:r>
              <a:rPr lang="en-US" altLang="en-US" sz="2000" dirty="0" smtClean="0">
                <a:ea typeface="ＭＳ Ｐゴシック" panose="020B0600070205080204" pitchFamily="34" charset="-128"/>
              </a:rPr>
              <a:t>At the cost of more bucket overflows</a:t>
            </a:r>
          </a:p>
        </p:txBody>
      </p:sp>
    </p:spTree>
    <p:extLst>
      <p:ext uri="{BB962C8B-B14F-4D97-AF65-F5344CB8AC3E}">
        <p14:creationId xmlns:p14="http://schemas.microsoft.com/office/powerpoint/2010/main" val="23236542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704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704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046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70467">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47046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046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046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70467">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704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2514" name="Rectangle 2"/>
          <p:cNvSpPr>
            <a:spLocks noGrp="1" noChangeArrowheads="1"/>
          </p:cNvSpPr>
          <p:nvPr>
            <p:ph type="title"/>
          </p:nvPr>
        </p:nvSpPr>
        <p:spPr>
          <a:xfrm>
            <a:off x="368300" y="228600"/>
            <a:ext cx="9086850" cy="457200"/>
          </a:xfrm>
        </p:spPr>
        <p:txBody>
          <a:bodyPr/>
          <a:lstStyle/>
          <a:p>
            <a:pPr>
              <a:defRPr/>
            </a:pPr>
            <a:r>
              <a:rPr lang="en-US" sz="2800">
                <a:ea typeface="+mj-ea"/>
              </a:rPr>
              <a:t>Comparison of Ordered Indexing and Hashing</a:t>
            </a:r>
          </a:p>
        </p:txBody>
      </p:sp>
      <p:sp>
        <p:nvSpPr>
          <p:cNvPr id="79875" name="Rectangle 3"/>
          <p:cNvSpPr>
            <a:spLocks noGrp="1" noChangeArrowheads="1"/>
          </p:cNvSpPr>
          <p:nvPr>
            <p:ph type="body" idx="1"/>
          </p:nvPr>
        </p:nvSpPr>
        <p:spPr>
          <a:xfrm>
            <a:off x="201882" y="878774"/>
            <a:ext cx="8668986" cy="5557652"/>
          </a:xfrm>
        </p:spPr>
        <p:txBody>
          <a:bodyPr/>
          <a:lstStyle/>
          <a:p>
            <a:r>
              <a:rPr lang="en-US" altLang="en-US" sz="2000" dirty="0" smtClean="0"/>
              <a:t>Cost of periodic re-organization</a:t>
            </a:r>
          </a:p>
          <a:p>
            <a:r>
              <a:rPr lang="en-US" altLang="en-US" sz="2000" dirty="0" smtClean="0"/>
              <a:t>Relative frequency of insertions and deletions</a:t>
            </a:r>
          </a:p>
          <a:p>
            <a:r>
              <a:rPr lang="en-US" altLang="en-US" sz="2000" dirty="0" smtClean="0"/>
              <a:t>Is it desirable to optimize average access time at the expense of worst-case access time?</a:t>
            </a:r>
          </a:p>
          <a:p>
            <a:r>
              <a:rPr lang="en-US" altLang="en-US" sz="2000" dirty="0" smtClean="0"/>
              <a:t>Expected type of queries:</a:t>
            </a:r>
          </a:p>
          <a:p>
            <a:pPr lvl="1"/>
            <a:r>
              <a:rPr lang="en-US" altLang="en-US" sz="2000" dirty="0" smtClean="0">
                <a:ea typeface="ＭＳ Ｐゴシック" panose="020B0600070205080204" pitchFamily="34" charset="-128"/>
              </a:rPr>
              <a:t>Hashing is generally better at retrieving records having a specified value of the key.</a:t>
            </a:r>
          </a:p>
          <a:p>
            <a:pPr lvl="1"/>
            <a:r>
              <a:rPr lang="en-US" altLang="en-US" sz="2000" dirty="0" smtClean="0">
                <a:ea typeface="ＭＳ Ｐゴシック" panose="020B0600070205080204" pitchFamily="34" charset="-128"/>
              </a:rPr>
              <a:t>If range queries are common, ordered indices are to be preferred</a:t>
            </a:r>
          </a:p>
          <a:p>
            <a:r>
              <a:rPr lang="en-US" altLang="en-US" sz="2000" dirty="0" smtClean="0"/>
              <a:t>In practice:</a:t>
            </a:r>
          </a:p>
          <a:p>
            <a:pPr lvl="1"/>
            <a:r>
              <a:rPr lang="en-US" altLang="en-US" sz="2000" dirty="0" smtClean="0">
                <a:ea typeface="ＭＳ Ｐゴシック" panose="020B0600070205080204" pitchFamily="34" charset="-128"/>
              </a:rPr>
              <a:t>PostgreSQL supports hash indices, but discourages use due to poor performance</a:t>
            </a:r>
          </a:p>
          <a:p>
            <a:pPr lvl="1"/>
            <a:r>
              <a:rPr lang="en-US" altLang="en-US" sz="2000" dirty="0" smtClean="0">
                <a:ea typeface="ＭＳ Ｐゴシック" panose="020B0600070205080204" pitchFamily="34" charset="-128"/>
              </a:rPr>
              <a:t>Oracle supports static hash organization, but not hash indices</a:t>
            </a:r>
          </a:p>
          <a:p>
            <a:pPr lvl="1"/>
            <a:r>
              <a:rPr lang="en-US" altLang="en-US" sz="2000" dirty="0" err="1" smtClean="0">
                <a:ea typeface="ＭＳ Ｐゴシック" panose="020B0600070205080204" pitchFamily="34" charset="-128"/>
              </a:rPr>
              <a:t>SQLServer</a:t>
            </a:r>
            <a:r>
              <a:rPr lang="en-US" altLang="en-US" sz="2000" dirty="0" smtClean="0">
                <a:ea typeface="ＭＳ Ｐゴシック" panose="020B0600070205080204" pitchFamily="34" charset="-128"/>
              </a:rPr>
              <a:t> supports only B</a:t>
            </a:r>
            <a:r>
              <a:rPr lang="en-US" altLang="en-US" sz="2000" baseline="30000" dirty="0" smtClean="0">
                <a:ea typeface="ＭＳ Ｐゴシック" panose="020B0600070205080204" pitchFamily="34" charset="-128"/>
              </a:rPr>
              <a:t>+</a:t>
            </a:r>
            <a:r>
              <a:rPr lang="en-US" altLang="en-US" sz="2000" dirty="0" smtClean="0">
                <a:ea typeface="ＭＳ Ｐゴシック" panose="020B0600070205080204" pitchFamily="34" charset="-128"/>
              </a:rPr>
              <a:t>-trees</a:t>
            </a:r>
          </a:p>
        </p:txBody>
      </p:sp>
    </p:spTree>
    <p:extLst>
      <p:ext uri="{BB962C8B-B14F-4D97-AF65-F5344CB8AC3E}">
        <p14:creationId xmlns:p14="http://schemas.microsoft.com/office/powerpoint/2010/main" val="156681353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62" name="Rectangle 2"/>
          <p:cNvSpPr>
            <a:spLocks noGrp="1" noChangeArrowheads="1"/>
          </p:cNvSpPr>
          <p:nvPr>
            <p:ph type="title"/>
          </p:nvPr>
        </p:nvSpPr>
        <p:spPr/>
        <p:txBody>
          <a:bodyPr/>
          <a:lstStyle/>
          <a:p>
            <a:pPr>
              <a:defRPr/>
            </a:pPr>
            <a:r>
              <a:rPr lang="en-US">
                <a:ea typeface="+mj-ea"/>
              </a:rPr>
              <a:t>Bitmap Indices</a:t>
            </a:r>
          </a:p>
        </p:txBody>
      </p:sp>
      <p:sp>
        <p:nvSpPr>
          <p:cNvPr id="80899" name="Rectangle 3"/>
          <p:cNvSpPr>
            <a:spLocks noGrp="1" noChangeArrowheads="1"/>
          </p:cNvSpPr>
          <p:nvPr>
            <p:ph type="body" idx="1"/>
          </p:nvPr>
        </p:nvSpPr>
        <p:spPr/>
        <p:txBody>
          <a:bodyPr/>
          <a:lstStyle/>
          <a:p>
            <a:r>
              <a:rPr lang="en-US" altLang="en-US" sz="2000" dirty="0" smtClean="0"/>
              <a:t>Bitmap indices are a special type of index designed for efficient querying on multiple keys</a:t>
            </a:r>
          </a:p>
          <a:p>
            <a:r>
              <a:rPr lang="en-US" altLang="en-US" sz="2000" dirty="0" smtClean="0"/>
              <a:t>Records in a relation are assumed to be numbered sequentially from, say, 0</a:t>
            </a:r>
          </a:p>
          <a:p>
            <a:pPr lvl="1"/>
            <a:r>
              <a:rPr lang="en-US" altLang="en-US" sz="2000" dirty="0" smtClean="0">
                <a:ea typeface="ＭＳ Ｐゴシック" panose="020B0600070205080204" pitchFamily="34" charset="-128"/>
              </a:rPr>
              <a:t>Given a number </a:t>
            </a:r>
            <a:r>
              <a:rPr lang="en-US" altLang="en-US" sz="2000" i="1" dirty="0" smtClean="0">
                <a:ea typeface="ＭＳ Ｐゴシック" panose="020B0600070205080204" pitchFamily="34" charset="-128"/>
              </a:rPr>
              <a:t>n</a:t>
            </a:r>
            <a:r>
              <a:rPr lang="en-US" altLang="en-US" sz="2000" dirty="0" smtClean="0">
                <a:ea typeface="ＭＳ Ｐゴシック" panose="020B0600070205080204" pitchFamily="34" charset="-128"/>
              </a:rPr>
              <a:t> it must be easy to retrieve record </a:t>
            </a:r>
            <a:r>
              <a:rPr lang="en-US" altLang="en-US" sz="2000" i="1" dirty="0" smtClean="0">
                <a:ea typeface="ＭＳ Ｐゴシック" panose="020B0600070205080204" pitchFamily="34" charset="-128"/>
              </a:rPr>
              <a:t>n</a:t>
            </a:r>
            <a:endParaRPr lang="en-US" altLang="en-US" sz="2000" dirty="0" smtClean="0">
              <a:ea typeface="ＭＳ Ｐゴシック" panose="020B0600070205080204" pitchFamily="34" charset="-128"/>
            </a:endParaRPr>
          </a:p>
          <a:p>
            <a:pPr lvl="2"/>
            <a:r>
              <a:rPr lang="en-US" altLang="en-US" sz="2000" dirty="0" smtClean="0">
                <a:ea typeface="ＭＳ Ｐゴシック" panose="020B0600070205080204" pitchFamily="34" charset="-128"/>
              </a:rPr>
              <a:t>Particularly easy if records are of fixed size</a:t>
            </a:r>
          </a:p>
          <a:p>
            <a:r>
              <a:rPr lang="en-US" altLang="en-US" sz="2000" dirty="0" smtClean="0"/>
              <a:t>Applicable on attributes that take on a relatively small number of distinct values</a:t>
            </a:r>
          </a:p>
          <a:p>
            <a:pPr lvl="1"/>
            <a:r>
              <a:rPr lang="en-US" altLang="en-US" sz="2000" dirty="0" smtClean="0">
                <a:ea typeface="ＭＳ Ｐゴシック" panose="020B0600070205080204" pitchFamily="34" charset="-128"/>
              </a:rPr>
              <a:t>E.g. gender, country, state, …</a:t>
            </a:r>
          </a:p>
          <a:p>
            <a:pPr lvl="1"/>
            <a:r>
              <a:rPr lang="en-US" altLang="en-US" sz="2000" dirty="0" smtClean="0">
                <a:ea typeface="ＭＳ Ｐゴシック" panose="020B0600070205080204" pitchFamily="34" charset="-128"/>
              </a:rPr>
              <a:t>E.g. income-level (income broken up into a small number of  levels such as 0-9999, 10000-19999, 20000-50000, 50000- infinity)</a:t>
            </a:r>
          </a:p>
          <a:p>
            <a:r>
              <a:rPr lang="en-US" altLang="en-US" sz="2000" dirty="0" smtClean="0"/>
              <a:t>A bitmap is simply an array of bits</a:t>
            </a:r>
          </a:p>
        </p:txBody>
      </p:sp>
    </p:spTree>
    <p:extLst>
      <p:ext uri="{BB962C8B-B14F-4D97-AF65-F5344CB8AC3E}">
        <p14:creationId xmlns:p14="http://schemas.microsoft.com/office/powerpoint/2010/main" val="80003483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610" name="Rectangle 2"/>
          <p:cNvSpPr>
            <a:spLocks noGrp="1" noChangeArrowheads="1"/>
          </p:cNvSpPr>
          <p:nvPr>
            <p:ph type="title"/>
          </p:nvPr>
        </p:nvSpPr>
        <p:spPr/>
        <p:txBody>
          <a:bodyPr/>
          <a:lstStyle/>
          <a:p>
            <a:pPr>
              <a:defRPr/>
            </a:pPr>
            <a:r>
              <a:rPr lang="en-US">
                <a:ea typeface="+mj-ea"/>
              </a:rPr>
              <a:t>Bitmap Indices (Cont.)</a:t>
            </a:r>
          </a:p>
        </p:txBody>
      </p:sp>
      <p:sp>
        <p:nvSpPr>
          <p:cNvPr id="81923" name="Rectangle 3"/>
          <p:cNvSpPr>
            <a:spLocks noGrp="1" noChangeArrowheads="1"/>
          </p:cNvSpPr>
          <p:nvPr>
            <p:ph type="body" idx="1"/>
          </p:nvPr>
        </p:nvSpPr>
        <p:spPr/>
        <p:txBody>
          <a:bodyPr/>
          <a:lstStyle/>
          <a:p>
            <a:r>
              <a:rPr lang="en-US" altLang="en-US" smtClean="0"/>
              <a:t>In its simplest form a bitmap index on an attribute has a bitmap for each value of the attribute</a:t>
            </a:r>
          </a:p>
          <a:p>
            <a:pPr lvl="1"/>
            <a:r>
              <a:rPr lang="en-US" altLang="en-US" smtClean="0">
                <a:ea typeface="ＭＳ Ｐゴシック" panose="020B0600070205080204" pitchFamily="34" charset="-128"/>
              </a:rPr>
              <a:t>Bitmap has as many bits as records</a:t>
            </a:r>
          </a:p>
          <a:p>
            <a:pPr lvl="1"/>
            <a:r>
              <a:rPr lang="en-US" altLang="en-US" smtClean="0">
                <a:ea typeface="ＭＳ Ｐゴシック" panose="020B0600070205080204" pitchFamily="34" charset="-128"/>
              </a:rPr>
              <a:t>In a bitmap for value v, the bit for a record is 1 if the record has the value v for the attribute, and is 0 otherwise</a:t>
            </a:r>
          </a:p>
        </p:txBody>
      </p:sp>
      <p:pic>
        <p:nvPicPr>
          <p:cNvPr id="8192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75" y="2921000"/>
            <a:ext cx="8059738"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758868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8658" name="Rectangle 2"/>
          <p:cNvSpPr>
            <a:spLocks noGrp="1" noChangeArrowheads="1"/>
          </p:cNvSpPr>
          <p:nvPr>
            <p:ph type="title"/>
          </p:nvPr>
        </p:nvSpPr>
        <p:spPr/>
        <p:txBody>
          <a:bodyPr/>
          <a:lstStyle/>
          <a:p>
            <a:pPr>
              <a:defRPr/>
            </a:pPr>
            <a:r>
              <a:rPr lang="en-US">
                <a:ea typeface="+mj-ea"/>
              </a:rPr>
              <a:t>Bitmap Indices (Cont.)</a:t>
            </a:r>
          </a:p>
        </p:txBody>
      </p:sp>
      <p:sp>
        <p:nvSpPr>
          <p:cNvPr id="82947" name="Rectangle 3"/>
          <p:cNvSpPr>
            <a:spLocks noGrp="1" noChangeArrowheads="1"/>
          </p:cNvSpPr>
          <p:nvPr>
            <p:ph type="body" idx="1"/>
          </p:nvPr>
        </p:nvSpPr>
        <p:spPr>
          <a:xfrm>
            <a:off x="225631" y="866900"/>
            <a:ext cx="8763990" cy="5522026"/>
          </a:xfrm>
        </p:spPr>
        <p:txBody>
          <a:bodyPr/>
          <a:lstStyle/>
          <a:p>
            <a:pPr marL="381000" indent="-381000"/>
            <a:r>
              <a:rPr lang="en-US" altLang="en-US" dirty="0" smtClean="0"/>
              <a:t>Bitmap indices are useful for queries on multiple attributes </a:t>
            </a:r>
          </a:p>
          <a:p>
            <a:pPr marL="800100" lvl="1" indent="-342900"/>
            <a:r>
              <a:rPr lang="en-US" altLang="en-US" dirty="0" smtClean="0">
                <a:ea typeface="ＭＳ Ｐゴシック" panose="020B0600070205080204" pitchFamily="34" charset="-128"/>
              </a:rPr>
              <a:t>not particularly useful for single attribute queries</a:t>
            </a:r>
          </a:p>
          <a:p>
            <a:pPr marL="381000" indent="-381000"/>
            <a:r>
              <a:rPr lang="en-US" altLang="en-US" dirty="0" smtClean="0"/>
              <a:t>Queries are answered using bitmap operations</a:t>
            </a:r>
          </a:p>
          <a:p>
            <a:pPr marL="800100" lvl="1" indent="-342900"/>
            <a:r>
              <a:rPr lang="en-US" altLang="en-US" dirty="0" smtClean="0">
                <a:ea typeface="ＭＳ Ｐゴシック" panose="020B0600070205080204" pitchFamily="34" charset="-128"/>
              </a:rPr>
              <a:t>Intersection (and)</a:t>
            </a:r>
          </a:p>
          <a:p>
            <a:pPr marL="800100" lvl="1" indent="-342900"/>
            <a:r>
              <a:rPr lang="en-US" altLang="en-US" dirty="0" smtClean="0">
                <a:ea typeface="ＭＳ Ｐゴシック" panose="020B0600070205080204" pitchFamily="34" charset="-128"/>
              </a:rPr>
              <a:t>Union (or)</a:t>
            </a:r>
          </a:p>
          <a:p>
            <a:pPr marL="800100" lvl="1" indent="-342900"/>
            <a:r>
              <a:rPr lang="en-US" altLang="en-US" dirty="0" smtClean="0">
                <a:ea typeface="ＭＳ Ｐゴシック" panose="020B0600070205080204" pitchFamily="34" charset="-128"/>
              </a:rPr>
              <a:t>Complementation (not) </a:t>
            </a:r>
          </a:p>
          <a:p>
            <a:pPr marL="381000" indent="-381000"/>
            <a:r>
              <a:rPr lang="en-US" altLang="en-US" dirty="0" smtClean="0"/>
              <a:t>Each operation takes two bitmaps of the same size and applies the operation on corresponding bits to get the result bitmap</a:t>
            </a:r>
          </a:p>
          <a:p>
            <a:pPr marL="800100" lvl="1" indent="-342900"/>
            <a:r>
              <a:rPr lang="en-US" altLang="en-US" dirty="0" smtClean="0">
                <a:ea typeface="ＭＳ Ｐゴシック" panose="020B0600070205080204" pitchFamily="34" charset="-128"/>
              </a:rPr>
              <a:t>E.g.   100110  AND 110011 = 100010</a:t>
            </a:r>
          </a:p>
          <a:p>
            <a:pPr marL="800100" lvl="1" indent="-342900">
              <a:buFont typeface="Monotype Sorts" charset="2"/>
              <a:buNone/>
            </a:pPr>
            <a:r>
              <a:rPr lang="en-US" altLang="en-US" dirty="0" smtClean="0">
                <a:ea typeface="ＭＳ Ｐゴシック" panose="020B0600070205080204" pitchFamily="34" charset="-128"/>
              </a:rPr>
              <a:t>               100110  OR  110011 = 110111</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                       NOT 100110  = 011001</a:t>
            </a:r>
          </a:p>
          <a:p>
            <a:pPr marL="800100" lvl="1" indent="-342900"/>
            <a:r>
              <a:rPr lang="en-US" altLang="en-US" dirty="0" smtClean="0">
                <a:ea typeface="ＭＳ Ｐゴシック" panose="020B0600070205080204" pitchFamily="34" charset="-128"/>
              </a:rPr>
              <a:t>Males with income level L1:   10010 AND 10100 = 10000</a:t>
            </a:r>
          </a:p>
          <a:p>
            <a:pPr marL="1200150" lvl="2" indent="-342900"/>
            <a:r>
              <a:rPr lang="en-US" altLang="en-US" dirty="0" smtClean="0">
                <a:ea typeface="ＭＳ Ｐゴシック" panose="020B0600070205080204" pitchFamily="34" charset="-128"/>
              </a:rPr>
              <a:t>Can then retrieve required tuples.</a:t>
            </a:r>
          </a:p>
          <a:p>
            <a:pPr marL="1200150" lvl="2" indent="-342900"/>
            <a:r>
              <a:rPr lang="en-US" altLang="en-US" dirty="0" smtClean="0">
                <a:ea typeface="ＭＳ Ｐゴシック" panose="020B0600070205080204" pitchFamily="34" charset="-128"/>
              </a:rPr>
              <a:t>Counting number of matching tuples is even faster</a:t>
            </a:r>
          </a:p>
        </p:txBody>
      </p:sp>
    </p:spTree>
    <p:extLst>
      <p:ext uri="{BB962C8B-B14F-4D97-AF65-F5344CB8AC3E}">
        <p14:creationId xmlns:p14="http://schemas.microsoft.com/office/powerpoint/2010/main" val="31761964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lstStyle/>
          <a:p>
            <a:pPr>
              <a:defRPr/>
            </a:pPr>
            <a:r>
              <a:rPr lang="en-US">
                <a:ea typeface="+mj-ea"/>
              </a:rPr>
              <a:t>Magnetic Disks (Cont.)</a:t>
            </a:r>
          </a:p>
        </p:txBody>
      </p:sp>
      <p:sp>
        <p:nvSpPr>
          <p:cNvPr id="39939" name="Rectangle 3"/>
          <p:cNvSpPr>
            <a:spLocks noGrp="1" noChangeArrowheads="1"/>
          </p:cNvSpPr>
          <p:nvPr>
            <p:ph type="body" idx="1"/>
          </p:nvPr>
        </p:nvSpPr>
        <p:spPr>
          <a:xfrm>
            <a:off x="91440" y="822960"/>
            <a:ext cx="8915400" cy="5692140"/>
          </a:xfrm>
        </p:spPr>
        <p:txBody>
          <a:bodyPr/>
          <a:lstStyle/>
          <a:p>
            <a:pPr>
              <a:lnSpc>
                <a:spcPct val="90000"/>
              </a:lnSpc>
            </a:pPr>
            <a:r>
              <a:rPr lang="en-US" altLang="en-US" dirty="0" smtClean="0"/>
              <a:t>Earlier generation disks were susceptible to head-crashes</a:t>
            </a:r>
          </a:p>
          <a:p>
            <a:pPr lvl="1">
              <a:lnSpc>
                <a:spcPct val="90000"/>
              </a:lnSpc>
            </a:pPr>
            <a:r>
              <a:rPr lang="en-US" altLang="en-US" dirty="0" smtClean="0">
                <a:ea typeface="ＭＳ Ｐゴシック" panose="020B0600070205080204" pitchFamily="34" charset="-128"/>
              </a:rPr>
              <a:t>Surface of earlier generation disks had metal-oxide coatings which would disintegrate on head crash and damage all data on disk</a:t>
            </a:r>
          </a:p>
          <a:p>
            <a:pPr lvl="1">
              <a:lnSpc>
                <a:spcPct val="90000"/>
              </a:lnSpc>
            </a:pPr>
            <a:r>
              <a:rPr lang="en-US" altLang="en-US" dirty="0" smtClean="0">
                <a:ea typeface="ＭＳ Ｐゴシック" panose="020B0600070205080204" pitchFamily="34" charset="-128"/>
              </a:rPr>
              <a:t>Current generation disks are less susceptible to such disastrous failures, although individual sectors may get corrupted</a:t>
            </a:r>
          </a:p>
          <a:p>
            <a:pPr>
              <a:lnSpc>
                <a:spcPct val="90000"/>
              </a:lnSpc>
            </a:pPr>
            <a:r>
              <a:rPr lang="en-US" altLang="en-US" b="1" dirty="0" smtClean="0">
                <a:solidFill>
                  <a:srgbClr val="000099"/>
                </a:solidFill>
              </a:rPr>
              <a:t>Disk controller</a:t>
            </a:r>
            <a:r>
              <a:rPr lang="en-US" altLang="en-US" dirty="0" smtClean="0"/>
              <a:t> – interfaces between the computer system and the disk drive hardware.</a:t>
            </a:r>
          </a:p>
          <a:p>
            <a:pPr lvl="1">
              <a:lnSpc>
                <a:spcPct val="90000"/>
              </a:lnSpc>
            </a:pPr>
            <a:r>
              <a:rPr lang="en-US" altLang="en-US" dirty="0" smtClean="0">
                <a:ea typeface="ＭＳ Ｐゴシック" panose="020B0600070205080204" pitchFamily="34" charset="-128"/>
              </a:rPr>
              <a:t>accepts high-level commands to read or write a sector </a:t>
            </a:r>
          </a:p>
          <a:p>
            <a:pPr lvl="1">
              <a:lnSpc>
                <a:spcPct val="90000"/>
              </a:lnSpc>
            </a:pPr>
            <a:r>
              <a:rPr lang="en-US" altLang="en-US" dirty="0" smtClean="0">
                <a:ea typeface="ＭＳ Ｐゴシック" panose="020B0600070205080204" pitchFamily="34" charset="-128"/>
              </a:rPr>
              <a:t>initiates actions such as moving the disk arm to the right track and actually reading or writing the data</a:t>
            </a:r>
          </a:p>
          <a:p>
            <a:pPr lvl="1">
              <a:lnSpc>
                <a:spcPct val="90000"/>
              </a:lnSpc>
            </a:pPr>
            <a:r>
              <a:rPr lang="en-US" altLang="en-US" dirty="0" smtClean="0">
                <a:ea typeface="ＭＳ Ｐゴシック" panose="020B0600070205080204" pitchFamily="34" charset="-128"/>
              </a:rPr>
              <a:t>Computes and attaches </a:t>
            </a:r>
            <a:r>
              <a:rPr lang="en-US" altLang="en-US" b="1" dirty="0" smtClean="0">
                <a:solidFill>
                  <a:srgbClr val="000099"/>
                </a:solidFill>
                <a:ea typeface="ＭＳ Ｐゴシック" panose="020B0600070205080204" pitchFamily="34" charset="-128"/>
              </a:rPr>
              <a:t>checksums</a:t>
            </a:r>
            <a:r>
              <a:rPr lang="en-US" altLang="en-US" dirty="0" smtClean="0">
                <a:ea typeface="ＭＳ Ｐゴシック" panose="020B0600070205080204" pitchFamily="34" charset="-128"/>
              </a:rPr>
              <a:t> to each sector to verify that data is read back correctly</a:t>
            </a:r>
          </a:p>
          <a:p>
            <a:pPr lvl="2">
              <a:lnSpc>
                <a:spcPct val="90000"/>
              </a:lnSpc>
            </a:pPr>
            <a:r>
              <a:rPr lang="en-US" altLang="en-US" dirty="0" smtClean="0">
                <a:ea typeface="ＭＳ Ｐゴシック" panose="020B0600070205080204" pitchFamily="34" charset="-128"/>
              </a:rPr>
              <a:t>If data is corrupted, with very high probability stored checksum won’t match recomputed checksum</a:t>
            </a:r>
          </a:p>
          <a:p>
            <a:pPr lvl="1">
              <a:lnSpc>
                <a:spcPct val="90000"/>
              </a:lnSpc>
            </a:pPr>
            <a:r>
              <a:rPr lang="en-US" altLang="en-US" dirty="0" smtClean="0">
                <a:ea typeface="ＭＳ Ｐゴシック" panose="020B0600070205080204" pitchFamily="34" charset="-128"/>
              </a:rPr>
              <a:t>Ensures successful writing by reading back sector after writing it</a:t>
            </a:r>
          </a:p>
          <a:p>
            <a:pPr lvl="1">
              <a:lnSpc>
                <a:spcPct val="90000"/>
              </a:lnSpc>
            </a:pPr>
            <a:r>
              <a:rPr lang="en-US" altLang="en-US" dirty="0" smtClean="0">
                <a:ea typeface="ＭＳ Ｐゴシック" panose="020B0600070205080204" pitchFamily="34" charset="-128"/>
              </a:rPr>
              <a:t>Performs </a:t>
            </a:r>
            <a:r>
              <a:rPr lang="en-US" altLang="en-US" dirty="0" smtClean="0">
                <a:solidFill>
                  <a:srgbClr val="000099"/>
                </a:solidFill>
                <a:ea typeface="ＭＳ Ｐゴシック" panose="020B0600070205080204" pitchFamily="34" charset="-128"/>
              </a:rPr>
              <a:t>remapping of bad sectors</a:t>
            </a:r>
          </a:p>
        </p:txBody>
      </p:sp>
      <p:sp>
        <p:nvSpPr>
          <p:cNvPr id="39940" name="Rectangle 4"/>
          <p:cNvSpPr>
            <a:spLocks noChangeArrowheads="1"/>
          </p:cNvSpPr>
          <p:nvPr/>
        </p:nvSpPr>
        <p:spPr bwMode="auto">
          <a:xfrm>
            <a:off x="987425" y="3744913"/>
            <a:ext cx="6724650"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endParaRPr kumimoji="1" lang="en-US" altLang="en-US" sz="1800"/>
          </a:p>
        </p:txBody>
      </p:sp>
    </p:spTree>
    <p:extLst>
      <p:ext uri="{BB962C8B-B14F-4D97-AF65-F5344CB8AC3E}">
        <p14:creationId xmlns:p14="http://schemas.microsoft.com/office/powerpoint/2010/main" val="248160745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706" name="Rectangle 2"/>
          <p:cNvSpPr>
            <a:spLocks noGrp="1" noChangeArrowheads="1"/>
          </p:cNvSpPr>
          <p:nvPr>
            <p:ph type="title"/>
          </p:nvPr>
        </p:nvSpPr>
        <p:spPr/>
        <p:txBody>
          <a:bodyPr/>
          <a:lstStyle/>
          <a:p>
            <a:pPr>
              <a:defRPr/>
            </a:pPr>
            <a:r>
              <a:rPr lang="en-US">
                <a:ea typeface="+mj-ea"/>
              </a:rPr>
              <a:t>Bitmap Indices (Cont.)</a:t>
            </a:r>
          </a:p>
        </p:txBody>
      </p:sp>
      <p:sp>
        <p:nvSpPr>
          <p:cNvPr id="83971" name="Rectangle 3"/>
          <p:cNvSpPr>
            <a:spLocks noGrp="1" noChangeArrowheads="1"/>
          </p:cNvSpPr>
          <p:nvPr>
            <p:ph type="body" idx="1"/>
          </p:nvPr>
        </p:nvSpPr>
        <p:spPr>
          <a:xfrm>
            <a:off x="213756" y="878774"/>
            <a:ext cx="8812769" cy="5133089"/>
          </a:xfrm>
        </p:spPr>
        <p:txBody>
          <a:bodyPr/>
          <a:lstStyle/>
          <a:p>
            <a:r>
              <a:rPr lang="en-US" altLang="en-US" dirty="0" smtClean="0"/>
              <a:t>Bitmap indices generally very small compared with relation size</a:t>
            </a:r>
          </a:p>
          <a:p>
            <a:pPr lvl="1"/>
            <a:r>
              <a:rPr lang="en-US" altLang="en-US" dirty="0" smtClean="0">
                <a:ea typeface="ＭＳ Ｐゴシック" panose="020B0600070205080204" pitchFamily="34" charset="-128"/>
              </a:rPr>
              <a:t>E.g. if record is 100 bytes, space for a single bitmap is 1/800 of space used by relation.  </a:t>
            </a:r>
          </a:p>
          <a:p>
            <a:pPr lvl="2"/>
            <a:r>
              <a:rPr lang="en-US" altLang="en-US" dirty="0" smtClean="0">
                <a:ea typeface="ＭＳ Ｐゴシック" panose="020B0600070205080204" pitchFamily="34" charset="-128"/>
              </a:rPr>
              <a:t>If number of distinct attribute values is 8, bitmap is only 1% of relation size</a:t>
            </a:r>
          </a:p>
          <a:p>
            <a:r>
              <a:rPr lang="en-US" altLang="en-US" dirty="0" smtClean="0"/>
              <a:t>Deletion needs to be handled properly</a:t>
            </a:r>
          </a:p>
          <a:p>
            <a:pPr lvl="1"/>
            <a:r>
              <a:rPr lang="en-US" altLang="en-US" b="1" dirty="0" smtClean="0">
                <a:solidFill>
                  <a:srgbClr val="3366CC"/>
                </a:solidFill>
                <a:ea typeface="ＭＳ Ｐゴシック" panose="020B0600070205080204" pitchFamily="34" charset="-128"/>
              </a:rPr>
              <a:t>Existence bitmap</a:t>
            </a:r>
            <a:r>
              <a:rPr lang="en-US" altLang="en-US" dirty="0" smtClean="0">
                <a:solidFill>
                  <a:schemeClr val="tx2"/>
                </a:solidFill>
                <a:ea typeface="ＭＳ Ｐゴシック" panose="020B0600070205080204" pitchFamily="34" charset="-128"/>
              </a:rPr>
              <a:t> </a:t>
            </a:r>
            <a:r>
              <a:rPr lang="en-US" altLang="en-US" dirty="0" smtClean="0">
                <a:ea typeface="ＭＳ Ｐゴシック" panose="020B0600070205080204" pitchFamily="34" charset="-128"/>
              </a:rPr>
              <a:t>to note if there is a valid record at a record location</a:t>
            </a:r>
          </a:p>
          <a:p>
            <a:pPr lvl="1"/>
            <a:r>
              <a:rPr lang="en-US" altLang="en-US" dirty="0" smtClean="0">
                <a:ea typeface="ＭＳ Ｐゴシック" panose="020B0600070205080204" pitchFamily="34" charset="-128"/>
              </a:rPr>
              <a:t>Needed for complementation</a:t>
            </a:r>
          </a:p>
          <a:p>
            <a:pPr lvl="2"/>
            <a:r>
              <a:rPr lang="en-US" altLang="en-US" dirty="0" smtClean="0">
                <a:ea typeface="ＭＳ Ｐゴシック" panose="020B0600070205080204" pitchFamily="34" charset="-128"/>
              </a:rPr>
              <a:t>not(</a:t>
            </a:r>
            <a:r>
              <a:rPr lang="en-US" altLang="en-US" i="1" dirty="0" smtClean="0">
                <a:ea typeface="ＭＳ Ｐゴシック" panose="020B0600070205080204" pitchFamily="34" charset="-128"/>
              </a:rPr>
              <a:t>A=v</a:t>
            </a:r>
            <a:r>
              <a:rPr lang="en-US" altLang="en-US" dirty="0" smtClean="0">
                <a:ea typeface="ＭＳ Ｐゴシック" panose="020B0600070205080204" pitchFamily="34" charset="-128"/>
              </a:rPr>
              <a:t>):      </a:t>
            </a:r>
            <a:r>
              <a:rPr lang="en-US" altLang="en-US" i="1" dirty="0" smtClean="0">
                <a:ea typeface="ＭＳ Ｐゴシック" panose="020B0600070205080204" pitchFamily="34" charset="-128"/>
              </a:rPr>
              <a:t>(NOT bitmap-</a:t>
            </a:r>
            <a:r>
              <a:rPr lang="en-US" altLang="en-US" i="1" dirty="0" err="1" smtClean="0">
                <a:ea typeface="ＭＳ Ｐゴシック" panose="020B0600070205080204" pitchFamily="34" charset="-128"/>
              </a:rPr>
              <a:t>A-v</a:t>
            </a:r>
            <a:r>
              <a:rPr lang="en-US" altLang="en-US" i="1" dirty="0" smtClean="0">
                <a:ea typeface="ＭＳ Ｐゴシック" panose="020B0600070205080204" pitchFamily="34" charset="-128"/>
              </a:rPr>
              <a:t>) AND </a:t>
            </a:r>
            <a:r>
              <a:rPr lang="en-US" altLang="en-US" i="1" dirty="0" err="1" smtClean="0">
                <a:ea typeface="ＭＳ Ｐゴシック" panose="020B0600070205080204" pitchFamily="34" charset="-128"/>
              </a:rPr>
              <a:t>ExistenceBitmap</a:t>
            </a:r>
            <a:endParaRPr lang="en-US" altLang="en-US" i="1" dirty="0" smtClean="0">
              <a:ea typeface="ＭＳ Ｐゴシック" panose="020B0600070205080204" pitchFamily="34" charset="-128"/>
            </a:endParaRPr>
          </a:p>
          <a:p>
            <a:r>
              <a:rPr lang="en-US" altLang="en-US" dirty="0" smtClean="0"/>
              <a:t>Should keep bitmaps for all values, even null value</a:t>
            </a:r>
          </a:p>
          <a:p>
            <a:pPr lvl="1"/>
            <a:r>
              <a:rPr lang="en-US" altLang="en-US" dirty="0" smtClean="0">
                <a:ea typeface="ＭＳ Ｐゴシック" panose="020B0600070205080204" pitchFamily="34" charset="-128"/>
              </a:rPr>
              <a:t>To correctly handle SQL null semantics for  NOT(</a:t>
            </a:r>
            <a:r>
              <a:rPr lang="en-US" altLang="en-US" i="1" dirty="0" smtClean="0">
                <a:ea typeface="ＭＳ Ｐゴシック" panose="020B0600070205080204" pitchFamily="34" charset="-128"/>
              </a:rPr>
              <a:t>A=v</a:t>
            </a:r>
            <a:r>
              <a:rPr lang="en-US" altLang="en-US" dirty="0" smtClean="0">
                <a:ea typeface="ＭＳ Ｐゴシック" panose="020B0600070205080204" pitchFamily="34" charset="-128"/>
              </a:rPr>
              <a:t>):</a:t>
            </a:r>
          </a:p>
          <a:p>
            <a:pPr lvl="2"/>
            <a:r>
              <a:rPr lang="en-US" altLang="en-US" dirty="0" smtClean="0">
                <a:ea typeface="ＭＳ Ｐゴシック" panose="020B0600070205080204" pitchFamily="34" charset="-128"/>
              </a:rPr>
              <a:t> intersect above result with  (NOT </a:t>
            </a:r>
            <a:r>
              <a:rPr lang="en-US" altLang="en-US" i="1" dirty="0" smtClean="0">
                <a:ea typeface="ＭＳ Ｐゴシック" panose="020B0600070205080204" pitchFamily="34" charset="-128"/>
              </a:rPr>
              <a:t>bitmap-A-Null</a:t>
            </a:r>
            <a:r>
              <a:rPr lang="en-US" altLang="en-US" dirty="0" smtClean="0">
                <a:ea typeface="ＭＳ Ｐゴシック" panose="020B0600070205080204" pitchFamily="34" charset="-128"/>
              </a:rPr>
              <a:t>)</a:t>
            </a:r>
          </a:p>
          <a:p>
            <a:pPr lvl="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78729568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2754" name="Rectangle 2"/>
          <p:cNvSpPr>
            <a:spLocks noGrp="1" noChangeArrowheads="1"/>
          </p:cNvSpPr>
          <p:nvPr>
            <p:ph type="title"/>
          </p:nvPr>
        </p:nvSpPr>
        <p:spPr/>
        <p:txBody>
          <a:bodyPr/>
          <a:lstStyle/>
          <a:p>
            <a:pPr>
              <a:defRPr/>
            </a:pPr>
            <a:r>
              <a:rPr lang="en-US" sz="2800">
                <a:ea typeface="+mj-ea"/>
              </a:rPr>
              <a:t>Efficient Implementation of Bitmap Operations</a:t>
            </a:r>
          </a:p>
        </p:txBody>
      </p:sp>
      <p:sp>
        <p:nvSpPr>
          <p:cNvPr id="84995" name="Rectangle 3"/>
          <p:cNvSpPr>
            <a:spLocks noGrp="1" noChangeArrowheads="1"/>
          </p:cNvSpPr>
          <p:nvPr>
            <p:ph type="body" idx="1"/>
          </p:nvPr>
        </p:nvSpPr>
        <p:spPr/>
        <p:txBody>
          <a:bodyPr/>
          <a:lstStyle/>
          <a:p>
            <a:r>
              <a:rPr lang="en-US" altLang="en-US" dirty="0" smtClean="0"/>
              <a:t>Bitmaps are packed into words;  a single word and (a basic CPU instruction) computes and of 32 or 64 bits at once</a:t>
            </a:r>
          </a:p>
          <a:p>
            <a:pPr lvl="1"/>
            <a:r>
              <a:rPr lang="en-US" altLang="en-US" dirty="0" smtClean="0">
                <a:ea typeface="ＭＳ Ｐゴシック" panose="020B0600070205080204" pitchFamily="34" charset="-128"/>
              </a:rPr>
              <a:t>E.g. 1-million-bit maps can be and-</a:t>
            </a:r>
            <a:r>
              <a:rPr lang="en-US" altLang="en-US" dirty="0" err="1" smtClean="0">
                <a:ea typeface="ＭＳ Ｐゴシック" panose="020B0600070205080204" pitchFamily="34" charset="-128"/>
              </a:rPr>
              <a:t>ed</a:t>
            </a:r>
            <a:r>
              <a:rPr lang="en-US" altLang="en-US" dirty="0" smtClean="0">
                <a:ea typeface="ＭＳ Ｐゴシック" panose="020B0600070205080204" pitchFamily="34" charset="-128"/>
              </a:rPr>
              <a:t> with just 31,250 instruction</a:t>
            </a:r>
          </a:p>
          <a:p>
            <a:r>
              <a:rPr lang="en-US" altLang="en-US" dirty="0" smtClean="0"/>
              <a:t>Counting number of 1s can be done fast by a trick:</a:t>
            </a:r>
          </a:p>
          <a:p>
            <a:pPr lvl="1"/>
            <a:r>
              <a:rPr lang="en-US" altLang="en-US" dirty="0" smtClean="0">
                <a:ea typeface="ＭＳ Ｐゴシック" panose="020B0600070205080204" pitchFamily="34" charset="-128"/>
              </a:rPr>
              <a:t>Use each byte to index into a precomputed array of 256 elements each storing the count of 1s in the binary representation</a:t>
            </a:r>
          </a:p>
          <a:p>
            <a:pPr lvl="2"/>
            <a:r>
              <a:rPr lang="en-US" altLang="en-US" dirty="0" smtClean="0">
                <a:ea typeface="ＭＳ Ｐゴシック" panose="020B0600070205080204" pitchFamily="34" charset="-128"/>
              </a:rPr>
              <a:t>Can use pairs of bytes to speed up further at a higher memory cost</a:t>
            </a:r>
          </a:p>
          <a:p>
            <a:pPr lvl="1"/>
            <a:r>
              <a:rPr lang="en-US" altLang="en-US" dirty="0" smtClean="0">
                <a:ea typeface="ＭＳ Ｐゴシック" panose="020B0600070205080204" pitchFamily="34" charset="-128"/>
              </a:rPr>
              <a:t>Add up the retrieved counts</a:t>
            </a:r>
          </a:p>
          <a:p>
            <a:r>
              <a:rPr lang="en-US" altLang="en-US" dirty="0" smtClean="0"/>
              <a:t>Bitmaps can be used instead of Tuple-ID lists at leaf levels of </a:t>
            </a:r>
            <a:br>
              <a:rPr lang="en-US" altLang="en-US" dirty="0" smtClean="0"/>
            </a:br>
            <a:r>
              <a:rPr lang="en-US" altLang="en-US" dirty="0" smtClean="0"/>
              <a:t>B</a:t>
            </a:r>
            <a:r>
              <a:rPr lang="en-US" altLang="en-US" sz="2000" baseline="30000" dirty="0" smtClean="0"/>
              <a:t>+</a:t>
            </a:r>
            <a:r>
              <a:rPr lang="en-US" altLang="en-US" dirty="0" smtClean="0"/>
              <a:t>-trees, for values that have a large number of matching records</a:t>
            </a:r>
          </a:p>
          <a:p>
            <a:pPr lvl="1"/>
            <a:r>
              <a:rPr lang="en-US" altLang="en-US" dirty="0" smtClean="0">
                <a:ea typeface="ＭＳ Ｐゴシック" panose="020B0600070205080204" pitchFamily="34" charset="-128"/>
              </a:rPr>
              <a:t>Worthwhile if &gt; 1/64 of the records have that value, assuming a tuple-id is 64 bits</a:t>
            </a:r>
          </a:p>
          <a:p>
            <a:pPr lvl="1"/>
            <a:r>
              <a:rPr lang="en-US" altLang="en-US" dirty="0" smtClean="0">
                <a:ea typeface="ＭＳ Ｐゴシック" panose="020B0600070205080204" pitchFamily="34" charset="-128"/>
              </a:rPr>
              <a:t>Above technique merges benefits of bitmap and B</a:t>
            </a:r>
            <a:r>
              <a:rPr lang="en-US" altLang="en-US" sz="2400" baseline="30000" dirty="0" smtClean="0">
                <a:ea typeface="ＭＳ Ｐゴシック" panose="020B0600070205080204" pitchFamily="34" charset="-128"/>
              </a:rPr>
              <a:t>+</a:t>
            </a:r>
            <a:r>
              <a:rPr lang="en-US" altLang="en-US" dirty="0" smtClean="0">
                <a:ea typeface="ＭＳ Ｐゴシック" panose="020B0600070205080204" pitchFamily="34" charset="-128"/>
              </a:rPr>
              <a:t>-tree indices</a:t>
            </a:r>
          </a:p>
        </p:txBody>
      </p:sp>
    </p:spTree>
    <p:extLst>
      <p:ext uri="{BB962C8B-B14F-4D97-AF65-F5344CB8AC3E}">
        <p14:creationId xmlns:p14="http://schemas.microsoft.com/office/powerpoint/2010/main" val="343673622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02" name="Rectangle 2"/>
          <p:cNvSpPr>
            <a:spLocks noGrp="1" noChangeArrowheads="1"/>
          </p:cNvSpPr>
          <p:nvPr>
            <p:ph type="title"/>
          </p:nvPr>
        </p:nvSpPr>
        <p:spPr/>
        <p:txBody>
          <a:bodyPr/>
          <a:lstStyle/>
          <a:p>
            <a:pPr>
              <a:defRPr/>
            </a:pPr>
            <a:r>
              <a:rPr lang="en-US">
                <a:ea typeface="+mj-ea"/>
              </a:rPr>
              <a:t>Index Definition in SQL</a:t>
            </a:r>
          </a:p>
        </p:txBody>
      </p:sp>
      <p:sp>
        <p:nvSpPr>
          <p:cNvPr id="86019" name="Rectangle 3"/>
          <p:cNvSpPr>
            <a:spLocks noGrp="1" noChangeArrowheads="1"/>
          </p:cNvSpPr>
          <p:nvPr>
            <p:ph type="body" idx="1"/>
          </p:nvPr>
        </p:nvSpPr>
        <p:spPr/>
        <p:txBody>
          <a:bodyPr/>
          <a:lstStyle/>
          <a:p>
            <a:pPr>
              <a:tabLst>
                <a:tab pos="1312863" algn="l"/>
                <a:tab pos="2120900" algn="l"/>
                <a:tab pos="4575175" algn="l"/>
                <a:tab pos="4978400" algn="l"/>
              </a:tabLst>
            </a:pPr>
            <a:r>
              <a:rPr lang="en-US" altLang="en-US" dirty="0" smtClean="0"/>
              <a:t>Create an index</a:t>
            </a:r>
          </a:p>
          <a:p>
            <a:pPr lvl="1">
              <a:buFont typeface="Monotype Sorts" charset="2"/>
              <a:buNone/>
              <a:tabLst>
                <a:tab pos="1312863" algn="l"/>
                <a:tab pos="2120900" algn="l"/>
                <a:tab pos="4575175" algn="l"/>
                <a:tab pos="4978400" algn="l"/>
              </a:tabLst>
            </a:pPr>
            <a:r>
              <a:rPr lang="en-US" altLang="en-US" dirty="0" smtClean="0">
                <a:ea typeface="ＭＳ Ｐゴシック" panose="020B0600070205080204" pitchFamily="34" charset="-128"/>
              </a:rPr>
              <a:t>		</a:t>
            </a:r>
            <a:r>
              <a:rPr lang="en-US" altLang="en-US" b="1" dirty="0" smtClean="0">
                <a:ea typeface="ＭＳ Ｐゴシック" panose="020B0600070205080204" pitchFamily="34" charset="-128"/>
              </a:rPr>
              <a:t>create index</a:t>
            </a:r>
            <a:r>
              <a:rPr lang="en-US" altLang="en-US" dirty="0" smtClean="0">
                <a:ea typeface="ＭＳ Ｐゴシック" panose="020B0600070205080204" pitchFamily="34" charset="-128"/>
              </a:rPr>
              <a:t> &lt;index-name&gt; </a:t>
            </a:r>
            <a:r>
              <a:rPr lang="en-US" altLang="en-US" b="1" dirty="0" smtClean="0">
                <a:ea typeface="ＭＳ Ｐゴシック" panose="020B0600070205080204" pitchFamily="34" charset="-128"/>
              </a:rPr>
              <a:t>on</a:t>
            </a:r>
            <a:r>
              <a:rPr lang="en-US" altLang="en-US" dirty="0" smtClean="0">
                <a:ea typeface="ＭＳ Ｐゴシック" panose="020B0600070205080204" pitchFamily="34" charset="-128"/>
              </a:rPr>
              <a:t> &lt;relation-name&gt;</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			(&lt;attribute-list&gt;)</a:t>
            </a:r>
          </a:p>
          <a:p>
            <a:pPr lvl="1">
              <a:buFont typeface="Monotype Sorts" charset="2"/>
              <a:buNone/>
              <a:tabLst>
                <a:tab pos="1312863" algn="l"/>
                <a:tab pos="2120900" algn="l"/>
                <a:tab pos="4575175" algn="l"/>
                <a:tab pos="4978400" algn="l"/>
              </a:tabLst>
            </a:pPr>
            <a:r>
              <a:rPr lang="en-US" altLang="en-US" dirty="0" smtClean="0">
                <a:ea typeface="ＭＳ Ｐゴシック" panose="020B0600070205080204" pitchFamily="34" charset="-128"/>
              </a:rPr>
              <a:t>E.g.:  </a:t>
            </a:r>
            <a:r>
              <a:rPr lang="en-US" altLang="en-US" b="1" dirty="0" smtClean="0">
                <a:ea typeface="ＭＳ Ｐゴシック" panose="020B0600070205080204" pitchFamily="34" charset="-128"/>
              </a:rPr>
              <a:t>create index </a:t>
            </a:r>
            <a:r>
              <a:rPr lang="en-US" altLang="en-US" i="1" dirty="0" smtClean="0">
                <a:ea typeface="ＭＳ Ｐゴシック" panose="020B0600070205080204" pitchFamily="34" charset="-128"/>
              </a:rPr>
              <a:t> b-index </a:t>
            </a:r>
            <a:r>
              <a:rPr lang="en-US" altLang="en-US" b="1" dirty="0" smtClean="0">
                <a:ea typeface="ＭＳ Ｐゴシック" panose="020B0600070205080204" pitchFamily="34" charset="-128"/>
              </a:rPr>
              <a:t>on</a:t>
            </a:r>
            <a:r>
              <a:rPr lang="en-US" altLang="en-US" i="1" dirty="0" smtClean="0">
                <a:ea typeface="ＭＳ Ｐゴシック" panose="020B0600070205080204" pitchFamily="34" charset="-128"/>
              </a:rPr>
              <a:t> branch(</a:t>
            </a:r>
            <a:r>
              <a:rPr lang="en-US" altLang="en-US" i="1" dirty="0" err="1" smtClean="0">
                <a:ea typeface="ＭＳ Ｐゴシック" panose="020B0600070205080204" pitchFamily="34" charset="-128"/>
              </a:rPr>
              <a:t>branch_name</a:t>
            </a:r>
            <a:r>
              <a:rPr lang="en-US" altLang="en-US" i="1" dirty="0" smtClean="0">
                <a:ea typeface="ＭＳ Ｐゴシック" panose="020B0600070205080204" pitchFamily="34" charset="-128"/>
              </a:rPr>
              <a:t>)</a:t>
            </a:r>
            <a:endParaRPr lang="en-US" altLang="en-US" dirty="0" smtClean="0">
              <a:ea typeface="ＭＳ Ｐゴシック" panose="020B0600070205080204" pitchFamily="34" charset="-128"/>
            </a:endParaRPr>
          </a:p>
          <a:p>
            <a:pPr>
              <a:tabLst>
                <a:tab pos="1312863" algn="l"/>
                <a:tab pos="2120900" algn="l"/>
                <a:tab pos="4575175" algn="l"/>
                <a:tab pos="4978400" algn="l"/>
              </a:tabLst>
            </a:pPr>
            <a:r>
              <a:rPr lang="en-US" altLang="en-US" dirty="0" smtClean="0"/>
              <a:t>Use </a:t>
            </a:r>
            <a:r>
              <a:rPr lang="en-US" altLang="en-US" b="1" dirty="0" smtClean="0"/>
              <a:t>create unique index</a:t>
            </a:r>
            <a:r>
              <a:rPr lang="en-US" altLang="en-US" dirty="0" smtClean="0"/>
              <a:t> to indirectly specify and enforce the condition that the search key is a candidate key is a candidate key.</a:t>
            </a:r>
          </a:p>
          <a:p>
            <a:pPr lvl="1">
              <a:tabLst>
                <a:tab pos="1312863" algn="l"/>
                <a:tab pos="2120900" algn="l"/>
                <a:tab pos="4575175" algn="l"/>
                <a:tab pos="4978400" algn="l"/>
              </a:tabLst>
            </a:pPr>
            <a:r>
              <a:rPr lang="en-US" altLang="en-US" dirty="0" smtClean="0">
                <a:ea typeface="ＭＳ Ｐゴシック" panose="020B0600070205080204" pitchFamily="34" charset="-128"/>
              </a:rPr>
              <a:t>Not really required if SQL </a:t>
            </a:r>
            <a:r>
              <a:rPr lang="en-US" altLang="en-US" b="1" dirty="0" smtClean="0">
                <a:ea typeface="ＭＳ Ｐゴシック" panose="020B0600070205080204" pitchFamily="34" charset="-128"/>
              </a:rPr>
              <a:t>unique</a:t>
            </a:r>
            <a:r>
              <a:rPr lang="en-US" altLang="en-US" dirty="0" smtClean="0">
                <a:ea typeface="ＭＳ Ｐゴシック" panose="020B0600070205080204" pitchFamily="34" charset="-128"/>
              </a:rPr>
              <a:t> integrity constraint is supported</a:t>
            </a:r>
          </a:p>
          <a:p>
            <a:pPr>
              <a:tabLst>
                <a:tab pos="1312863" algn="l"/>
                <a:tab pos="2120900" algn="l"/>
                <a:tab pos="4575175" algn="l"/>
                <a:tab pos="4978400" algn="l"/>
              </a:tabLst>
            </a:pPr>
            <a:r>
              <a:rPr lang="en-US" altLang="en-US" dirty="0" smtClean="0"/>
              <a:t>To drop an index </a:t>
            </a:r>
          </a:p>
          <a:p>
            <a:pPr lvl="1">
              <a:buFont typeface="Monotype Sorts" charset="2"/>
              <a:buNone/>
              <a:tabLst>
                <a:tab pos="1312863" algn="l"/>
                <a:tab pos="2120900" algn="l"/>
                <a:tab pos="4575175" algn="l"/>
                <a:tab pos="4978400" algn="l"/>
              </a:tabLst>
            </a:pPr>
            <a:r>
              <a:rPr lang="en-US" altLang="en-US" dirty="0" smtClean="0">
                <a:ea typeface="ＭＳ Ｐゴシック" panose="020B0600070205080204" pitchFamily="34" charset="-128"/>
              </a:rPr>
              <a:t>			</a:t>
            </a:r>
            <a:r>
              <a:rPr lang="en-US" altLang="en-US" b="1" dirty="0" smtClean="0">
                <a:ea typeface="ＭＳ Ｐゴシック" panose="020B0600070205080204" pitchFamily="34" charset="-128"/>
              </a:rPr>
              <a:t>drop index </a:t>
            </a:r>
            <a:r>
              <a:rPr lang="en-US" altLang="en-US" dirty="0" smtClean="0">
                <a:ea typeface="ＭＳ Ｐゴシック" panose="020B0600070205080204" pitchFamily="34" charset="-128"/>
              </a:rPr>
              <a:t>&lt;index-name&gt;</a:t>
            </a:r>
          </a:p>
          <a:p>
            <a:pPr>
              <a:tabLst>
                <a:tab pos="1312863" algn="l"/>
                <a:tab pos="2120900" algn="l"/>
                <a:tab pos="4575175" algn="l"/>
                <a:tab pos="4978400" algn="l"/>
              </a:tabLst>
            </a:pPr>
            <a:r>
              <a:rPr lang="en-US" altLang="en-US" dirty="0" smtClean="0"/>
              <a:t>Most database systems allow specification of type of index, and clustering.</a:t>
            </a:r>
          </a:p>
        </p:txBody>
      </p:sp>
    </p:spTree>
    <p:extLst>
      <p:ext uri="{BB962C8B-B14F-4D97-AF65-F5344CB8AC3E}">
        <p14:creationId xmlns:p14="http://schemas.microsoft.com/office/powerpoint/2010/main" val="40185399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850" name="Rectangle 2"/>
          <p:cNvSpPr>
            <a:spLocks noGrp="1" noChangeArrowheads="1"/>
          </p:cNvSpPr>
          <p:nvPr>
            <p:ph type="ctrTitle"/>
          </p:nvPr>
        </p:nvSpPr>
        <p:spPr/>
        <p:txBody>
          <a:bodyPr/>
          <a:lstStyle/>
          <a:p>
            <a:pPr>
              <a:defRPr/>
            </a:pPr>
            <a:r>
              <a:rPr lang="en-US">
                <a:ea typeface="+mj-ea"/>
              </a:rPr>
              <a:t>End of Chapter</a:t>
            </a:r>
          </a:p>
        </p:txBody>
      </p:sp>
      <p:sp>
        <p:nvSpPr>
          <p:cNvPr id="87043" name="Rectangle 3"/>
          <p:cNvSpPr>
            <a:spLocks noGrp="1" noChangeArrowheads="1"/>
          </p:cNvSpPr>
          <p:nvPr>
            <p:ph type="subTitle" idx="1"/>
          </p:nvPr>
        </p:nvSpPr>
        <p:spPr/>
        <p:txBody>
          <a:bodyPr/>
          <a:lstStyle/>
          <a:p>
            <a:endParaRPr lang="en-US" altLang="en-US" smtClean="0"/>
          </a:p>
        </p:txBody>
      </p:sp>
    </p:spTree>
    <p:extLst>
      <p:ext uri="{BB962C8B-B14F-4D97-AF65-F5344CB8AC3E}">
        <p14:creationId xmlns:p14="http://schemas.microsoft.com/office/powerpoint/2010/main" val="286476784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8898" name="Rectangle 2"/>
          <p:cNvSpPr>
            <a:spLocks noGrp="1" noChangeArrowheads="1"/>
          </p:cNvSpPr>
          <p:nvPr>
            <p:ph type="title"/>
          </p:nvPr>
        </p:nvSpPr>
        <p:spPr/>
        <p:txBody>
          <a:bodyPr/>
          <a:lstStyle/>
          <a:p>
            <a:pPr>
              <a:defRPr/>
            </a:pPr>
            <a:r>
              <a:rPr lang="en-US">
                <a:ea typeface="+mj-ea"/>
              </a:rPr>
              <a:t>Figure 11.01</a:t>
            </a:r>
          </a:p>
        </p:txBody>
      </p:sp>
      <p:pic>
        <p:nvPicPr>
          <p:cNvPr id="880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688" y="955675"/>
            <a:ext cx="78867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7975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2994" name="Rectangle 2"/>
          <p:cNvSpPr>
            <a:spLocks noGrp="1" noChangeArrowheads="1"/>
          </p:cNvSpPr>
          <p:nvPr>
            <p:ph type="title"/>
          </p:nvPr>
        </p:nvSpPr>
        <p:spPr/>
        <p:txBody>
          <a:bodyPr/>
          <a:lstStyle/>
          <a:p>
            <a:pPr>
              <a:defRPr/>
            </a:pPr>
            <a:r>
              <a:rPr lang="en-US">
                <a:ea typeface="+mj-ea"/>
              </a:rPr>
              <a:t>Figure 11.15 </a:t>
            </a:r>
          </a:p>
        </p:txBody>
      </p:sp>
      <p:pic>
        <p:nvPicPr>
          <p:cNvPr id="8909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 y="1111250"/>
            <a:ext cx="8462963" cy="211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329460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7234" name="Rectangle 2"/>
          <p:cNvSpPr>
            <a:spLocks noGrp="1" noChangeArrowheads="1"/>
          </p:cNvSpPr>
          <p:nvPr>
            <p:ph type="title"/>
          </p:nvPr>
        </p:nvSpPr>
        <p:spPr/>
        <p:txBody>
          <a:bodyPr/>
          <a:lstStyle/>
          <a:p>
            <a:pPr>
              <a:defRPr/>
            </a:pPr>
            <a:r>
              <a:rPr lang="en-US">
                <a:ea typeface="+mj-ea"/>
              </a:rPr>
              <a:t>Partitioned Hashing</a:t>
            </a:r>
          </a:p>
        </p:txBody>
      </p:sp>
      <p:sp>
        <p:nvSpPr>
          <p:cNvPr id="90115" name="Rectangle 3"/>
          <p:cNvSpPr>
            <a:spLocks noGrp="1" noChangeArrowheads="1"/>
          </p:cNvSpPr>
          <p:nvPr>
            <p:ph type="body" idx="1"/>
          </p:nvPr>
        </p:nvSpPr>
        <p:spPr>
          <a:xfrm>
            <a:off x="130629" y="878773"/>
            <a:ext cx="8858992" cy="4583875"/>
          </a:xfrm>
        </p:spPr>
        <p:txBody>
          <a:bodyPr/>
          <a:lstStyle/>
          <a:p>
            <a:pPr>
              <a:tabLst>
                <a:tab pos="1774825" algn="l"/>
                <a:tab pos="3997325" algn="l"/>
              </a:tabLst>
            </a:pPr>
            <a:r>
              <a:rPr lang="en-US" altLang="en-US" dirty="0" smtClean="0"/>
              <a:t>Hash values are split into segments that depend on each attribute of the search-key.</a:t>
            </a:r>
          </a:p>
          <a:p>
            <a:pPr>
              <a:buFont typeface="Monotype Sorts" charset="2"/>
              <a:buNone/>
              <a:tabLst>
                <a:tab pos="1774825" algn="l"/>
                <a:tab pos="3997325" algn="l"/>
              </a:tabLst>
            </a:pPr>
            <a:r>
              <a:rPr lang="en-US" altLang="en-US" dirty="0" smtClean="0"/>
              <a:t>		(</a:t>
            </a:r>
            <a:r>
              <a:rPr lang="en-US" altLang="en-US" i="1" dirty="0" smtClean="0"/>
              <a:t>A</a:t>
            </a:r>
            <a:r>
              <a:rPr lang="en-US" altLang="en-US" baseline="-25000" dirty="0" smtClean="0"/>
              <a:t>1</a:t>
            </a:r>
            <a:r>
              <a:rPr lang="en-US" altLang="en-US" i="1" dirty="0" smtClean="0"/>
              <a:t>, A</a:t>
            </a:r>
            <a:r>
              <a:rPr lang="en-US" altLang="en-US" baseline="-25000" dirty="0" smtClean="0"/>
              <a:t>2</a:t>
            </a:r>
            <a:r>
              <a:rPr lang="en-US" altLang="en-US" dirty="0" smtClean="0"/>
              <a:t>, . . . , </a:t>
            </a:r>
            <a:r>
              <a:rPr lang="en-US" altLang="en-US" i="1" dirty="0" smtClean="0"/>
              <a:t>A</a:t>
            </a:r>
            <a:r>
              <a:rPr lang="en-US" altLang="en-US" i="1" baseline="-25000" dirty="0" smtClean="0"/>
              <a:t>n</a:t>
            </a:r>
            <a:r>
              <a:rPr lang="en-US" altLang="en-US" i="1" dirty="0" smtClean="0"/>
              <a:t>) </a:t>
            </a:r>
            <a:r>
              <a:rPr lang="en-US" altLang="en-US" dirty="0" smtClean="0"/>
              <a:t>for </a:t>
            </a:r>
            <a:r>
              <a:rPr lang="en-US" altLang="en-US" i="1" dirty="0" smtClean="0"/>
              <a:t>n</a:t>
            </a:r>
            <a:r>
              <a:rPr lang="en-US" altLang="en-US" dirty="0" smtClean="0"/>
              <a:t> attribute search-key</a:t>
            </a:r>
          </a:p>
          <a:p>
            <a:pPr>
              <a:tabLst>
                <a:tab pos="1774825" algn="l"/>
                <a:tab pos="3997325" algn="l"/>
              </a:tabLst>
            </a:pPr>
            <a:r>
              <a:rPr lang="en-US" altLang="en-US" dirty="0" smtClean="0"/>
              <a:t>Example:  </a:t>
            </a:r>
            <a:r>
              <a:rPr lang="en-US" altLang="en-US" i="1" dirty="0" smtClean="0"/>
              <a:t>n = </a:t>
            </a:r>
            <a:r>
              <a:rPr lang="en-US" altLang="en-US" dirty="0" smtClean="0"/>
              <a:t>2, for </a:t>
            </a:r>
            <a:r>
              <a:rPr lang="en-US" altLang="en-US" i="1" dirty="0" smtClean="0"/>
              <a:t>customer, </a:t>
            </a:r>
            <a:r>
              <a:rPr lang="en-US" altLang="en-US" dirty="0" smtClean="0"/>
              <a:t> search-key being </a:t>
            </a:r>
            <a:br>
              <a:rPr lang="en-US" altLang="en-US" dirty="0" smtClean="0"/>
            </a:br>
            <a:r>
              <a:rPr lang="en-US" altLang="en-US" dirty="0" smtClean="0"/>
              <a:t>(</a:t>
            </a:r>
            <a:r>
              <a:rPr lang="en-US" altLang="en-US" i="1" dirty="0" smtClean="0"/>
              <a:t>customer-street, customer-city</a:t>
            </a:r>
            <a:r>
              <a:rPr lang="en-US" altLang="en-US" dirty="0" smtClean="0"/>
              <a:t>)</a:t>
            </a:r>
          </a:p>
          <a:p>
            <a:pPr>
              <a:buFont typeface="Monotype Sorts" charset="2"/>
              <a:buNone/>
              <a:tabLst>
                <a:tab pos="1774825" algn="l"/>
                <a:tab pos="3997325" algn="l"/>
              </a:tabLst>
            </a:pPr>
            <a:r>
              <a:rPr lang="en-US" altLang="en-US" dirty="0" smtClean="0"/>
              <a:t>		</a:t>
            </a:r>
            <a:r>
              <a:rPr lang="en-US" altLang="en-US" i="1" dirty="0" smtClean="0"/>
              <a:t>search-key value	hash value</a:t>
            </a:r>
            <a:br>
              <a:rPr lang="en-US" altLang="en-US" i="1" dirty="0" smtClean="0"/>
            </a:br>
            <a:r>
              <a:rPr lang="en-US" altLang="en-US" i="1" dirty="0" smtClean="0"/>
              <a:t>	</a:t>
            </a:r>
            <a:r>
              <a:rPr lang="en-US" altLang="en-US" dirty="0" smtClean="0"/>
              <a:t>(Main, Harrison)	101 111</a:t>
            </a:r>
            <a:br>
              <a:rPr lang="en-US" altLang="en-US" dirty="0" smtClean="0"/>
            </a:br>
            <a:r>
              <a:rPr lang="en-US" altLang="en-US" dirty="0" smtClean="0"/>
              <a:t>	(Main, Brooklyn)	101 001</a:t>
            </a:r>
            <a:br>
              <a:rPr lang="en-US" altLang="en-US" dirty="0" smtClean="0"/>
            </a:br>
            <a:r>
              <a:rPr lang="en-US" altLang="en-US" dirty="0" smtClean="0"/>
              <a:t>	(Park, Palo Alto)	010 010</a:t>
            </a:r>
            <a:br>
              <a:rPr lang="en-US" altLang="en-US" dirty="0" smtClean="0"/>
            </a:br>
            <a:r>
              <a:rPr lang="en-US" altLang="en-US" dirty="0" smtClean="0"/>
              <a:t>	(Spring, Brooklyn)	001 001</a:t>
            </a:r>
            <a:br>
              <a:rPr lang="en-US" altLang="en-US" dirty="0" smtClean="0"/>
            </a:br>
            <a:r>
              <a:rPr lang="en-US" altLang="en-US" dirty="0" smtClean="0"/>
              <a:t>	(Alma, Palo Alto)	110 010</a:t>
            </a:r>
          </a:p>
          <a:p>
            <a:pPr>
              <a:tabLst>
                <a:tab pos="1774825" algn="l"/>
                <a:tab pos="3997325" algn="l"/>
              </a:tabLst>
            </a:pPr>
            <a:r>
              <a:rPr lang="en-US" altLang="en-US" dirty="0" smtClean="0"/>
              <a:t>To answer equality query on single attribute, need to look up multiple buckets.  Similar in effect to grid files. </a:t>
            </a:r>
          </a:p>
        </p:txBody>
      </p:sp>
    </p:spTree>
    <p:extLst>
      <p:ext uri="{BB962C8B-B14F-4D97-AF65-F5344CB8AC3E}">
        <p14:creationId xmlns:p14="http://schemas.microsoft.com/office/powerpoint/2010/main" val="98973983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22" name="Rectangle 2"/>
          <p:cNvSpPr>
            <a:spLocks noGrp="1" noChangeArrowheads="1"/>
          </p:cNvSpPr>
          <p:nvPr>
            <p:ph type="title"/>
          </p:nvPr>
        </p:nvSpPr>
        <p:spPr/>
        <p:txBody>
          <a:bodyPr/>
          <a:lstStyle/>
          <a:p>
            <a:pPr>
              <a:defRPr/>
            </a:pPr>
            <a:r>
              <a:rPr lang="en-US">
                <a:ea typeface="+mj-ea"/>
              </a:rPr>
              <a:t>Grid Files</a:t>
            </a:r>
          </a:p>
        </p:txBody>
      </p:sp>
      <p:sp>
        <p:nvSpPr>
          <p:cNvPr id="91139" name="Rectangle 3"/>
          <p:cNvSpPr>
            <a:spLocks noGrp="1" noChangeArrowheads="1"/>
          </p:cNvSpPr>
          <p:nvPr>
            <p:ph type="body" idx="1"/>
          </p:nvPr>
        </p:nvSpPr>
        <p:spPr>
          <a:xfrm>
            <a:off x="213756" y="819397"/>
            <a:ext cx="8787739" cy="5548066"/>
          </a:xfrm>
        </p:spPr>
        <p:txBody>
          <a:bodyPr/>
          <a:lstStyle/>
          <a:p>
            <a:r>
              <a:rPr lang="en-US" altLang="en-US" dirty="0" smtClean="0"/>
              <a:t>Structure used to speed the processing of general multiple search-key queries involving one or more comparison operators.</a:t>
            </a:r>
          </a:p>
          <a:p>
            <a:r>
              <a:rPr lang="en-US" altLang="en-US" dirty="0" smtClean="0"/>
              <a:t>The </a:t>
            </a:r>
            <a:r>
              <a:rPr lang="en-US" altLang="en-US" dirty="0" smtClean="0">
                <a:solidFill>
                  <a:schemeClr val="tx2"/>
                </a:solidFill>
              </a:rPr>
              <a:t>grid file</a:t>
            </a:r>
            <a:r>
              <a:rPr lang="en-US" altLang="en-US" dirty="0" smtClean="0"/>
              <a:t> has a single grid array and one linear scale for each search-key attribute.  The grid array has number of dimensions equal to number of search-key attributes.</a:t>
            </a:r>
          </a:p>
          <a:p>
            <a:r>
              <a:rPr lang="en-US" altLang="en-US" dirty="0" smtClean="0"/>
              <a:t>Multiple cells of grid array can point to same bucket</a:t>
            </a:r>
          </a:p>
          <a:p>
            <a:r>
              <a:rPr lang="en-US" altLang="en-US" dirty="0" smtClean="0"/>
              <a:t>To find the bucket for a search-key value, locate the row and column of its cell using the linear scales and follow pointer</a:t>
            </a:r>
          </a:p>
        </p:txBody>
      </p:sp>
    </p:spTree>
    <p:extLst>
      <p:ext uri="{BB962C8B-B14F-4D97-AF65-F5344CB8AC3E}">
        <p14:creationId xmlns:p14="http://schemas.microsoft.com/office/powerpoint/2010/main" val="226165955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Rectangle 2"/>
          <p:cNvSpPr>
            <a:spLocks noGrp="1" noChangeArrowheads="1"/>
          </p:cNvSpPr>
          <p:nvPr>
            <p:ph type="title"/>
          </p:nvPr>
        </p:nvSpPr>
        <p:spPr/>
        <p:txBody>
          <a:bodyPr/>
          <a:lstStyle/>
          <a:p>
            <a:pPr>
              <a:defRPr/>
            </a:pPr>
            <a:r>
              <a:rPr lang="en-US" altLang="en-US" smtClean="0">
                <a:effectLst>
                  <a:outerShdw blurRad="38100" dist="38100" dir="2700000" algn="tl">
                    <a:srgbClr val="C0C0C0"/>
                  </a:outerShdw>
                </a:effectLst>
              </a:rPr>
              <a:t>Example Grid File for </a:t>
            </a:r>
            <a:r>
              <a:rPr lang="en-US" altLang="en-US" i="1" smtClean="0">
                <a:effectLst>
                  <a:outerShdw blurRad="38100" dist="38100" dir="2700000" algn="tl">
                    <a:srgbClr val="C0C0C0"/>
                  </a:outerShdw>
                </a:effectLst>
              </a:rPr>
              <a:t>account</a:t>
            </a:r>
            <a:endParaRPr lang="en-US" altLang="en-US" smtClean="0">
              <a:effectLst>
                <a:outerShdw blurRad="38100" dist="38100" dir="2700000" algn="tl">
                  <a:srgbClr val="C0C0C0"/>
                </a:outerShdw>
              </a:effectLst>
            </a:endParaRPr>
          </a:p>
        </p:txBody>
      </p:sp>
      <p:pic>
        <p:nvPicPr>
          <p:cNvPr id="92163" name="Picture 3"/>
          <p:cNvPicPr>
            <a:picLocks noChangeAspect="1" noChangeArrowheads="1"/>
          </p:cNvPicPr>
          <p:nvPr/>
        </p:nvPicPr>
        <p:blipFill>
          <a:blip r:embed="rId3">
            <a:extLst>
              <a:ext uri="{28A0092B-C50C-407E-A947-70E740481C1C}">
                <a14:useLocalDpi xmlns:a14="http://schemas.microsoft.com/office/drawing/2010/main" val="0"/>
              </a:ext>
            </a:extLst>
          </a:blip>
          <a:srcRect l="412" t="6027" r="410" b="6575"/>
          <a:stretch>
            <a:fillRect/>
          </a:stretch>
        </p:blipFill>
        <p:spPr bwMode="auto">
          <a:xfrm>
            <a:off x="190005" y="889551"/>
            <a:ext cx="8808481" cy="4976860"/>
          </a:xfrm>
          <a:prstGeom prst="rect">
            <a:avLst/>
          </a:prstGeom>
          <a:noFill/>
          <a:ln w="38100" cmpd="dbl">
            <a:solidFill>
              <a:schemeClr val="tx2"/>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80469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3618" name="Rectangle 2"/>
          <p:cNvSpPr>
            <a:spLocks noGrp="1" noChangeArrowheads="1"/>
          </p:cNvSpPr>
          <p:nvPr>
            <p:ph type="title"/>
          </p:nvPr>
        </p:nvSpPr>
        <p:spPr/>
        <p:txBody>
          <a:bodyPr/>
          <a:lstStyle/>
          <a:p>
            <a:pPr>
              <a:defRPr/>
            </a:pPr>
            <a:r>
              <a:rPr lang="en-US">
                <a:ea typeface="+mj-ea"/>
              </a:rPr>
              <a:t>Queries on a Grid File</a:t>
            </a:r>
          </a:p>
        </p:txBody>
      </p:sp>
      <p:sp>
        <p:nvSpPr>
          <p:cNvPr id="93187" name="Rectangle 3"/>
          <p:cNvSpPr>
            <a:spLocks noGrp="1" noChangeArrowheads="1"/>
          </p:cNvSpPr>
          <p:nvPr>
            <p:ph type="body" idx="1"/>
          </p:nvPr>
        </p:nvSpPr>
        <p:spPr/>
        <p:txBody>
          <a:bodyPr/>
          <a:lstStyle/>
          <a:p>
            <a:r>
              <a:rPr lang="en-US" altLang="en-US" dirty="0" smtClean="0"/>
              <a:t>A grid file on two attributes </a:t>
            </a:r>
            <a:r>
              <a:rPr lang="en-US" altLang="en-US" i="1" dirty="0" smtClean="0"/>
              <a:t>A</a:t>
            </a:r>
            <a:r>
              <a:rPr lang="en-US" altLang="en-US" dirty="0" smtClean="0"/>
              <a:t> and </a:t>
            </a:r>
            <a:r>
              <a:rPr lang="en-US" altLang="en-US" i="1" dirty="0" smtClean="0"/>
              <a:t>B</a:t>
            </a:r>
            <a:r>
              <a:rPr lang="en-US" altLang="en-US" dirty="0" smtClean="0"/>
              <a:t> can handle queries of all following forms </a:t>
            </a:r>
            <a:r>
              <a:rPr lang="en-US" altLang="en-US" dirty="0" smtClean="0">
                <a:sym typeface="Symbol" panose="05050102010706020507" pitchFamily="18" charset="2"/>
              </a:rPr>
              <a:t>with reasonable efficiency</a:t>
            </a:r>
            <a:r>
              <a:rPr lang="en-US" altLang="en-US" dirty="0" smtClean="0"/>
              <a:t> </a:t>
            </a:r>
          </a:p>
          <a:p>
            <a:pPr lvl="1"/>
            <a:r>
              <a:rPr lang="en-US" altLang="en-US" dirty="0" smtClean="0">
                <a:ea typeface="ＭＳ Ｐゴシック" panose="020B0600070205080204" pitchFamily="34" charset="-128"/>
              </a:rPr>
              <a:t>(</a:t>
            </a:r>
            <a:r>
              <a:rPr lang="en-US" altLang="en-US" i="1" dirty="0" smtClean="0">
                <a:ea typeface="ＭＳ Ｐゴシック" panose="020B0600070205080204" pitchFamily="34" charset="-128"/>
              </a:rPr>
              <a:t>a</a:t>
            </a:r>
            <a:r>
              <a:rPr lang="en-US" altLang="en-US" baseline="-25000" dirty="0" smtClean="0">
                <a:ea typeface="ＭＳ Ｐゴシック" panose="020B0600070205080204" pitchFamily="34" charset="-128"/>
              </a:rPr>
              <a:t>1</a:t>
            </a:r>
            <a:r>
              <a:rPr lang="en-US" altLang="en-US" dirty="0" smtClean="0">
                <a:ea typeface="ＭＳ Ｐゴシック" panose="020B0600070205080204" pitchFamily="34" charset="-128"/>
              </a:rPr>
              <a:t> </a:t>
            </a:r>
            <a:r>
              <a:rPr lang="en-US" altLang="en-US" dirty="0" smtClean="0">
                <a:ea typeface="ＭＳ Ｐゴシック" panose="020B0600070205080204" pitchFamily="34" charset="-128"/>
                <a:sym typeface="Symbol" panose="05050102010706020507" pitchFamily="18" charset="2"/>
              </a:rPr>
              <a:t> </a:t>
            </a:r>
            <a:r>
              <a:rPr lang="en-US" altLang="en-US" i="1" dirty="0" smtClean="0">
                <a:ea typeface="ＭＳ Ｐゴシック" panose="020B0600070205080204" pitchFamily="34" charset="-128"/>
                <a:sym typeface="Symbol" panose="05050102010706020507" pitchFamily="18" charset="2"/>
              </a:rPr>
              <a:t>A </a:t>
            </a:r>
            <a:r>
              <a:rPr lang="en-US" altLang="en-US" dirty="0" smtClean="0">
                <a:ea typeface="ＭＳ Ｐゴシック" panose="020B0600070205080204" pitchFamily="34" charset="-128"/>
                <a:sym typeface="Symbol" panose="05050102010706020507" pitchFamily="18" charset="2"/>
              </a:rPr>
              <a:t> </a:t>
            </a:r>
            <a:r>
              <a:rPr lang="en-US" altLang="en-US" i="1" dirty="0" smtClean="0">
                <a:ea typeface="ＭＳ Ｐゴシック" panose="020B0600070205080204" pitchFamily="34" charset="-128"/>
                <a:sym typeface="Symbol" panose="05050102010706020507" pitchFamily="18" charset="2"/>
              </a:rPr>
              <a:t>a</a:t>
            </a:r>
            <a:r>
              <a:rPr lang="en-US" altLang="en-US" baseline="-25000" dirty="0" smtClean="0">
                <a:ea typeface="ＭＳ Ｐゴシック" panose="020B0600070205080204" pitchFamily="34" charset="-128"/>
                <a:sym typeface="Symbol" panose="05050102010706020507" pitchFamily="18" charset="2"/>
              </a:rPr>
              <a:t>2</a:t>
            </a:r>
            <a:r>
              <a:rPr lang="en-US" altLang="en-US" dirty="0" smtClean="0">
                <a:ea typeface="ＭＳ Ｐゴシック" panose="020B0600070205080204" pitchFamily="34" charset="-128"/>
                <a:sym typeface="Symbol" panose="05050102010706020507" pitchFamily="18" charset="2"/>
              </a:rPr>
              <a:t>)</a:t>
            </a:r>
          </a:p>
          <a:p>
            <a:pPr lvl="1"/>
            <a:r>
              <a:rPr lang="en-US" altLang="en-US" dirty="0" smtClean="0">
                <a:ea typeface="ＭＳ Ｐゴシック" panose="020B0600070205080204" pitchFamily="34" charset="-128"/>
                <a:sym typeface="Symbol" panose="05050102010706020507" pitchFamily="18" charset="2"/>
              </a:rPr>
              <a:t>(</a:t>
            </a:r>
            <a:r>
              <a:rPr lang="en-US" altLang="en-US" i="1" dirty="0" smtClean="0">
                <a:ea typeface="ＭＳ Ｐゴシック" panose="020B0600070205080204" pitchFamily="34" charset="-128"/>
                <a:sym typeface="Symbol" panose="05050102010706020507" pitchFamily="18" charset="2"/>
              </a:rPr>
              <a:t>b</a:t>
            </a:r>
            <a:r>
              <a:rPr lang="en-US" altLang="en-US" baseline="-25000" dirty="0" smtClean="0">
                <a:ea typeface="ＭＳ Ｐゴシック" panose="020B0600070205080204" pitchFamily="34" charset="-128"/>
                <a:sym typeface="Symbol" panose="05050102010706020507" pitchFamily="18" charset="2"/>
              </a:rPr>
              <a:t>1</a:t>
            </a:r>
            <a:r>
              <a:rPr lang="en-US" altLang="en-US" dirty="0" smtClean="0">
                <a:ea typeface="ＭＳ Ｐゴシック" panose="020B0600070205080204" pitchFamily="34" charset="-128"/>
                <a:sym typeface="Symbol" panose="05050102010706020507" pitchFamily="18" charset="2"/>
              </a:rPr>
              <a:t>  </a:t>
            </a:r>
            <a:r>
              <a:rPr lang="en-US" altLang="en-US" i="1" dirty="0" smtClean="0">
                <a:ea typeface="ＭＳ Ｐゴシック" panose="020B0600070205080204" pitchFamily="34" charset="-128"/>
                <a:sym typeface="Symbol" panose="05050102010706020507" pitchFamily="18" charset="2"/>
              </a:rPr>
              <a:t>B</a:t>
            </a:r>
            <a:r>
              <a:rPr lang="en-US" altLang="en-US" dirty="0" smtClean="0">
                <a:ea typeface="ＭＳ Ｐゴシック" panose="020B0600070205080204" pitchFamily="34" charset="-128"/>
                <a:sym typeface="Symbol" panose="05050102010706020507" pitchFamily="18" charset="2"/>
              </a:rPr>
              <a:t>  </a:t>
            </a:r>
            <a:r>
              <a:rPr lang="en-US" altLang="en-US" i="1" dirty="0" smtClean="0">
                <a:ea typeface="ＭＳ Ｐゴシック" panose="020B0600070205080204" pitchFamily="34" charset="-128"/>
                <a:sym typeface="Symbol" panose="05050102010706020507" pitchFamily="18" charset="2"/>
              </a:rPr>
              <a:t>b</a:t>
            </a:r>
            <a:r>
              <a:rPr lang="en-US" altLang="en-US" baseline="-25000" dirty="0" smtClean="0">
                <a:ea typeface="ＭＳ Ｐゴシック" panose="020B0600070205080204" pitchFamily="34" charset="-128"/>
                <a:sym typeface="Symbol" panose="05050102010706020507" pitchFamily="18" charset="2"/>
              </a:rPr>
              <a:t>2</a:t>
            </a:r>
            <a:r>
              <a:rPr lang="en-US" altLang="en-US" dirty="0" smtClean="0">
                <a:ea typeface="ＭＳ Ｐゴシック" panose="020B0600070205080204" pitchFamily="34" charset="-128"/>
                <a:sym typeface="Symbol" panose="05050102010706020507" pitchFamily="18" charset="2"/>
              </a:rPr>
              <a:t>)</a:t>
            </a:r>
          </a:p>
          <a:p>
            <a:pPr lvl="1"/>
            <a:r>
              <a:rPr lang="en-US" altLang="en-US" dirty="0" smtClean="0">
                <a:ea typeface="ＭＳ Ｐゴシック" panose="020B0600070205080204" pitchFamily="34" charset="-128"/>
                <a:sym typeface="Symbol" panose="05050102010706020507" pitchFamily="18" charset="2"/>
              </a:rPr>
              <a:t>(</a:t>
            </a:r>
            <a:r>
              <a:rPr lang="en-US" altLang="en-US" i="1" dirty="0" smtClean="0">
                <a:ea typeface="ＭＳ Ｐゴシック" panose="020B0600070205080204" pitchFamily="34" charset="-128"/>
              </a:rPr>
              <a:t>a</a:t>
            </a:r>
            <a:r>
              <a:rPr lang="en-US" altLang="en-US" baseline="-25000" dirty="0" smtClean="0">
                <a:ea typeface="ＭＳ Ｐゴシック" panose="020B0600070205080204" pitchFamily="34" charset="-128"/>
              </a:rPr>
              <a:t>1</a:t>
            </a:r>
            <a:r>
              <a:rPr lang="en-US" altLang="en-US" dirty="0" smtClean="0">
                <a:ea typeface="ＭＳ Ｐゴシック" panose="020B0600070205080204" pitchFamily="34" charset="-128"/>
              </a:rPr>
              <a:t> </a:t>
            </a:r>
            <a:r>
              <a:rPr lang="en-US" altLang="en-US" dirty="0" smtClean="0">
                <a:ea typeface="ＭＳ Ｐゴシック" panose="020B0600070205080204" pitchFamily="34" charset="-128"/>
                <a:sym typeface="Symbol" panose="05050102010706020507" pitchFamily="18" charset="2"/>
              </a:rPr>
              <a:t> </a:t>
            </a:r>
            <a:r>
              <a:rPr lang="en-US" altLang="en-US" i="1" dirty="0" smtClean="0">
                <a:ea typeface="ＭＳ Ｐゴシック" panose="020B0600070205080204" pitchFamily="34" charset="-128"/>
                <a:sym typeface="Symbol" panose="05050102010706020507" pitchFamily="18" charset="2"/>
              </a:rPr>
              <a:t>A </a:t>
            </a:r>
            <a:r>
              <a:rPr lang="en-US" altLang="en-US" dirty="0" smtClean="0">
                <a:ea typeface="ＭＳ Ｐゴシック" panose="020B0600070205080204" pitchFamily="34" charset="-128"/>
                <a:sym typeface="Symbol" panose="05050102010706020507" pitchFamily="18" charset="2"/>
              </a:rPr>
              <a:t> </a:t>
            </a:r>
            <a:r>
              <a:rPr lang="en-US" altLang="en-US" i="1" dirty="0" smtClean="0">
                <a:ea typeface="ＭＳ Ｐゴシック" panose="020B0600070205080204" pitchFamily="34" charset="-128"/>
                <a:sym typeface="Symbol" panose="05050102010706020507" pitchFamily="18" charset="2"/>
              </a:rPr>
              <a:t>a</a:t>
            </a:r>
            <a:r>
              <a:rPr lang="en-US" altLang="en-US" baseline="-25000" dirty="0" smtClean="0">
                <a:ea typeface="ＭＳ Ｐゴシック" panose="020B0600070205080204" pitchFamily="34" charset="-128"/>
                <a:sym typeface="Symbol" panose="05050102010706020507" pitchFamily="18" charset="2"/>
              </a:rPr>
              <a:t>2</a:t>
            </a:r>
            <a:r>
              <a:rPr lang="en-US" altLang="en-US" dirty="0" smtClean="0">
                <a:ea typeface="ＭＳ Ｐゴシック" panose="020B0600070205080204" pitchFamily="34" charset="-128"/>
                <a:sym typeface="Symbol" panose="05050102010706020507" pitchFamily="18" charset="2"/>
              </a:rPr>
              <a:t>    </a:t>
            </a:r>
            <a:r>
              <a:rPr lang="en-US" altLang="en-US" i="1" dirty="0" smtClean="0">
                <a:ea typeface="ＭＳ Ｐゴシック" panose="020B0600070205080204" pitchFamily="34" charset="-128"/>
                <a:sym typeface="Symbol" panose="05050102010706020507" pitchFamily="18" charset="2"/>
              </a:rPr>
              <a:t>b</a:t>
            </a:r>
            <a:r>
              <a:rPr lang="en-US" altLang="en-US" baseline="-25000" dirty="0" smtClean="0">
                <a:ea typeface="ＭＳ Ｐゴシック" panose="020B0600070205080204" pitchFamily="34" charset="-128"/>
                <a:sym typeface="Symbol" panose="05050102010706020507" pitchFamily="18" charset="2"/>
              </a:rPr>
              <a:t>1</a:t>
            </a:r>
            <a:r>
              <a:rPr lang="en-US" altLang="en-US" dirty="0" smtClean="0">
                <a:ea typeface="ＭＳ Ｐゴシック" panose="020B0600070205080204" pitchFamily="34" charset="-128"/>
                <a:sym typeface="Symbol" panose="05050102010706020507" pitchFamily="18" charset="2"/>
              </a:rPr>
              <a:t>  </a:t>
            </a:r>
            <a:r>
              <a:rPr lang="en-US" altLang="en-US" i="1" dirty="0" smtClean="0">
                <a:ea typeface="ＭＳ Ｐゴシック" panose="020B0600070205080204" pitchFamily="34" charset="-128"/>
                <a:sym typeface="Symbol" panose="05050102010706020507" pitchFamily="18" charset="2"/>
              </a:rPr>
              <a:t>B</a:t>
            </a:r>
            <a:r>
              <a:rPr lang="en-US" altLang="en-US" dirty="0" smtClean="0">
                <a:ea typeface="ＭＳ Ｐゴシック" panose="020B0600070205080204" pitchFamily="34" charset="-128"/>
                <a:sym typeface="Symbol" panose="05050102010706020507" pitchFamily="18" charset="2"/>
              </a:rPr>
              <a:t>  </a:t>
            </a:r>
            <a:r>
              <a:rPr lang="en-US" altLang="en-US" i="1" dirty="0" smtClean="0">
                <a:ea typeface="ＭＳ Ｐゴシック" panose="020B0600070205080204" pitchFamily="34" charset="-128"/>
                <a:sym typeface="Symbol" panose="05050102010706020507" pitchFamily="18" charset="2"/>
              </a:rPr>
              <a:t>b</a:t>
            </a:r>
            <a:r>
              <a:rPr lang="en-US" altLang="en-US" baseline="-25000" dirty="0" smtClean="0">
                <a:ea typeface="ＭＳ Ｐゴシック" panose="020B0600070205080204" pitchFamily="34" charset="-128"/>
                <a:sym typeface="Symbol" panose="05050102010706020507" pitchFamily="18" charset="2"/>
              </a:rPr>
              <a:t>2</a:t>
            </a:r>
            <a:r>
              <a:rPr lang="en-US" altLang="en-US" dirty="0" smtClean="0">
                <a:ea typeface="ＭＳ Ｐゴシック" panose="020B0600070205080204" pitchFamily="34" charset="-128"/>
                <a:sym typeface="Symbol" panose="05050102010706020507" pitchFamily="18" charset="2"/>
              </a:rPr>
              <a:t>),.</a:t>
            </a:r>
          </a:p>
          <a:p>
            <a:r>
              <a:rPr lang="en-US" altLang="en-US" dirty="0" smtClean="0">
                <a:sym typeface="Symbol" panose="05050102010706020507" pitchFamily="18" charset="2"/>
              </a:rPr>
              <a:t>E.g., to answer (</a:t>
            </a:r>
            <a:r>
              <a:rPr lang="en-US" altLang="en-US" i="1" dirty="0" smtClean="0"/>
              <a:t>a</a:t>
            </a:r>
            <a:r>
              <a:rPr lang="en-US" altLang="en-US" baseline="-25000" dirty="0" smtClean="0"/>
              <a:t>1</a:t>
            </a:r>
            <a:r>
              <a:rPr lang="en-US" altLang="en-US" dirty="0" smtClean="0"/>
              <a:t> </a:t>
            </a:r>
            <a:r>
              <a:rPr lang="en-US" altLang="en-US" dirty="0" smtClean="0">
                <a:sym typeface="Symbol" panose="05050102010706020507" pitchFamily="18" charset="2"/>
              </a:rPr>
              <a:t> </a:t>
            </a:r>
            <a:r>
              <a:rPr lang="en-US" altLang="en-US" i="1" dirty="0" smtClean="0">
                <a:sym typeface="Symbol" panose="05050102010706020507" pitchFamily="18" charset="2"/>
              </a:rPr>
              <a:t>A </a:t>
            </a:r>
            <a:r>
              <a:rPr lang="en-US" altLang="en-US" dirty="0" smtClean="0">
                <a:sym typeface="Symbol" panose="05050102010706020507" pitchFamily="18" charset="2"/>
              </a:rPr>
              <a:t> </a:t>
            </a:r>
            <a:r>
              <a:rPr lang="en-US" altLang="en-US" i="1" dirty="0" smtClean="0">
                <a:sym typeface="Symbol" panose="05050102010706020507" pitchFamily="18" charset="2"/>
              </a:rPr>
              <a:t>a</a:t>
            </a:r>
            <a:r>
              <a:rPr lang="en-US" altLang="en-US" baseline="-25000" dirty="0" smtClean="0">
                <a:sym typeface="Symbol" panose="05050102010706020507" pitchFamily="18" charset="2"/>
              </a:rPr>
              <a:t>2</a:t>
            </a:r>
            <a:r>
              <a:rPr lang="en-US" altLang="en-US" dirty="0" smtClean="0">
                <a:sym typeface="Symbol" panose="05050102010706020507" pitchFamily="18" charset="2"/>
              </a:rPr>
              <a:t>    </a:t>
            </a:r>
            <a:r>
              <a:rPr lang="en-US" altLang="en-US" i="1" dirty="0" smtClean="0">
                <a:sym typeface="Symbol" panose="05050102010706020507" pitchFamily="18" charset="2"/>
              </a:rPr>
              <a:t>b</a:t>
            </a:r>
            <a:r>
              <a:rPr lang="en-US" altLang="en-US" baseline="-25000" dirty="0" smtClean="0">
                <a:sym typeface="Symbol" panose="05050102010706020507" pitchFamily="18" charset="2"/>
              </a:rPr>
              <a:t>1</a:t>
            </a:r>
            <a:r>
              <a:rPr lang="en-US" altLang="en-US" dirty="0" smtClean="0">
                <a:sym typeface="Symbol" panose="05050102010706020507" pitchFamily="18" charset="2"/>
              </a:rPr>
              <a:t>  </a:t>
            </a:r>
            <a:r>
              <a:rPr lang="en-US" altLang="en-US" i="1" dirty="0" smtClean="0">
                <a:sym typeface="Symbol" panose="05050102010706020507" pitchFamily="18" charset="2"/>
              </a:rPr>
              <a:t>B</a:t>
            </a:r>
            <a:r>
              <a:rPr lang="en-US" altLang="en-US" dirty="0" smtClean="0">
                <a:sym typeface="Symbol" panose="05050102010706020507" pitchFamily="18" charset="2"/>
              </a:rPr>
              <a:t>  </a:t>
            </a:r>
            <a:r>
              <a:rPr lang="en-US" altLang="en-US" i="1" dirty="0" smtClean="0">
                <a:sym typeface="Symbol" panose="05050102010706020507" pitchFamily="18" charset="2"/>
              </a:rPr>
              <a:t>b</a:t>
            </a:r>
            <a:r>
              <a:rPr lang="en-US" altLang="en-US" baseline="-25000" dirty="0" smtClean="0">
                <a:sym typeface="Symbol" panose="05050102010706020507" pitchFamily="18" charset="2"/>
              </a:rPr>
              <a:t>2</a:t>
            </a:r>
            <a:r>
              <a:rPr lang="en-US" altLang="en-US" dirty="0" smtClean="0">
                <a:sym typeface="Symbol" panose="05050102010706020507" pitchFamily="18" charset="2"/>
              </a:rPr>
              <a:t>), use linear scales to find corresponding candidate grid array cells, and look up all the buckets pointed to from those cells.</a:t>
            </a:r>
          </a:p>
          <a:p>
            <a:pPr marL="0" indent="0">
              <a:buNone/>
            </a:pPr>
            <a:endParaRPr lang="en-US" altLang="en-US" dirty="0" smtClean="0"/>
          </a:p>
          <a:p>
            <a:endParaRPr lang="en-US" altLang="en-US" dirty="0" smtClean="0"/>
          </a:p>
        </p:txBody>
      </p:sp>
    </p:spTree>
    <p:extLst>
      <p:ext uri="{BB962C8B-B14F-4D97-AF65-F5344CB8AC3E}">
        <p14:creationId xmlns:p14="http://schemas.microsoft.com/office/powerpoint/2010/main" val="36475451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pPr>
              <a:defRPr/>
            </a:pPr>
            <a:r>
              <a:rPr lang="en-US">
                <a:ea typeface="+mj-ea"/>
              </a:rPr>
              <a:t>Disk Subsystem</a:t>
            </a:r>
          </a:p>
        </p:txBody>
      </p:sp>
      <p:sp>
        <p:nvSpPr>
          <p:cNvPr id="41987" name="Rectangle 7"/>
          <p:cNvSpPr>
            <a:spLocks noGrp="1" noChangeArrowheads="1"/>
          </p:cNvSpPr>
          <p:nvPr>
            <p:ph type="body" idx="1"/>
          </p:nvPr>
        </p:nvSpPr>
        <p:spPr>
          <a:xfrm>
            <a:off x="297180" y="3441701"/>
            <a:ext cx="8663940" cy="3107689"/>
          </a:xfrm>
        </p:spPr>
        <p:txBody>
          <a:bodyPr/>
          <a:lstStyle/>
          <a:p>
            <a:pPr>
              <a:lnSpc>
                <a:spcPct val="80000"/>
              </a:lnSpc>
            </a:pPr>
            <a:r>
              <a:rPr lang="en-US" altLang="en-US" dirty="0" smtClean="0"/>
              <a:t>Multiple disks connected to a computer system through a controller</a:t>
            </a:r>
          </a:p>
          <a:p>
            <a:pPr lvl="1">
              <a:lnSpc>
                <a:spcPct val="80000"/>
              </a:lnSpc>
            </a:pPr>
            <a:r>
              <a:rPr lang="en-US" altLang="en-US" dirty="0" smtClean="0">
                <a:ea typeface="ＭＳ Ｐゴシック" panose="020B0600070205080204" pitchFamily="34" charset="-128"/>
              </a:rPr>
              <a:t>Controllers functionality (checksum, bad sector remapping) often carried out by individual disks; reduces load on controller</a:t>
            </a:r>
          </a:p>
          <a:p>
            <a:pPr>
              <a:lnSpc>
                <a:spcPct val="80000"/>
              </a:lnSpc>
            </a:pPr>
            <a:r>
              <a:rPr lang="en-US" altLang="en-US" dirty="0" smtClean="0"/>
              <a:t>Disk interface standards families</a:t>
            </a:r>
          </a:p>
          <a:p>
            <a:pPr lvl="1">
              <a:lnSpc>
                <a:spcPct val="80000"/>
              </a:lnSpc>
            </a:pPr>
            <a:r>
              <a:rPr lang="en-US" altLang="en-US" dirty="0" smtClean="0">
                <a:solidFill>
                  <a:srgbClr val="000099"/>
                </a:solidFill>
                <a:ea typeface="ＭＳ Ｐゴシック" panose="020B0600070205080204" pitchFamily="34" charset="-128"/>
              </a:rPr>
              <a:t>ATA</a:t>
            </a:r>
            <a:r>
              <a:rPr lang="en-US" altLang="en-US" dirty="0" smtClean="0">
                <a:ea typeface="ＭＳ Ｐゴシック" panose="020B0600070205080204" pitchFamily="34" charset="-128"/>
              </a:rPr>
              <a:t> (AT adaptor) range of standards</a:t>
            </a:r>
          </a:p>
          <a:p>
            <a:pPr lvl="1">
              <a:lnSpc>
                <a:spcPct val="80000"/>
              </a:lnSpc>
            </a:pPr>
            <a:r>
              <a:rPr lang="en-US" altLang="en-US" dirty="0" smtClean="0">
                <a:solidFill>
                  <a:srgbClr val="000099"/>
                </a:solidFill>
                <a:ea typeface="ＭＳ Ｐゴシック" panose="020B0600070205080204" pitchFamily="34" charset="-128"/>
              </a:rPr>
              <a:t>SATA</a:t>
            </a:r>
            <a:r>
              <a:rPr lang="en-US" altLang="en-US" dirty="0" smtClean="0">
                <a:ea typeface="ＭＳ Ｐゴシック" panose="020B0600070205080204" pitchFamily="34" charset="-128"/>
              </a:rPr>
              <a:t> (Serial ATA) </a:t>
            </a:r>
          </a:p>
          <a:p>
            <a:pPr lvl="1">
              <a:lnSpc>
                <a:spcPct val="80000"/>
              </a:lnSpc>
            </a:pPr>
            <a:r>
              <a:rPr lang="en-US" altLang="en-US" dirty="0" smtClean="0">
                <a:solidFill>
                  <a:srgbClr val="000099"/>
                </a:solidFill>
                <a:ea typeface="ＭＳ Ｐゴシック" panose="020B0600070205080204" pitchFamily="34" charset="-128"/>
              </a:rPr>
              <a:t>SCSI</a:t>
            </a:r>
            <a:r>
              <a:rPr lang="en-US" altLang="en-US" dirty="0" smtClean="0">
                <a:ea typeface="ＭＳ Ｐゴシック" panose="020B0600070205080204" pitchFamily="34" charset="-128"/>
              </a:rPr>
              <a:t> (Small Computer System Interconnect) range of standards</a:t>
            </a:r>
          </a:p>
          <a:p>
            <a:pPr lvl="1">
              <a:lnSpc>
                <a:spcPct val="80000"/>
              </a:lnSpc>
            </a:pPr>
            <a:r>
              <a:rPr lang="en-US" altLang="en-US" dirty="0" smtClean="0">
                <a:solidFill>
                  <a:srgbClr val="000099"/>
                </a:solidFill>
                <a:ea typeface="ＭＳ Ｐゴシック" panose="020B0600070205080204" pitchFamily="34" charset="-128"/>
              </a:rPr>
              <a:t>SAS</a:t>
            </a:r>
            <a:r>
              <a:rPr lang="en-US" altLang="en-US" dirty="0" smtClean="0">
                <a:ea typeface="ＭＳ Ｐゴシック" panose="020B0600070205080204" pitchFamily="34" charset="-128"/>
              </a:rPr>
              <a:t> (Serial Attached SCSI)</a:t>
            </a:r>
          </a:p>
          <a:p>
            <a:pPr lvl="1">
              <a:lnSpc>
                <a:spcPct val="80000"/>
              </a:lnSpc>
            </a:pPr>
            <a:r>
              <a:rPr lang="en-US" altLang="en-US" dirty="0" smtClean="0">
                <a:ea typeface="ＭＳ Ｐゴシック" panose="020B0600070205080204" pitchFamily="34" charset="-128"/>
              </a:rPr>
              <a:t>Several variants of each standard (different speeds and capabilities)</a:t>
            </a:r>
          </a:p>
        </p:txBody>
      </p:sp>
      <p:pic>
        <p:nvPicPr>
          <p:cNvPr id="41988"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25513"/>
            <a:ext cx="6960870"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8380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5666" name="Rectangle 2"/>
          <p:cNvSpPr>
            <a:spLocks noGrp="1" noChangeArrowheads="1"/>
          </p:cNvSpPr>
          <p:nvPr>
            <p:ph type="title"/>
          </p:nvPr>
        </p:nvSpPr>
        <p:spPr/>
        <p:txBody>
          <a:bodyPr/>
          <a:lstStyle/>
          <a:p>
            <a:pPr>
              <a:defRPr/>
            </a:pPr>
            <a:r>
              <a:rPr lang="en-US">
                <a:ea typeface="+mj-ea"/>
              </a:rPr>
              <a:t>Grid Files (Cont.)</a:t>
            </a:r>
          </a:p>
        </p:txBody>
      </p:sp>
      <p:sp>
        <p:nvSpPr>
          <p:cNvPr id="94211" name="Rectangle 3"/>
          <p:cNvSpPr>
            <a:spLocks noGrp="1" noChangeArrowheads="1"/>
          </p:cNvSpPr>
          <p:nvPr>
            <p:ph type="body" idx="1"/>
          </p:nvPr>
        </p:nvSpPr>
        <p:spPr>
          <a:xfrm>
            <a:off x="130629" y="866900"/>
            <a:ext cx="8882741" cy="4809506"/>
          </a:xfrm>
        </p:spPr>
        <p:txBody>
          <a:bodyPr/>
          <a:lstStyle/>
          <a:p>
            <a:r>
              <a:rPr lang="en-US" altLang="en-US" dirty="0" smtClean="0"/>
              <a:t>During insertion, if a bucket becomes full, new bucket can be created if more than one cell points to it. </a:t>
            </a:r>
          </a:p>
          <a:p>
            <a:pPr lvl="1"/>
            <a:r>
              <a:rPr lang="en-US" altLang="en-US" dirty="0" smtClean="0">
                <a:ea typeface="ＭＳ Ｐゴシック" panose="020B0600070205080204" pitchFamily="34" charset="-128"/>
              </a:rPr>
              <a:t>Idea similar to extendable hashing, but on multiple dimensions</a:t>
            </a:r>
          </a:p>
          <a:p>
            <a:pPr lvl="1"/>
            <a:r>
              <a:rPr lang="en-US" altLang="en-US" dirty="0" smtClean="0">
                <a:ea typeface="ＭＳ Ｐゴシック" panose="020B0600070205080204" pitchFamily="34" charset="-128"/>
              </a:rPr>
              <a:t> If only one cell points to it, either an overflow bucket must be created or the grid size must be increased</a:t>
            </a:r>
            <a:endParaRPr lang="en-US" altLang="en-US" dirty="0" smtClean="0">
              <a:ea typeface="ＭＳ Ｐゴシック" panose="020B0600070205080204" pitchFamily="34" charset="-128"/>
              <a:sym typeface="Symbol" panose="05050102010706020507" pitchFamily="18" charset="2"/>
            </a:endParaRPr>
          </a:p>
          <a:p>
            <a:r>
              <a:rPr lang="en-US" altLang="en-US" dirty="0" smtClean="0">
                <a:sym typeface="Symbol" panose="05050102010706020507" pitchFamily="18" charset="2"/>
              </a:rPr>
              <a:t>Linear scales must be chosen to uniformly distribute records across cells. </a:t>
            </a:r>
          </a:p>
          <a:p>
            <a:pPr lvl="1"/>
            <a:r>
              <a:rPr lang="en-US" altLang="en-US" dirty="0" smtClean="0">
                <a:ea typeface="ＭＳ Ｐゴシック" panose="020B0600070205080204" pitchFamily="34" charset="-128"/>
                <a:sym typeface="Symbol" panose="05050102010706020507" pitchFamily="18" charset="2"/>
              </a:rPr>
              <a:t> Otherwise there will be too many overflow buckets.</a:t>
            </a:r>
          </a:p>
          <a:p>
            <a:r>
              <a:rPr lang="en-US" altLang="en-US" dirty="0" smtClean="0">
                <a:sym typeface="Symbol" panose="05050102010706020507" pitchFamily="18" charset="2"/>
              </a:rPr>
              <a:t>Periodic re-organization to increase grid size will help.</a:t>
            </a:r>
          </a:p>
          <a:p>
            <a:pPr lvl="1"/>
            <a:r>
              <a:rPr lang="en-US" altLang="en-US" dirty="0" smtClean="0">
                <a:ea typeface="ＭＳ Ｐゴシック" panose="020B0600070205080204" pitchFamily="34" charset="-128"/>
                <a:sym typeface="Symbol" panose="05050102010706020507" pitchFamily="18" charset="2"/>
              </a:rPr>
              <a:t>But reorganization can be very expensive.</a:t>
            </a:r>
          </a:p>
          <a:p>
            <a:r>
              <a:rPr lang="en-US" altLang="en-US" dirty="0" smtClean="0">
                <a:sym typeface="Symbol" panose="05050102010706020507" pitchFamily="18" charset="2"/>
              </a:rPr>
              <a:t>Space overhead of grid array can be high.</a:t>
            </a:r>
          </a:p>
          <a:p>
            <a:r>
              <a:rPr lang="en-US" altLang="en-US" dirty="0" smtClean="0">
                <a:sym typeface="Symbol" panose="05050102010706020507" pitchFamily="18" charset="2"/>
              </a:rPr>
              <a:t>R-trees (Chapter 23) are an alternative </a:t>
            </a:r>
          </a:p>
        </p:txBody>
      </p:sp>
    </p:spTree>
    <p:extLst>
      <p:ext uri="{BB962C8B-B14F-4D97-AF65-F5344CB8AC3E}">
        <p14:creationId xmlns:p14="http://schemas.microsoft.com/office/powerpoint/2010/main" val="17280097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ctr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Chapter 12: Query Processing</a:t>
            </a:r>
          </a:p>
        </p:txBody>
      </p:sp>
    </p:spTree>
    <p:extLst>
      <p:ext uri="{BB962C8B-B14F-4D97-AF65-F5344CB8AC3E}">
        <p14:creationId xmlns:p14="http://schemas.microsoft.com/office/powerpoint/2010/main" val="414262990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Chapter 12:  Query Processing</a:t>
            </a:r>
          </a:p>
        </p:txBody>
      </p:sp>
      <p:sp>
        <p:nvSpPr>
          <p:cNvPr id="17410" name="Rectangle 3"/>
          <p:cNvSpPr>
            <a:spLocks noGrp="1" noChangeArrowheads="1"/>
          </p:cNvSpPr>
          <p:nvPr>
            <p:ph type="body" idx="1"/>
          </p:nvPr>
        </p:nvSpPr>
        <p:spPr>
          <a:xfrm>
            <a:off x="752475" y="1062038"/>
            <a:ext cx="6564313" cy="4138612"/>
          </a:xfrm>
        </p:spPr>
        <p:txBody>
          <a:bodyPr/>
          <a:lstStyle/>
          <a:p>
            <a:r>
              <a:rPr lang="en-US" altLang="en-US" sz="2400" smtClean="0">
                <a:ea typeface="ＭＳ Ｐゴシック" panose="020B0600070205080204" pitchFamily="34" charset="-128"/>
              </a:rPr>
              <a:t>Overview </a:t>
            </a:r>
          </a:p>
          <a:p>
            <a:r>
              <a:rPr lang="en-US" altLang="en-US" sz="2400" smtClean="0">
                <a:ea typeface="ＭＳ Ｐゴシック" panose="020B0600070205080204" pitchFamily="34" charset="-128"/>
              </a:rPr>
              <a:t>Measures of Query Cost</a:t>
            </a:r>
          </a:p>
          <a:p>
            <a:r>
              <a:rPr lang="en-US" altLang="en-US" sz="2400" smtClean="0">
                <a:ea typeface="ＭＳ Ｐゴシック" panose="020B0600070205080204" pitchFamily="34" charset="-128"/>
              </a:rPr>
              <a:t>Selection Operation  </a:t>
            </a:r>
          </a:p>
          <a:p>
            <a:r>
              <a:rPr lang="en-US" altLang="en-US" sz="2400" smtClean="0">
                <a:ea typeface="ＭＳ Ｐゴシック" panose="020B0600070205080204" pitchFamily="34" charset="-128"/>
              </a:rPr>
              <a:t>Sorting </a:t>
            </a:r>
          </a:p>
          <a:p>
            <a:r>
              <a:rPr lang="en-US" altLang="en-US" sz="2400" smtClean="0">
                <a:ea typeface="ＭＳ Ｐゴシック" panose="020B0600070205080204" pitchFamily="34" charset="-128"/>
              </a:rPr>
              <a:t>Join Operation </a:t>
            </a:r>
          </a:p>
          <a:p>
            <a:r>
              <a:rPr lang="en-US" altLang="en-US" sz="2400" smtClean="0">
                <a:ea typeface="ＭＳ Ｐゴシック" panose="020B0600070205080204" pitchFamily="34" charset="-128"/>
              </a:rPr>
              <a:t>Other Operations</a:t>
            </a:r>
          </a:p>
          <a:p>
            <a:r>
              <a:rPr lang="en-US" altLang="en-US" sz="2400" smtClean="0">
                <a:ea typeface="ＭＳ Ｐゴシック" panose="020B0600070205080204" pitchFamily="34" charset="-128"/>
              </a:rPr>
              <a:t>Evaluation of Expressions</a:t>
            </a:r>
          </a:p>
        </p:txBody>
      </p:sp>
    </p:spTree>
    <p:extLst>
      <p:ext uri="{BB962C8B-B14F-4D97-AF65-F5344CB8AC3E}">
        <p14:creationId xmlns:p14="http://schemas.microsoft.com/office/powerpoint/2010/main" val="2022242550"/>
      </p:ext>
    </p:extLst>
  </p:cSld>
  <p:clrMapOvr>
    <a:masterClrMapping/>
  </p:clrMapOvr>
  <p:transition advTm="5014"/>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Basic Steps in Query Processing</a:t>
            </a:r>
          </a:p>
        </p:txBody>
      </p:sp>
      <p:sp>
        <p:nvSpPr>
          <p:cNvPr id="19458" name="Rectangle 3"/>
          <p:cNvSpPr>
            <a:spLocks noGrp="1" noChangeArrowheads="1"/>
          </p:cNvSpPr>
          <p:nvPr>
            <p:ph type="body" idx="1"/>
          </p:nvPr>
        </p:nvSpPr>
        <p:spPr>
          <a:xfrm>
            <a:off x="213755" y="878774"/>
            <a:ext cx="8631795" cy="1258784"/>
          </a:xfrm>
        </p:spPr>
        <p:txBody>
          <a:bodyPr/>
          <a:lstStyle/>
          <a:p>
            <a:pPr>
              <a:buFont typeface="Monotype Sorts" charset="2"/>
              <a:buNone/>
            </a:pPr>
            <a:r>
              <a:rPr lang="en-US" altLang="en-US" sz="2000" dirty="0" smtClean="0">
                <a:ea typeface="ＭＳ Ｐゴシック" panose="020B0600070205080204" pitchFamily="34" charset="-128"/>
              </a:rPr>
              <a:t>1.	Parsing and translation</a:t>
            </a:r>
          </a:p>
          <a:p>
            <a:pPr>
              <a:buFont typeface="Monotype Sorts" charset="2"/>
              <a:buNone/>
            </a:pPr>
            <a:r>
              <a:rPr lang="en-US" altLang="en-US" sz="2000" dirty="0" smtClean="0">
                <a:ea typeface="ＭＳ Ｐゴシック" panose="020B0600070205080204" pitchFamily="34" charset="-128"/>
              </a:rPr>
              <a:t>2.	Optimization</a:t>
            </a:r>
          </a:p>
          <a:p>
            <a:pPr>
              <a:buFont typeface="Monotype Sorts" charset="2"/>
              <a:buNone/>
            </a:pPr>
            <a:r>
              <a:rPr lang="en-US" altLang="en-US" sz="2000" dirty="0" smtClean="0">
                <a:ea typeface="ＭＳ Ｐゴシック" panose="020B0600070205080204" pitchFamily="34" charset="-128"/>
              </a:rPr>
              <a:t>3.	Evaluation</a:t>
            </a:r>
          </a:p>
        </p:txBody>
      </p:sp>
      <p:pic>
        <p:nvPicPr>
          <p:cNvPr id="194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2230438"/>
            <a:ext cx="8429914"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9876106"/>
      </p:ext>
    </p:extLst>
  </p:cSld>
  <p:clrMapOvr>
    <a:masterClrMapping/>
  </p:clrMapOvr>
  <p:transition advTm="1520"/>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a:xfrm>
            <a:off x="745362" y="162791"/>
            <a:ext cx="8101755" cy="549728"/>
          </a:xfrm>
        </p:spPr>
        <p:txBody>
          <a:bodyPr/>
          <a:lstStyle/>
          <a:p>
            <a:r>
              <a:rPr lang="en-US" altLang="en-US" dirty="0" smtClean="0">
                <a:effectLst>
                  <a:outerShdw blurRad="38100" dist="38100" dir="2700000" algn="tl">
                    <a:srgbClr val="C0C0C0"/>
                  </a:outerShdw>
                </a:effectLst>
                <a:ea typeface="ＭＳ Ｐゴシック" panose="020B0600070205080204" pitchFamily="34" charset="-128"/>
              </a:rPr>
              <a:t>Basic Steps in Query Processing (Cont.)</a:t>
            </a:r>
          </a:p>
        </p:txBody>
      </p:sp>
      <p:sp>
        <p:nvSpPr>
          <p:cNvPr id="21506" name="Rectangle 3"/>
          <p:cNvSpPr>
            <a:spLocks noGrp="1" noChangeArrowheads="1"/>
          </p:cNvSpPr>
          <p:nvPr>
            <p:ph type="body" idx="1"/>
          </p:nvPr>
        </p:nvSpPr>
        <p:spPr>
          <a:xfrm>
            <a:off x="213757" y="952501"/>
            <a:ext cx="8728362" cy="3275115"/>
          </a:xfrm>
        </p:spPr>
        <p:txBody>
          <a:bodyPr/>
          <a:lstStyle/>
          <a:p>
            <a:r>
              <a:rPr lang="en-US" altLang="en-US" sz="2000" dirty="0" smtClean="0">
                <a:ea typeface="ＭＳ Ｐゴシック" panose="020B0600070205080204" pitchFamily="34" charset="-128"/>
              </a:rPr>
              <a:t>Parsing and translation</a:t>
            </a:r>
          </a:p>
          <a:p>
            <a:pPr lvl="1"/>
            <a:r>
              <a:rPr lang="en-US" altLang="en-US" sz="2000" dirty="0" smtClean="0">
                <a:ea typeface="ＭＳ Ｐゴシック" panose="020B0600070205080204" pitchFamily="34" charset="-128"/>
              </a:rPr>
              <a:t>translate the query into its internal form.  This is then translated into relational algebra.</a:t>
            </a:r>
          </a:p>
          <a:p>
            <a:pPr lvl="1"/>
            <a:r>
              <a:rPr lang="en-US" altLang="en-US" sz="2000" dirty="0" smtClean="0">
                <a:ea typeface="ＭＳ Ｐゴシック" panose="020B0600070205080204" pitchFamily="34" charset="-128"/>
              </a:rPr>
              <a:t>Parser checks syntax, verifies relations</a:t>
            </a:r>
          </a:p>
          <a:p>
            <a:r>
              <a:rPr lang="en-US" altLang="en-US" sz="2000" dirty="0" smtClean="0">
                <a:ea typeface="ＭＳ Ｐゴシック" panose="020B0600070205080204" pitchFamily="34" charset="-128"/>
              </a:rPr>
              <a:t>Evaluation</a:t>
            </a:r>
          </a:p>
          <a:p>
            <a:pPr lvl="1"/>
            <a:r>
              <a:rPr lang="en-US" altLang="en-US" sz="2000" dirty="0" smtClean="0">
                <a:ea typeface="ＭＳ Ｐゴシック" panose="020B0600070205080204" pitchFamily="34" charset="-128"/>
              </a:rPr>
              <a:t>The query-execution engine takes a query-evaluation plan, executes that plan, and returns the answers to the query.</a:t>
            </a:r>
          </a:p>
          <a:p>
            <a:pPr lvl="1"/>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2318722254"/>
      </p:ext>
    </p:extLst>
  </p:cSld>
  <p:clrMapOvr>
    <a:masterClrMapping/>
  </p:clrMapOvr>
  <p:transition advTm="992"/>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885825" y="301625"/>
            <a:ext cx="8077200" cy="609600"/>
          </a:xfrm>
        </p:spPr>
        <p:txBody>
          <a:bodyPr/>
          <a:lstStyle/>
          <a:p>
            <a:r>
              <a:rPr lang="en-US" altLang="en-US" smtClean="0">
                <a:effectLst>
                  <a:outerShdw blurRad="38100" dist="38100" dir="2700000" algn="tl">
                    <a:srgbClr val="C0C0C0"/>
                  </a:outerShdw>
                </a:effectLst>
                <a:ea typeface="ＭＳ Ｐゴシック" panose="020B0600070205080204" pitchFamily="34" charset="-128"/>
              </a:rPr>
              <a:t>Basic Steps in Query Processing : Optimization</a:t>
            </a:r>
          </a:p>
        </p:txBody>
      </p:sp>
      <p:sp>
        <p:nvSpPr>
          <p:cNvPr id="23554" name="Rectangle 3"/>
          <p:cNvSpPr>
            <a:spLocks noGrp="1" noChangeArrowheads="1"/>
          </p:cNvSpPr>
          <p:nvPr>
            <p:ph type="body" idx="1"/>
          </p:nvPr>
        </p:nvSpPr>
        <p:spPr>
          <a:xfrm>
            <a:off x="166256" y="911226"/>
            <a:ext cx="8692736" cy="5335195"/>
          </a:xfrm>
        </p:spPr>
        <p:txBody>
          <a:bodyPr/>
          <a:lstStyle/>
          <a:p>
            <a:r>
              <a:rPr lang="en-US" altLang="en-US" sz="2000" dirty="0" smtClean="0">
                <a:ea typeface="ＭＳ Ｐゴシック" panose="020B0600070205080204" pitchFamily="34" charset="-128"/>
              </a:rPr>
              <a:t>A relational algebra expression may have many equivalent expressions</a:t>
            </a:r>
          </a:p>
          <a:p>
            <a:pPr lvl="1"/>
            <a:r>
              <a:rPr lang="en-US" altLang="en-US" sz="2000" dirty="0" smtClean="0">
                <a:ea typeface="ＭＳ Ｐゴシック" panose="020B0600070205080204" pitchFamily="34" charset="-128"/>
              </a:rPr>
              <a:t>E.g., </a:t>
            </a:r>
            <a:r>
              <a:rPr lang="en-US" altLang="en-US" sz="2400" dirty="0" smtClean="0">
                <a:ea typeface="ＭＳ Ｐゴシック" panose="020B0600070205080204" pitchFamily="34" charset="-128"/>
                <a:sym typeface="Symbol" panose="05050102010706020507" pitchFamily="18" charset="2"/>
              </a:rPr>
              <a:t></a:t>
            </a:r>
            <a:r>
              <a:rPr lang="en-US" altLang="en-US" sz="2400" i="1" baseline="-25000" dirty="0" smtClean="0">
                <a:ea typeface="ＭＳ Ｐゴシック" panose="020B0600070205080204" pitchFamily="34" charset="-128"/>
                <a:sym typeface="Symbol" panose="05050102010706020507" pitchFamily="18" charset="2"/>
              </a:rPr>
              <a:t>salary</a:t>
            </a:r>
            <a:r>
              <a:rPr lang="en-US" altLang="en-US" sz="2400" baseline="-25000" dirty="0" smtClean="0">
                <a:ea typeface="ＭＳ Ｐゴシック" panose="020B0600070205080204" pitchFamily="34" charset="-128"/>
                <a:sym typeface="Symbol" panose="05050102010706020507" pitchFamily="18" charset="2"/>
              </a:rPr>
              <a:t>75000</a:t>
            </a:r>
            <a:r>
              <a:rPr lang="en-US" altLang="en-US" sz="2000" dirty="0" smtClean="0">
                <a:ea typeface="ＭＳ Ｐゴシック" panose="020B0600070205080204" pitchFamily="34" charset="-128"/>
                <a:sym typeface="Symbol" panose="05050102010706020507" pitchFamily="18" charset="2"/>
              </a:rPr>
              <a:t>(</a:t>
            </a:r>
            <a:r>
              <a:rPr lang="en-US" altLang="en-US" dirty="0" smtClean="0">
                <a:ea typeface="ＭＳ Ｐゴシック" panose="020B0600070205080204" pitchFamily="34" charset="-128"/>
                <a:sym typeface="Symbol" panose="05050102010706020507" pitchFamily="18" charset="2"/>
              </a:rPr>
              <a:t></a:t>
            </a:r>
            <a:r>
              <a:rPr lang="en-US" altLang="en-US" sz="2000" i="1" baseline="-25000" dirty="0" smtClean="0">
                <a:ea typeface="ＭＳ Ｐゴシック" panose="020B0600070205080204" pitchFamily="34" charset="-128"/>
                <a:sym typeface="Symbol" panose="05050102010706020507" pitchFamily="18" charset="2"/>
              </a:rPr>
              <a:t>salary</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instructor)) </a:t>
            </a:r>
            <a:r>
              <a:rPr lang="en-US" altLang="en-US" sz="2000" dirty="0" smtClean="0">
                <a:ea typeface="ＭＳ Ｐゴシック" panose="020B0600070205080204" pitchFamily="34" charset="-128"/>
                <a:sym typeface="Symbol" panose="05050102010706020507" pitchFamily="18" charset="2"/>
              </a:rPr>
              <a:t>is equivalent to </a:t>
            </a:r>
            <a:br>
              <a:rPr lang="en-US" altLang="en-US" sz="2000" dirty="0" smtClean="0">
                <a:ea typeface="ＭＳ Ｐゴシック" panose="020B0600070205080204" pitchFamily="34" charset="-128"/>
                <a:sym typeface="Symbol" panose="05050102010706020507" pitchFamily="18" charset="2"/>
              </a:rPr>
            </a:br>
            <a:r>
              <a:rPr lang="en-US" altLang="en-US" sz="2000"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a:t>
            </a:r>
            <a:r>
              <a:rPr lang="en-US" altLang="en-US" sz="2400" i="1" baseline="-25000" dirty="0" smtClean="0">
                <a:ea typeface="ＭＳ Ｐゴシック" panose="020B0600070205080204" pitchFamily="34" charset="-128"/>
                <a:sym typeface="Symbol" panose="05050102010706020507" pitchFamily="18" charset="2"/>
              </a:rPr>
              <a:t>salary</a:t>
            </a:r>
            <a:r>
              <a:rPr lang="en-US" altLang="en-US" sz="2000" dirty="0" smtClean="0">
                <a:ea typeface="ＭＳ Ｐゴシック" panose="020B0600070205080204" pitchFamily="34" charset="-128"/>
                <a:sym typeface="Symbol" panose="05050102010706020507" pitchFamily="18" charset="2"/>
              </a:rPr>
              <a:t>(</a:t>
            </a:r>
            <a:r>
              <a:rPr lang="en-US" altLang="en-US" sz="2400" dirty="0" smtClean="0">
                <a:ea typeface="ＭＳ Ｐゴシック" panose="020B0600070205080204" pitchFamily="34" charset="-128"/>
                <a:sym typeface="Symbol" panose="05050102010706020507" pitchFamily="18" charset="2"/>
              </a:rPr>
              <a:t></a:t>
            </a:r>
            <a:r>
              <a:rPr lang="en-US" altLang="en-US" sz="2400" i="1" baseline="-25000" dirty="0" smtClean="0">
                <a:ea typeface="ＭＳ Ｐゴシック" panose="020B0600070205080204" pitchFamily="34" charset="-128"/>
                <a:sym typeface="Symbol" panose="05050102010706020507" pitchFamily="18" charset="2"/>
              </a:rPr>
              <a:t>salary</a:t>
            </a:r>
            <a:r>
              <a:rPr lang="en-US" altLang="en-US" sz="2400" baseline="-25000" dirty="0" smtClean="0">
                <a:ea typeface="ＭＳ Ｐゴシック" panose="020B0600070205080204" pitchFamily="34" charset="-128"/>
                <a:sym typeface="Symbol" panose="05050102010706020507" pitchFamily="18" charset="2"/>
              </a:rPr>
              <a:t>75000</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instructor))</a:t>
            </a:r>
          </a:p>
          <a:p>
            <a:r>
              <a:rPr lang="en-US" altLang="en-US" sz="2000" dirty="0" smtClean="0">
                <a:ea typeface="ＭＳ Ｐゴシック" panose="020B0600070205080204" pitchFamily="34" charset="-128"/>
                <a:sym typeface="Symbol" panose="05050102010706020507" pitchFamily="18" charset="2"/>
              </a:rPr>
              <a:t>Each relational algebra operation can be evaluated using one of several different algorithms</a:t>
            </a:r>
          </a:p>
          <a:p>
            <a:pPr lvl="1"/>
            <a:r>
              <a:rPr lang="en-US" altLang="en-US" sz="2000" dirty="0" smtClean="0">
                <a:ea typeface="ＭＳ Ｐゴシック" panose="020B0600070205080204" pitchFamily="34" charset="-128"/>
                <a:sym typeface="Symbol" panose="05050102010706020507" pitchFamily="18" charset="2"/>
              </a:rPr>
              <a:t>Correspondingly, a relational-algebra expression can be evaluated in many ways. </a:t>
            </a:r>
          </a:p>
          <a:p>
            <a:r>
              <a:rPr lang="en-US" altLang="en-US" sz="2000" dirty="0" smtClean="0">
                <a:ea typeface="ＭＳ Ｐゴシック" panose="020B0600070205080204" pitchFamily="34" charset="-128"/>
                <a:sym typeface="Symbol" panose="05050102010706020507" pitchFamily="18" charset="2"/>
              </a:rPr>
              <a:t>Annotated expression specifying detailed evaluation strategy is called an </a:t>
            </a:r>
            <a:r>
              <a:rPr lang="en-US" altLang="en-US" sz="2000" b="1" dirty="0" smtClean="0">
                <a:solidFill>
                  <a:srgbClr val="3366CC"/>
                </a:solidFill>
                <a:ea typeface="ＭＳ Ｐゴシック" panose="020B0600070205080204" pitchFamily="34" charset="-128"/>
                <a:sym typeface="Symbol" panose="05050102010706020507" pitchFamily="18" charset="2"/>
              </a:rPr>
              <a:t>evaluation-plan</a:t>
            </a:r>
            <a:r>
              <a:rPr lang="en-US" altLang="en-US" sz="2000" dirty="0" smtClean="0">
                <a:ea typeface="ＭＳ Ｐゴシック" panose="020B0600070205080204" pitchFamily="34" charset="-128"/>
                <a:sym typeface="Symbol" panose="05050102010706020507" pitchFamily="18" charset="2"/>
              </a:rPr>
              <a:t>.</a:t>
            </a:r>
          </a:p>
          <a:p>
            <a:pPr lvl="1"/>
            <a:r>
              <a:rPr lang="en-US" altLang="en-US" sz="2000" dirty="0" smtClean="0">
                <a:ea typeface="ＭＳ Ｐゴシック" panose="020B0600070205080204" pitchFamily="34" charset="-128"/>
                <a:sym typeface="Symbol" panose="05050102010706020507" pitchFamily="18" charset="2"/>
              </a:rPr>
              <a:t>E.g., can use an index on </a:t>
            </a:r>
            <a:r>
              <a:rPr lang="en-US" altLang="en-US" sz="2000" i="1" dirty="0" smtClean="0">
                <a:ea typeface="ＭＳ Ｐゴシック" panose="020B0600070205080204" pitchFamily="34" charset="-128"/>
                <a:sym typeface="Symbol" panose="05050102010706020507" pitchFamily="18" charset="2"/>
              </a:rPr>
              <a:t>salary</a:t>
            </a:r>
            <a:r>
              <a:rPr lang="en-US" altLang="en-US" sz="2000" dirty="0" smtClean="0">
                <a:ea typeface="ＭＳ Ｐゴシック" panose="020B0600070205080204" pitchFamily="34" charset="-128"/>
                <a:sym typeface="Symbol" panose="05050102010706020507" pitchFamily="18" charset="2"/>
              </a:rPr>
              <a:t> to find instructors with salary &lt; 75000,</a:t>
            </a:r>
          </a:p>
          <a:p>
            <a:pPr lvl="1"/>
            <a:r>
              <a:rPr lang="en-US" altLang="en-US" sz="2000" dirty="0" smtClean="0">
                <a:ea typeface="ＭＳ Ｐゴシック" panose="020B0600070205080204" pitchFamily="34" charset="-128"/>
                <a:sym typeface="Symbol" panose="05050102010706020507" pitchFamily="18" charset="2"/>
              </a:rPr>
              <a:t>or can perform complete relation scan and discard instructors with salary  75000</a:t>
            </a:r>
          </a:p>
        </p:txBody>
      </p:sp>
    </p:spTree>
    <p:extLst>
      <p:ext uri="{BB962C8B-B14F-4D97-AF65-F5344CB8AC3E}">
        <p14:creationId xmlns:p14="http://schemas.microsoft.com/office/powerpoint/2010/main" val="2646678622"/>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1026"/>
          <p:cNvSpPr>
            <a:spLocks noGrp="1" noChangeArrowheads="1"/>
          </p:cNvSpPr>
          <p:nvPr>
            <p:ph type="title"/>
          </p:nvPr>
        </p:nvSpPr>
        <p:spPr/>
        <p:txBody>
          <a:bodyPr/>
          <a:lstStyle/>
          <a:p>
            <a:r>
              <a:rPr lang="en-US" altLang="en-US" dirty="0" smtClean="0">
                <a:effectLst>
                  <a:outerShdw blurRad="38100" dist="38100" dir="2700000" algn="tl">
                    <a:srgbClr val="C0C0C0"/>
                  </a:outerShdw>
                </a:effectLst>
                <a:ea typeface="ＭＳ Ｐゴシック" panose="020B0600070205080204" pitchFamily="34" charset="-128"/>
              </a:rPr>
              <a:t>Basic Steps: Optimization (Cont.)</a:t>
            </a:r>
          </a:p>
        </p:txBody>
      </p:sp>
      <p:sp>
        <p:nvSpPr>
          <p:cNvPr id="25602" name="Rectangle 1027"/>
          <p:cNvSpPr>
            <a:spLocks noGrp="1" noChangeArrowheads="1"/>
          </p:cNvSpPr>
          <p:nvPr>
            <p:ph type="body" idx="1"/>
          </p:nvPr>
        </p:nvSpPr>
        <p:spPr>
          <a:xfrm>
            <a:off x="118753" y="890649"/>
            <a:ext cx="8726797" cy="5613021"/>
          </a:xfrm>
        </p:spPr>
        <p:txBody>
          <a:bodyPr/>
          <a:lstStyle/>
          <a:p>
            <a:r>
              <a:rPr lang="en-US" altLang="en-US" sz="2000" b="1" dirty="0" smtClean="0">
                <a:solidFill>
                  <a:srgbClr val="3366CC"/>
                </a:solidFill>
                <a:ea typeface="ＭＳ Ｐゴシック" panose="020B0600070205080204" pitchFamily="34" charset="-128"/>
                <a:sym typeface="Symbol" panose="05050102010706020507" pitchFamily="18" charset="2"/>
              </a:rPr>
              <a:t>Query Optimization</a:t>
            </a:r>
            <a:r>
              <a:rPr lang="en-US" altLang="en-US" sz="2000" dirty="0" smtClean="0">
                <a:solidFill>
                  <a:schemeClr val="tx2"/>
                </a:solidFill>
                <a:ea typeface="ＭＳ Ｐゴシック" panose="020B0600070205080204" pitchFamily="34" charset="-128"/>
                <a:sym typeface="Symbol" panose="05050102010706020507" pitchFamily="18" charset="2"/>
              </a:rPr>
              <a:t>:</a:t>
            </a:r>
            <a:r>
              <a:rPr lang="en-US" altLang="en-US" sz="2000" dirty="0" smtClean="0">
                <a:ea typeface="ＭＳ Ｐゴシック" panose="020B0600070205080204" pitchFamily="34" charset="-128"/>
                <a:sym typeface="Symbol" panose="05050102010706020507" pitchFamily="18" charset="2"/>
              </a:rPr>
              <a:t> Amongst all equivalent evaluation plans choose the one with lowest cost. </a:t>
            </a:r>
          </a:p>
          <a:p>
            <a:pPr lvl="1"/>
            <a:r>
              <a:rPr lang="en-US" altLang="en-US" sz="2000" dirty="0" smtClean="0">
                <a:ea typeface="ＭＳ Ｐゴシック" panose="020B0600070205080204" pitchFamily="34" charset="-128"/>
                <a:sym typeface="Symbol" panose="05050102010706020507" pitchFamily="18" charset="2"/>
              </a:rPr>
              <a:t> Cost is estimated using statistical information from the</a:t>
            </a:r>
            <a:br>
              <a:rPr lang="en-US" altLang="en-US" sz="2000" dirty="0" smtClean="0">
                <a:ea typeface="ＭＳ Ｐゴシック" panose="020B0600070205080204" pitchFamily="34" charset="-128"/>
                <a:sym typeface="Symbol" panose="05050102010706020507" pitchFamily="18" charset="2"/>
              </a:rPr>
            </a:br>
            <a:r>
              <a:rPr lang="en-US" altLang="en-US" sz="2000" dirty="0" smtClean="0">
                <a:ea typeface="ＭＳ Ｐゴシック" panose="020B0600070205080204" pitchFamily="34" charset="-128"/>
                <a:sym typeface="Symbol" panose="05050102010706020507" pitchFamily="18" charset="2"/>
              </a:rPr>
              <a:t> database catalog</a:t>
            </a:r>
          </a:p>
          <a:p>
            <a:pPr lvl="2"/>
            <a:r>
              <a:rPr lang="en-US" altLang="en-US" sz="2000" dirty="0" smtClean="0">
                <a:ea typeface="ＭＳ Ｐゴシック" panose="020B0600070205080204" pitchFamily="34" charset="-128"/>
                <a:sym typeface="Symbol" panose="05050102010706020507" pitchFamily="18" charset="2"/>
              </a:rPr>
              <a:t>e.g. number of tuples in each relation, size of tuples, etc.</a:t>
            </a:r>
          </a:p>
          <a:p>
            <a:r>
              <a:rPr lang="en-US" altLang="en-US" sz="2000" dirty="0" smtClean="0">
                <a:ea typeface="ＭＳ Ｐゴシック" panose="020B0600070205080204" pitchFamily="34" charset="-128"/>
                <a:sym typeface="Symbol" panose="05050102010706020507" pitchFamily="18" charset="2"/>
              </a:rPr>
              <a:t>In this chapter we study</a:t>
            </a:r>
          </a:p>
          <a:p>
            <a:pPr lvl="1"/>
            <a:r>
              <a:rPr lang="en-US" altLang="en-US" sz="2000" dirty="0" smtClean="0">
                <a:ea typeface="ＭＳ Ｐゴシック" panose="020B0600070205080204" pitchFamily="34" charset="-128"/>
                <a:sym typeface="Symbol" panose="05050102010706020507" pitchFamily="18" charset="2"/>
              </a:rPr>
              <a:t>How to measure query costs</a:t>
            </a:r>
          </a:p>
          <a:p>
            <a:pPr lvl="1"/>
            <a:r>
              <a:rPr lang="en-US" altLang="en-US" sz="2000" dirty="0" smtClean="0">
                <a:ea typeface="ＭＳ Ｐゴシック" panose="020B0600070205080204" pitchFamily="34" charset="-128"/>
                <a:sym typeface="Symbol" panose="05050102010706020507" pitchFamily="18" charset="2"/>
              </a:rPr>
              <a:t>Algorithms for evaluating relational algebra operations</a:t>
            </a:r>
          </a:p>
          <a:p>
            <a:pPr lvl="1"/>
            <a:r>
              <a:rPr lang="en-US" altLang="en-US" sz="2000" dirty="0" smtClean="0">
                <a:ea typeface="ＭＳ Ｐゴシック" panose="020B0600070205080204" pitchFamily="34" charset="-128"/>
                <a:sym typeface="Symbol" panose="05050102010706020507" pitchFamily="18" charset="2"/>
              </a:rPr>
              <a:t>How to combine algorithms for individual operations in order to evaluate a complete expression</a:t>
            </a:r>
          </a:p>
          <a:p>
            <a:r>
              <a:rPr lang="en-US" altLang="en-US" sz="2000" dirty="0" smtClean="0">
                <a:ea typeface="ＭＳ Ｐゴシック" panose="020B0600070205080204" pitchFamily="34" charset="-128"/>
                <a:sym typeface="Symbol" panose="05050102010706020507" pitchFamily="18" charset="2"/>
              </a:rPr>
              <a:t>In Chapter 14</a:t>
            </a:r>
          </a:p>
          <a:p>
            <a:pPr lvl="1"/>
            <a:r>
              <a:rPr lang="en-US" altLang="en-US" sz="2000" dirty="0" smtClean="0">
                <a:ea typeface="ＭＳ Ｐゴシック" panose="020B0600070205080204" pitchFamily="34" charset="-128"/>
                <a:sym typeface="Symbol" panose="05050102010706020507" pitchFamily="18" charset="2"/>
              </a:rPr>
              <a:t>We study how to optimize queries, that is, how to find an evaluation plan with lowest estimated cost</a:t>
            </a:r>
          </a:p>
          <a:p>
            <a:endParaRPr lang="en-US" altLang="en-US" sz="2000" dirty="0" smtClean="0">
              <a:ea typeface="ＭＳ Ｐゴシック" panose="020B0600070205080204" pitchFamily="34" charset="-128"/>
            </a:endParaRPr>
          </a:p>
        </p:txBody>
      </p:sp>
    </p:spTree>
    <p:extLst>
      <p:ext uri="{BB962C8B-B14F-4D97-AF65-F5344CB8AC3E}">
        <p14:creationId xmlns:p14="http://schemas.microsoft.com/office/powerpoint/2010/main" val="298782968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Measures of Query Cost</a:t>
            </a:r>
          </a:p>
        </p:txBody>
      </p:sp>
      <p:sp>
        <p:nvSpPr>
          <p:cNvPr id="27650" name="Rectangle 3"/>
          <p:cNvSpPr>
            <a:spLocks noGrp="1" noChangeArrowheads="1"/>
          </p:cNvSpPr>
          <p:nvPr>
            <p:ph type="body" idx="1"/>
          </p:nvPr>
        </p:nvSpPr>
        <p:spPr>
          <a:xfrm>
            <a:off x="320634" y="902526"/>
            <a:ext cx="8391566" cy="5077588"/>
          </a:xfrm>
        </p:spPr>
        <p:txBody>
          <a:bodyPr/>
          <a:lstStyle/>
          <a:p>
            <a:r>
              <a:rPr lang="en-US" altLang="en-US" sz="2000" dirty="0" smtClean="0">
                <a:ea typeface="ＭＳ Ｐゴシック" panose="020B0600070205080204" pitchFamily="34" charset="-128"/>
              </a:rPr>
              <a:t>Cost is generally measured as total elapsed time for answering query</a:t>
            </a:r>
          </a:p>
          <a:p>
            <a:pPr lvl="1"/>
            <a:r>
              <a:rPr lang="en-US" altLang="en-US" sz="2000" dirty="0" smtClean="0">
                <a:ea typeface="ＭＳ Ｐゴシック" panose="020B0600070205080204" pitchFamily="34" charset="-128"/>
              </a:rPr>
              <a:t>Many factors contribute to time cost</a:t>
            </a:r>
          </a:p>
          <a:p>
            <a:pPr lvl="2"/>
            <a:r>
              <a:rPr lang="en-US" altLang="en-US" sz="2000" i="1" dirty="0" smtClean="0">
                <a:ea typeface="ＭＳ Ｐゴシック" panose="020B0600070205080204" pitchFamily="34" charset="-128"/>
              </a:rPr>
              <a:t>disk accesses, CPU</a:t>
            </a:r>
            <a:r>
              <a:rPr lang="en-US" altLang="en-US" sz="2000" dirty="0" smtClean="0">
                <a:ea typeface="ＭＳ Ｐゴシック" panose="020B0600070205080204" pitchFamily="34" charset="-128"/>
              </a:rPr>
              <a:t>, or even network </a:t>
            </a:r>
            <a:r>
              <a:rPr lang="en-US" altLang="en-US" sz="2000" i="1" dirty="0" smtClean="0">
                <a:ea typeface="ＭＳ Ｐゴシック" panose="020B0600070205080204" pitchFamily="34" charset="-128"/>
              </a:rPr>
              <a:t>communication</a:t>
            </a:r>
          </a:p>
          <a:p>
            <a:r>
              <a:rPr lang="en-US" altLang="en-US" sz="2000" dirty="0" smtClean="0">
                <a:ea typeface="ＭＳ Ｐゴシック" panose="020B0600070205080204" pitchFamily="34" charset="-128"/>
              </a:rPr>
              <a:t>Typically disk access is the predominant cost, and is also relatively easy to estimate.   Measured by taking into account</a:t>
            </a:r>
          </a:p>
          <a:p>
            <a:pPr lvl="1"/>
            <a:r>
              <a:rPr lang="en-US" altLang="en-US" sz="2000" dirty="0" smtClean="0">
                <a:ea typeface="ＭＳ Ｐゴシック" panose="020B0600070205080204" pitchFamily="34" charset="-128"/>
              </a:rPr>
              <a:t>Number of seeks             * average-seek-cost</a:t>
            </a:r>
          </a:p>
          <a:p>
            <a:pPr lvl="1"/>
            <a:r>
              <a:rPr lang="en-US" altLang="en-US" sz="2000" dirty="0" smtClean="0">
                <a:ea typeface="ＭＳ Ｐゴシック" panose="020B0600070205080204" pitchFamily="34" charset="-128"/>
              </a:rPr>
              <a:t>Number of blocks read     * average-block-read-cost</a:t>
            </a:r>
          </a:p>
          <a:p>
            <a:pPr lvl="1"/>
            <a:r>
              <a:rPr lang="en-US" altLang="en-US" sz="2000" dirty="0" smtClean="0">
                <a:ea typeface="ＭＳ Ｐゴシック" panose="020B0600070205080204" pitchFamily="34" charset="-128"/>
              </a:rPr>
              <a:t>Number of blocks written * average-block-write-cost</a:t>
            </a:r>
          </a:p>
          <a:p>
            <a:pPr lvl="2"/>
            <a:r>
              <a:rPr lang="en-US" altLang="en-US" sz="2000" dirty="0" smtClean="0">
                <a:ea typeface="ＭＳ Ｐゴシック" panose="020B0600070205080204" pitchFamily="34" charset="-128"/>
              </a:rPr>
              <a:t>Cost to write a block is greater than cost to read a block </a:t>
            </a:r>
          </a:p>
          <a:p>
            <a:pPr lvl="3"/>
            <a:r>
              <a:rPr lang="en-US" altLang="en-US" sz="2000" dirty="0" smtClean="0">
                <a:ea typeface="ＭＳ Ｐゴシック" panose="020B0600070205080204" pitchFamily="34" charset="-128"/>
              </a:rPr>
              <a:t>data is read back after being written to ensure that the write was successful</a:t>
            </a:r>
          </a:p>
        </p:txBody>
      </p:sp>
    </p:spTree>
    <p:extLst>
      <p:ext uri="{BB962C8B-B14F-4D97-AF65-F5344CB8AC3E}">
        <p14:creationId xmlns:p14="http://schemas.microsoft.com/office/powerpoint/2010/main" val="2343554423"/>
      </p:ext>
    </p:extLst>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Measures of Query Cost (Cont.)</a:t>
            </a:r>
          </a:p>
        </p:txBody>
      </p:sp>
      <p:sp>
        <p:nvSpPr>
          <p:cNvPr id="29698" name="Rectangle 1027"/>
          <p:cNvSpPr>
            <a:spLocks noGrp="1" noChangeArrowheads="1"/>
          </p:cNvSpPr>
          <p:nvPr>
            <p:ph type="body" idx="1"/>
          </p:nvPr>
        </p:nvSpPr>
        <p:spPr>
          <a:xfrm>
            <a:off x="201881" y="902525"/>
            <a:ext cx="8715107" cy="5520500"/>
          </a:xfrm>
        </p:spPr>
        <p:txBody>
          <a:bodyPr/>
          <a:lstStyle/>
          <a:p>
            <a:r>
              <a:rPr lang="en-US" altLang="en-US" sz="2000" dirty="0" smtClean="0">
                <a:ea typeface="ＭＳ Ｐゴシック" panose="020B0600070205080204" pitchFamily="34" charset="-128"/>
              </a:rPr>
              <a:t>For simplicity we just use the </a:t>
            </a:r>
            <a:r>
              <a:rPr lang="en-US" altLang="en-US" sz="2000" b="1" dirty="0" smtClean="0">
                <a:solidFill>
                  <a:srgbClr val="3366CC"/>
                </a:solidFill>
                <a:ea typeface="ＭＳ Ｐゴシック" panose="020B0600070205080204" pitchFamily="34" charset="-128"/>
              </a:rPr>
              <a:t>number of block transfers</a:t>
            </a:r>
            <a:r>
              <a:rPr lang="en-US" altLang="en-US" sz="2000" i="1" dirty="0" smtClean="0">
                <a:ea typeface="ＭＳ Ｐゴシック" panose="020B0600070205080204" pitchFamily="34" charset="-128"/>
              </a:rPr>
              <a:t> from disk and the </a:t>
            </a:r>
            <a:r>
              <a:rPr lang="en-US" altLang="en-US" sz="2000" b="1" dirty="0" smtClean="0">
                <a:solidFill>
                  <a:srgbClr val="3366CC"/>
                </a:solidFill>
                <a:ea typeface="ＭＳ Ｐゴシック" panose="020B0600070205080204" pitchFamily="34" charset="-128"/>
              </a:rPr>
              <a:t>number of seeks</a:t>
            </a:r>
            <a:r>
              <a:rPr lang="en-US" altLang="en-US" sz="2000" dirty="0" smtClean="0">
                <a:ea typeface="ＭＳ Ｐゴシック" panose="020B0600070205080204" pitchFamily="34" charset="-128"/>
              </a:rPr>
              <a:t> as the cost measures</a:t>
            </a:r>
          </a:p>
          <a:p>
            <a:pPr lvl="1"/>
            <a:r>
              <a:rPr lang="en-US" altLang="en-US" sz="2000" i="1" dirty="0" err="1" smtClean="0">
                <a:solidFill>
                  <a:srgbClr val="3366CC"/>
                </a:solidFill>
                <a:ea typeface="ＭＳ Ｐゴシック" panose="020B0600070205080204" pitchFamily="34" charset="-128"/>
              </a:rPr>
              <a:t>t</a:t>
            </a:r>
            <a:r>
              <a:rPr lang="en-US" altLang="en-US" sz="2000" i="1" baseline="-25000" dirty="0" err="1" smtClean="0">
                <a:solidFill>
                  <a:srgbClr val="3366CC"/>
                </a:solidFill>
                <a:ea typeface="ＭＳ Ｐゴシック" panose="020B0600070205080204" pitchFamily="34" charset="-128"/>
              </a:rPr>
              <a:t>T</a:t>
            </a:r>
            <a:r>
              <a:rPr lang="en-US" altLang="en-US" sz="2000" dirty="0" smtClean="0">
                <a:ea typeface="ＭＳ Ｐゴシック" panose="020B0600070205080204" pitchFamily="34" charset="-128"/>
              </a:rPr>
              <a:t> – time to transfer one block</a:t>
            </a:r>
          </a:p>
          <a:p>
            <a:pPr lvl="1"/>
            <a:r>
              <a:rPr lang="en-US" altLang="en-US" sz="2000" i="1" dirty="0" err="1" smtClean="0">
                <a:solidFill>
                  <a:srgbClr val="3366CC"/>
                </a:solidFill>
                <a:ea typeface="ＭＳ Ｐゴシック" panose="020B0600070205080204" pitchFamily="34" charset="-128"/>
              </a:rPr>
              <a:t>t</a:t>
            </a:r>
            <a:r>
              <a:rPr lang="en-US" altLang="en-US" sz="2000" i="1" baseline="-25000" dirty="0" err="1" smtClean="0">
                <a:solidFill>
                  <a:srgbClr val="3366CC"/>
                </a:solidFill>
                <a:ea typeface="ＭＳ Ｐゴシック" panose="020B0600070205080204" pitchFamily="34" charset="-128"/>
              </a:rPr>
              <a:t>S</a:t>
            </a:r>
            <a:r>
              <a:rPr lang="en-US" altLang="en-US" sz="2000" dirty="0" smtClean="0">
                <a:ea typeface="ＭＳ Ｐゴシック" panose="020B0600070205080204" pitchFamily="34" charset="-128"/>
              </a:rPr>
              <a:t> – time for one seek</a:t>
            </a:r>
          </a:p>
          <a:p>
            <a:pPr lvl="1"/>
            <a:r>
              <a:rPr lang="en-US" altLang="en-US" sz="2000" dirty="0" smtClean="0">
                <a:ea typeface="ＭＳ Ｐゴシック" panose="020B0600070205080204" pitchFamily="34" charset="-128"/>
              </a:rPr>
              <a:t>Cost for b block transfers plus S seeks</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a:t>
            </a:r>
            <a:r>
              <a:rPr lang="en-US" altLang="en-US" sz="2000" i="1" dirty="0" smtClean="0">
                <a:ea typeface="ＭＳ Ｐゴシック" panose="020B0600070205080204" pitchFamily="34" charset="-128"/>
              </a:rPr>
              <a:t>b *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T</a:t>
            </a:r>
            <a:r>
              <a:rPr lang="en-US" altLang="en-US" sz="2000" i="1" dirty="0" smtClean="0">
                <a:ea typeface="ＭＳ Ｐゴシック" panose="020B0600070205080204" pitchFamily="34" charset="-128"/>
              </a:rPr>
              <a:t> + S *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S</a:t>
            </a:r>
            <a:r>
              <a:rPr lang="en-US" altLang="en-US" sz="2000" dirty="0" smtClean="0">
                <a:ea typeface="ＭＳ Ｐゴシック" panose="020B0600070205080204" pitchFamily="34" charset="-128"/>
              </a:rPr>
              <a:t> </a:t>
            </a:r>
          </a:p>
          <a:p>
            <a:r>
              <a:rPr lang="en-US" altLang="en-US" sz="2000" dirty="0" smtClean="0">
                <a:ea typeface="ＭＳ Ｐゴシック" panose="020B0600070205080204" pitchFamily="34" charset="-128"/>
              </a:rPr>
              <a:t>We ignore CPU costs for simplicity</a:t>
            </a:r>
          </a:p>
          <a:p>
            <a:pPr lvl="1"/>
            <a:r>
              <a:rPr lang="en-US" altLang="en-US" sz="2000" dirty="0" smtClean="0">
                <a:ea typeface="ＭＳ Ｐゴシック" panose="020B0600070205080204" pitchFamily="34" charset="-128"/>
              </a:rPr>
              <a:t>Real systems do take CPU cost into account</a:t>
            </a:r>
          </a:p>
          <a:p>
            <a:r>
              <a:rPr lang="en-US" altLang="en-US" sz="2000" dirty="0" smtClean="0">
                <a:ea typeface="ＭＳ Ｐゴシック" panose="020B0600070205080204" pitchFamily="34" charset="-128"/>
              </a:rPr>
              <a:t>We do not include cost to writing output to disk in our cost formulae</a:t>
            </a:r>
          </a:p>
        </p:txBody>
      </p:sp>
    </p:spTree>
    <p:extLst>
      <p:ext uri="{BB962C8B-B14F-4D97-AF65-F5344CB8AC3E}">
        <p14:creationId xmlns:p14="http://schemas.microsoft.com/office/powerpoint/2010/main" val="2534896195"/>
      </p:ext>
    </p:extLst>
  </p:cSld>
  <p:clrMapOvr>
    <a:masterClrMapping/>
  </p:clrMapOvr>
  <p:transition advTm="7472"/>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1026"/>
          <p:cNvSpPr>
            <a:spLocks noGrp="1" noChangeArrowheads="1"/>
          </p:cNvSpPr>
          <p:nvPr>
            <p:ph type="title" idx="4294967295"/>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Measures of Query Cost (Cont.)</a:t>
            </a:r>
          </a:p>
        </p:txBody>
      </p:sp>
      <p:sp>
        <p:nvSpPr>
          <p:cNvPr id="31746" name="Rectangle 1027"/>
          <p:cNvSpPr>
            <a:spLocks noGrp="1" noChangeArrowheads="1"/>
          </p:cNvSpPr>
          <p:nvPr>
            <p:ph type="body" idx="4294967295"/>
          </p:nvPr>
        </p:nvSpPr>
        <p:spPr>
          <a:xfrm>
            <a:off x="142504" y="890649"/>
            <a:ext cx="8591921" cy="5532376"/>
          </a:xfrm>
        </p:spPr>
        <p:txBody>
          <a:bodyPr/>
          <a:lstStyle/>
          <a:p>
            <a:r>
              <a:rPr lang="en-US" altLang="en-US" sz="2000" dirty="0" smtClean="0">
                <a:ea typeface="ＭＳ Ｐゴシック" panose="020B0600070205080204" pitchFamily="34" charset="-128"/>
              </a:rPr>
              <a:t>Several algorithms can reduce disk IO by using extra buffer space </a:t>
            </a:r>
          </a:p>
          <a:p>
            <a:pPr lvl="1"/>
            <a:r>
              <a:rPr lang="en-US" altLang="en-US" sz="2000" dirty="0" smtClean="0">
                <a:ea typeface="ＭＳ Ｐゴシック" panose="020B0600070205080204" pitchFamily="34" charset="-128"/>
              </a:rPr>
              <a:t>Amount of real memory available to buffer depends on other concurrent queries and OS processes, known only during execution</a:t>
            </a:r>
          </a:p>
          <a:p>
            <a:pPr lvl="2"/>
            <a:r>
              <a:rPr lang="en-US" altLang="en-US" sz="2000" dirty="0" smtClean="0">
                <a:ea typeface="ＭＳ Ｐゴシック" panose="020B0600070205080204" pitchFamily="34" charset="-128"/>
              </a:rPr>
              <a:t>We often use worst case estimates, assuming only the minimum amount of memory needed for the operation is available</a:t>
            </a:r>
          </a:p>
          <a:p>
            <a:r>
              <a:rPr lang="en-US" altLang="en-US" sz="2000" dirty="0" smtClean="0">
                <a:ea typeface="ＭＳ Ｐゴシック" panose="020B0600070205080204" pitchFamily="34" charset="-128"/>
              </a:rPr>
              <a:t>Required data may be buffer resident already, avoiding disk I/O</a:t>
            </a:r>
          </a:p>
          <a:p>
            <a:pPr lvl="1"/>
            <a:r>
              <a:rPr lang="en-US" altLang="en-US" sz="2000" dirty="0" smtClean="0">
                <a:ea typeface="ＭＳ Ｐゴシック" panose="020B0600070205080204" pitchFamily="34" charset="-128"/>
              </a:rPr>
              <a:t>But hard to take into account for cost estimation</a:t>
            </a:r>
          </a:p>
          <a:p>
            <a:endParaRPr lang="en-US" altLang="en-US" sz="2000" dirty="0" smtClean="0">
              <a:ea typeface="ＭＳ Ｐゴシック" panose="020B0600070205080204" pitchFamily="34" charset="-128"/>
            </a:endParaRPr>
          </a:p>
        </p:txBody>
      </p:sp>
    </p:spTree>
    <p:extLst>
      <p:ext uri="{BB962C8B-B14F-4D97-AF65-F5344CB8AC3E}">
        <p14:creationId xmlns:p14="http://schemas.microsoft.com/office/powerpoint/2010/main" val="4145133407"/>
      </p:ext>
    </p:extLst>
  </p:cSld>
  <p:clrMapOvr>
    <a:masterClrMapping/>
  </p:clrMapOvr>
  <p:transition advTm="7472"/>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Disk Subsystem</a:t>
            </a:r>
          </a:p>
        </p:txBody>
      </p:sp>
      <p:sp>
        <p:nvSpPr>
          <p:cNvPr id="161795" name="Rectangle 3"/>
          <p:cNvSpPr>
            <a:spLocks noGrp="1" noChangeArrowheads="1"/>
          </p:cNvSpPr>
          <p:nvPr>
            <p:ph type="body" idx="1"/>
          </p:nvPr>
        </p:nvSpPr>
        <p:spPr/>
        <p:txBody>
          <a:bodyPr/>
          <a:lstStyle/>
          <a:p>
            <a:r>
              <a:rPr lang="en-US" altLang="en-US" dirty="0" smtClean="0"/>
              <a:t>Disks usually connected directly to computer system</a:t>
            </a:r>
          </a:p>
          <a:p>
            <a:r>
              <a:rPr lang="en-US" altLang="en-US" dirty="0" smtClean="0"/>
              <a:t>In </a:t>
            </a:r>
            <a:r>
              <a:rPr lang="en-US" altLang="en-US" b="1" dirty="0" smtClean="0">
                <a:solidFill>
                  <a:srgbClr val="000099"/>
                </a:solidFill>
              </a:rPr>
              <a:t>Storage Area Networks (SAN)</a:t>
            </a:r>
            <a:r>
              <a:rPr lang="en-US" altLang="en-US" dirty="0" smtClean="0"/>
              <a:t>, a large number of disks are connected by a high-speed network to a number of servers</a:t>
            </a:r>
          </a:p>
          <a:p>
            <a:r>
              <a:rPr lang="en-US" altLang="en-US" dirty="0" smtClean="0"/>
              <a:t>In </a:t>
            </a:r>
            <a:r>
              <a:rPr lang="en-US" altLang="en-US" b="1" dirty="0" smtClean="0">
                <a:solidFill>
                  <a:srgbClr val="000099"/>
                </a:solidFill>
              </a:rPr>
              <a:t>Network Attached Storage (NAS) </a:t>
            </a:r>
            <a:r>
              <a:rPr lang="en-US" altLang="en-US" dirty="0" smtClean="0"/>
              <a:t>networked storage provides a file system interface using networked file system protocol, instead of providing a disk system interface</a:t>
            </a:r>
          </a:p>
        </p:txBody>
      </p:sp>
    </p:spTree>
    <p:extLst>
      <p:ext uri="{BB962C8B-B14F-4D97-AF65-F5344CB8AC3E}">
        <p14:creationId xmlns:p14="http://schemas.microsoft.com/office/powerpoint/2010/main" val="290808969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Selection Operation</a:t>
            </a:r>
          </a:p>
        </p:txBody>
      </p:sp>
      <p:sp>
        <p:nvSpPr>
          <p:cNvPr id="33794" name="Rectangle 3"/>
          <p:cNvSpPr>
            <a:spLocks noGrp="1" noChangeArrowheads="1"/>
          </p:cNvSpPr>
          <p:nvPr>
            <p:ph type="body" idx="1"/>
          </p:nvPr>
        </p:nvSpPr>
        <p:spPr>
          <a:xfrm>
            <a:off x="130629" y="902525"/>
            <a:ext cx="8847116" cy="5545776"/>
          </a:xfrm>
        </p:spPr>
        <p:txBody>
          <a:bodyPr/>
          <a:lstStyle/>
          <a:p>
            <a:pPr>
              <a:lnSpc>
                <a:spcPct val="90000"/>
              </a:lnSpc>
            </a:pPr>
            <a:r>
              <a:rPr lang="en-US" altLang="en-US" sz="2000" b="1" dirty="0" smtClean="0">
                <a:solidFill>
                  <a:srgbClr val="3366CC"/>
                </a:solidFill>
                <a:ea typeface="ＭＳ Ｐゴシック" panose="020B0600070205080204" pitchFamily="34" charset="-128"/>
              </a:rPr>
              <a:t>File scan</a:t>
            </a:r>
            <a:r>
              <a:rPr lang="en-US" altLang="en-US" sz="2000" dirty="0" smtClean="0">
                <a:ea typeface="ＭＳ Ｐゴシック" panose="020B0600070205080204" pitchFamily="34" charset="-128"/>
              </a:rPr>
              <a:t> </a:t>
            </a:r>
          </a:p>
          <a:p>
            <a:pPr>
              <a:lnSpc>
                <a:spcPct val="90000"/>
              </a:lnSpc>
            </a:pPr>
            <a:r>
              <a:rPr lang="en-US" altLang="en-US" sz="2000" dirty="0" smtClean="0">
                <a:ea typeface="ＭＳ Ｐゴシック" panose="020B0600070205080204" pitchFamily="34" charset="-128"/>
              </a:rPr>
              <a:t>Algorithm </a:t>
            </a:r>
            <a:r>
              <a:rPr lang="en-US" altLang="en-US" sz="2000" b="1" dirty="0" smtClean="0">
                <a:ea typeface="ＭＳ Ｐゴシック" panose="020B0600070205080204" pitchFamily="34" charset="-128"/>
              </a:rPr>
              <a:t>A1</a:t>
            </a:r>
            <a:r>
              <a:rPr lang="en-US" altLang="en-US" sz="2000" dirty="0" smtClean="0">
                <a:ea typeface="ＭＳ Ｐゴシック" panose="020B0600070205080204" pitchFamily="34" charset="-128"/>
              </a:rPr>
              <a:t> (</a:t>
            </a:r>
            <a:r>
              <a:rPr lang="en-US" altLang="en-US" sz="2000" b="1" dirty="0" smtClean="0">
                <a:solidFill>
                  <a:srgbClr val="3366CC"/>
                </a:solidFill>
                <a:ea typeface="ＭＳ Ｐゴシック" panose="020B0600070205080204" pitchFamily="34" charset="-128"/>
              </a:rPr>
              <a:t>linear search</a:t>
            </a:r>
            <a:r>
              <a:rPr lang="en-US" altLang="en-US" sz="2000" dirty="0" smtClean="0">
                <a:ea typeface="ＭＳ Ｐゴシック" panose="020B0600070205080204" pitchFamily="34" charset="-128"/>
              </a:rPr>
              <a:t>).  Scan each file block and test all records to see whether they satisfy the selection condition.</a:t>
            </a:r>
          </a:p>
          <a:p>
            <a:pPr lvl="1">
              <a:lnSpc>
                <a:spcPct val="90000"/>
              </a:lnSpc>
            </a:pPr>
            <a:r>
              <a:rPr lang="en-US" altLang="en-US" sz="2000" dirty="0" smtClean="0">
                <a:ea typeface="ＭＳ Ｐゴシック" panose="020B0600070205080204" pitchFamily="34" charset="-128"/>
              </a:rPr>
              <a:t>Cost estimate = </a:t>
            </a:r>
            <a:r>
              <a:rPr lang="en-US" altLang="en-US" sz="2000" i="1" dirty="0" err="1" smtClean="0">
                <a:ea typeface="ＭＳ Ｐゴシック" panose="020B0600070205080204" pitchFamily="34" charset="-128"/>
              </a:rPr>
              <a:t>b</a:t>
            </a:r>
            <a:r>
              <a:rPr lang="en-US" altLang="en-US" sz="2400" i="1" baseline="-25000" dirty="0" err="1" smtClean="0">
                <a:ea typeface="ＭＳ Ｐゴシック" panose="020B0600070205080204" pitchFamily="34" charset="-128"/>
              </a:rPr>
              <a:t>r</a:t>
            </a:r>
            <a:r>
              <a:rPr lang="en-US" altLang="en-US" sz="2400" i="1" baseline="-25000" dirty="0" smtClean="0">
                <a:ea typeface="ＭＳ Ｐゴシック" panose="020B0600070205080204" pitchFamily="34" charset="-128"/>
              </a:rPr>
              <a:t> </a:t>
            </a:r>
            <a:r>
              <a:rPr lang="en-US" altLang="en-US" sz="2000" dirty="0" smtClean="0">
                <a:ea typeface="ＭＳ Ｐゴシック" panose="020B0600070205080204" pitchFamily="34" charset="-128"/>
              </a:rPr>
              <a:t>block transfers + 1 seek</a:t>
            </a:r>
            <a:endParaRPr lang="en-US" altLang="en-US" sz="2000" i="1" dirty="0" smtClean="0">
              <a:ea typeface="ＭＳ Ｐゴシック" panose="020B0600070205080204" pitchFamily="34" charset="-128"/>
            </a:endParaRPr>
          </a:p>
          <a:p>
            <a:pPr lvl="2">
              <a:lnSpc>
                <a:spcPct val="90000"/>
              </a:lnSpc>
            </a:pPr>
            <a:r>
              <a:rPr lang="en-US" altLang="en-US" sz="2000" i="1" dirty="0" err="1" smtClean="0">
                <a:ea typeface="ＭＳ Ｐゴシック" panose="020B0600070205080204" pitchFamily="34" charset="-128"/>
              </a:rPr>
              <a:t>b</a:t>
            </a:r>
            <a:r>
              <a:rPr lang="en-US" altLang="en-US" sz="2400" i="1" baseline="-25000" dirty="0" err="1" smtClean="0">
                <a:ea typeface="ＭＳ Ｐゴシック" panose="020B0600070205080204" pitchFamily="34" charset="-128"/>
              </a:rPr>
              <a:t>r</a:t>
            </a:r>
            <a:r>
              <a:rPr lang="en-US" altLang="en-US" sz="2400" i="1" baseline="-25000" dirty="0" smtClean="0">
                <a:ea typeface="ＭＳ Ｐゴシック" panose="020B0600070205080204" pitchFamily="34" charset="-128"/>
              </a:rPr>
              <a:t> </a:t>
            </a:r>
            <a:r>
              <a:rPr lang="en-US" altLang="en-US" sz="2400" i="1" dirty="0" smtClean="0">
                <a:ea typeface="ＭＳ Ｐゴシック" panose="020B0600070205080204" pitchFamily="34" charset="-128"/>
              </a:rPr>
              <a:t> </a:t>
            </a:r>
            <a:r>
              <a:rPr lang="en-US" altLang="en-US" sz="2000" dirty="0" smtClean="0">
                <a:ea typeface="ＭＳ Ｐゴシック" panose="020B0600070205080204" pitchFamily="34" charset="-128"/>
              </a:rPr>
              <a:t>denotes number of blocks containing records from relation </a:t>
            </a:r>
            <a:r>
              <a:rPr lang="en-US" altLang="en-US" sz="2000" i="1" dirty="0" smtClean="0">
                <a:ea typeface="ＭＳ Ｐゴシック" panose="020B0600070205080204" pitchFamily="34" charset="-128"/>
              </a:rPr>
              <a:t>r</a:t>
            </a:r>
            <a:endParaRPr lang="en-US" altLang="en-US" sz="2400" i="1" dirty="0" smtClean="0">
              <a:ea typeface="ＭＳ Ｐゴシック" panose="020B0600070205080204" pitchFamily="34" charset="-128"/>
            </a:endParaRPr>
          </a:p>
          <a:p>
            <a:pPr lvl="1">
              <a:lnSpc>
                <a:spcPct val="90000"/>
              </a:lnSpc>
            </a:pPr>
            <a:r>
              <a:rPr lang="en-US" altLang="en-US" sz="2000" dirty="0" smtClean="0">
                <a:ea typeface="ＭＳ Ｐゴシック" panose="020B0600070205080204" pitchFamily="34" charset="-128"/>
              </a:rPr>
              <a:t>If selection is on a key attribute, can stop on finding record</a:t>
            </a:r>
          </a:p>
          <a:p>
            <a:pPr lvl="2">
              <a:lnSpc>
                <a:spcPct val="90000"/>
              </a:lnSpc>
            </a:pPr>
            <a:r>
              <a:rPr lang="en-US" altLang="en-US" sz="2000" dirty="0" smtClean="0">
                <a:ea typeface="ＭＳ Ｐゴシック" panose="020B0600070205080204" pitchFamily="34" charset="-128"/>
              </a:rPr>
              <a:t>cost = (</a:t>
            </a:r>
            <a:r>
              <a:rPr lang="en-US" altLang="en-US" sz="2000" i="1" dirty="0" err="1" smtClean="0">
                <a:ea typeface="ＭＳ Ｐゴシック" panose="020B0600070205080204" pitchFamily="34" charset="-128"/>
              </a:rPr>
              <a:t>b</a:t>
            </a:r>
            <a:r>
              <a:rPr lang="en-US" altLang="en-US" sz="2400" i="1" baseline="-25000" dirty="0" err="1" smtClean="0">
                <a:ea typeface="ＭＳ Ｐゴシック" panose="020B0600070205080204" pitchFamily="34" charset="-128"/>
              </a:rPr>
              <a:t>r</a:t>
            </a:r>
            <a:r>
              <a:rPr lang="en-US" altLang="en-US" sz="2400" i="1" baseline="-25000" dirty="0" smtClean="0">
                <a:ea typeface="ＭＳ Ｐゴシック" panose="020B0600070205080204" pitchFamily="34" charset="-128"/>
              </a:rPr>
              <a:t> </a:t>
            </a:r>
            <a:r>
              <a:rPr lang="en-US" altLang="en-US" sz="2000" dirty="0" smtClean="0">
                <a:ea typeface="ＭＳ Ｐゴシック" panose="020B0600070205080204" pitchFamily="34" charset="-128"/>
              </a:rPr>
              <a:t>/2) block transfers + 1 seek</a:t>
            </a:r>
          </a:p>
          <a:p>
            <a:pPr lvl="1">
              <a:lnSpc>
                <a:spcPct val="90000"/>
              </a:lnSpc>
            </a:pPr>
            <a:r>
              <a:rPr lang="en-US" altLang="en-US" sz="2000" dirty="0" smtClean="0">
                <a:ea typeface="ＭＳ Ｐゴシック" panose="020B0600070205080204" pitchFamily="34" charset="-128"/>
              </a:rPr>
              <a:t>Linear search can be applied regardless of </a:t>
            </a:r>
          </a:p>
          <a:p>
            <a:pPr lvl="2">
              <a:lnSpc>
                <a:spcPct val="90000"/>
              </a:lnSpc>
            </a:pPr>
            <a:r>
              <a:rPr lang="en-US" altLang="en-US" dirty="0" smtClean="0">
                <a:ea typeface="ＭＳ Ｐゴシック" panose="020B0600070205080204" pitchFamily="34" charset="-128"/>
              </a:rPr>
              <a:t>selection condition or</a:t>
            </a:r>
          </a:p>
          <a:p>
            <a:pPr lvl="2">
              <a:lnSpc>
                <a:spcPct val="90000"/>
              </a:lnSpc>
            </a:pPr>
            <a:r>
              <a:rPr lang="en-US" altLang="en-US" dirty="0" smtClean="0">
                <a:ea typeface="ＭＳ Ｐゴシック" panose="020B0600070205080204" pitchFamily="34" charset="-128"/>
              </a:rPr>
              <a:t>ordering of records in the file, or </a:t>
            </a:r>
          </a:p>
          <a:p>
            <a:pPr lvl="2">
              <a:lnSpc>
                <a:spcPct val="90000"/>
              </a:lnSpc>
            </a:pPr>
            <a:r>
              <a:rPr lang="en-US" altLang="en-US" dirty="0" smtClean="0">
                <a:ea typeface="ＭＳ Ｐゴシック" panose="020B0600070205080204" pitchFamily="34" charset="-128"/>
              </a:rPr>
              <a:t>availability of indices</a:t>
            </a:r>
          </a:p>
          <a:p>
            <a:pPr>
              <a:lnSpc>
                <a:spcPct val="90000"/>
              </a:lnSpc>
            </a:pPr>
            <a:r>
              <a:rPr lang="en-US" altLang="en-US" sz="2000" dirty="0" smtClean="0">
                <a:ea typeface="ＭＳ Ｐゴシック" panose="020B0600070205080204" pitchFamily="34" charset="-128"/>
              </a:rPr>
              <a:t>Note: binary search generally does not make sense since data is not stored consecutively</a:t>
            </a:r>
          </a:p>
          <a:p>
            <a:pPr lvl="1">
              <a:lnSpc>
                <a:spcPct val="90000"/>
              </a:lnSpc>
            </a:pPr>
            <a:r>
              <a:rPr lang="en-US" altLang="en-US" dirty="0" smtClean="0">
                <a:ea typeface="ＭＳ Ｐゴシック" panose="020B0600070205080204" pitchFamily="34" charset="-128"/>
              </a:rPr>
              <a:t>except when there is an index available, </a:t>
            </a:r>
          </a:p>
          <a:p>
            <a:pPr lvl="1">
              <a:lnSpc>
                <a:spcPct val="90000"/>
              </a:lnSpc>
            </a:pPr>
            <a:r>
              <a:rPr lang="en-US" altLang="en-US" dirty="0" smtClean="0">
                <a:ea typeface="ＭＳ Ｐゴシック" panose="020B0600070205080204" pitchFamily="34" charset="-128"/>
              </a:rPr>
              <a:t>and binary search requires more seeks than index search</a:t>
            </a:r>
          </a:p>
        </p:txBody>
      </p:sp>
    </p:spTree>
    <p:extLst>
      <p:ext uri="{BB962C8B-B14F-4D97-AF65-F5344CB8AC3E}">
        <p14:creationId xmlns:p14="http://schemas.microsoft.com/office/powerpoint/2010/main" val="2425030197"/>
      </p:ext>
    </p:extLst>
  </p:cSld>
  <p:clrMapOvr>
    <a:masterClrMapping/>
  </p:clrMapOvr>
  <p:transition advTm="3808"/>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Selections Using Indices</a:t>
            </a:r>
          </a:p>
        </p:txBody>
      </p:sp>
      <p:sp>
        <p:nvSpPr>
          <p:cNvPr id="316419" name="Rectangle 3"/>
          <p:cNvSpPr>
            <a:spLocks noGrp="1" noChangeArrowheads="1"/>
          </p:cNvSpPr>
          <p:nvPr>
            <p:ph type="body" idx="1"/>
          </p:nvPr>
        </p:nvSpPr>
        <p:spPr>
          <a:xfrm>
            <a:off x="130629" y="902525"/>
            <a:ext cx="8918368" cy="5498275"/>
          </a:xfrm>
        </p:spPr>
        <p:txBody>
          <a:bodyPr/>
          <a:lstStyle/>
          <a:p>
            <a:r>
              <a:rPr lang="en-US" altLang="en-US" sz="2000" b="1" dirty="0" smtClean="0">
                <a:solidFill>
                  <a:srgbClr val="3366CC"/>
                </a:solidFill>
                <a:ea typeface="ＭＳ Ｐゴシック" panose="020B0600070205080204" pitchFamily="34" charset="-128"/>
              </a:rPr>
              <a:t>Index scan</a:t>
            </a:r>
            <a:r>
              <a:rPr lang="en-US" altLang="en-US" sz="2000" b="1" dirty="0" smtClean="0">
                <a:ea typeface="ＭＳ Ｐゴシック" panose="020B0600070205080204" pitchFamily="34" charset="-128"/>
              </a:rPr>
              <a:t> </a:t>
            </a:r>
            <a:r>
              <a:rPr lang="en-US" altLang="en-US" sz="2000" dirty="0" smtClean="0">
                <a:ea typeface="ＭＳ Ｐゴシック" panose="020B0600070205080204" pitchFamily="34" charset="-128"/>
              </a:rPr>
              <a:t>– search algorithms that use an index</a:t>
            </a:r>
          </a:p>
          <a:p>
            <a:pPr lvl="1"/>
            <a:r>
              <a:rPr lang="en-US" altLang="en-US" sz="2000" dirty="0" smtClean="0">
                <a:ea typeface="ＭＳ Ｐゴシック" panose="020B0600070205080204" pitchFamily="34" charset="-128"/>
              </a:rPr>
              <a:t>selection condition must be on search-key of index.</a:t>
            </a:r>
          </a:p>
          <a:p>
            <a:r>
              <a:rPr lang="en-US" altLang="en-US" sz="2000" b="1" dirty="0" smtClean="0">
                <a:ea typeface="ＭＳ Ｐゴシック" panose="020B0600070205080204" pitchFamily="34" charset="-128"/>
              </a:rPr>
              <a:t>A2 </a:t>
            </a:r>
            <a:r>
              <a:rPr lang="en-US" altLang="en-US" sz="2000" dirty="0" smtClean="0">
                <a:ea typeface="ＭＳ Ｐゴシック" panose="020B0600070205080204" pitchFamily="34" charset="-128"/>
              </a:rPr>
              <a:t>(</a:t>
            </a:r>
            <a:r>
              <a:rPr lang="en-US" altLang="en-US" sz="2000" b="1" dirty="0" smtClean="0">
                <a:solidFill>
                  <a:srgbClr val="3366CC"/>
                </a:solidFill>
                <a:ea typeface="ＭＳ Ｐゴシック" panose="020B0600070205080204" pitchFamily="34" charset="-128"/>
              </a:rPr>
              <a:t>primary index, equality on key</a:t>
            </a:r>
            <a:r>
              <a:rPr lang="en-US" altLang="en-US" sz="2000" dirty="0" smtClean="0">
                <a:ea typeface="ＭＳ Ｐゴシック" panose="020B0600070205080204" pitchFamily="34" charset="-128"/>
              </a:rPr>
              <a:t>).  Retrieve a single record that satisfies the corresponding equality condition  </a:t>
            </a:r>
          </a:p>
          <a:p>
            <a:pPr lvl="1"/>
            <a:r>
              <a:rPr lang="en-US" altLang="en-US" sz="2000" i="1" dirty="0" smtClean="0">
                <a:ea typeface="ＭＳ Ｐゴシック" panose="020B0600070205080204" pitchFamily="34" charset="-128"/>
              </a:rPr>
              <a:t>Cost</a:t>
            </a:r>
            <a:r>
              <a:rPr lang="en-US" altLang="en-US" sz="2000" dirty="0" smtClean="0">
                <a:ea typeface="ＭＳ Ｐゴシック" panose="020B0600070205080204" pitchFamily="34" charset="-128"/>
              </a:rPr>
              <a:t> = (</a:t>
            </a:r>
            <a:r>
              <a:rPr lang="en-US" altLang="en-US" sz="2000" i="1" dirty="0" smtClean="0">
                <a:ea typeface="ＭＳ Ｐゴシック" panose="020B0600070205080204" pitchFamily="34" charset="-128"/>
              </a:rPr>
              <a:t>h</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+ 1) *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T</a:t>
            </a:r>
            <a:r>
              <a:rPr lang="en-US" altLang="en-US" sz="2000"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a:t>
            </a:r>
            <a:endParaRPr lang="en-US" altLang="en-US" sz="2000" dirty="0" smtClean="0">
              <a:ea typeface="ＭＳ Ｐゴシック" panose="020B0600070205080204" pitchFamily="34" charset="-128"/>
            </a:endParaRPr>
          </a:p>
          <a:p>
            <a:r>
              <a:rPr lang="en-US" altLang="en-US" sz="2000" b="1" dirty="0" smtClean="0">
                <a:ea typeface="ＭＳ Ｐゴシック" panose="020B0600070205080204" pitchFamily="34" charset="-128"/>
              </a:rPr>
              <a:t>A3 </a:t>
            </a:r>
            <a:r>
              <a:rPr lang="en-US" altLang="en-US" sz="2000" dirty="0" smtClean="0">
                <a:ea typeface="ＭＳ Ｐゴシック" panose="020B0600070205080204" pitchFamily="34" charset="-128"/>
              </a:rPr>
              <a:t>(</a:t>
            </a:r>
            <a:r>
              <a:rPr lang="en-US" altLang="en-US" sz="2000" b="1" dirty="0" smtClean="0">
                <a:solidFill>
                  <a:srgbClr val="3366CC"/>
                </a:solidFill>
                <a:ea typeface="ＭＳ Ｐゴシック" panose="020B0600070205080204" pitchFamily="34" charset="-128"/>
              </a:rPr>
              <a:t>primary index, equality on </a:t>
            </a:r>
            <a:r>
              <a:rPr lang="en-US" altLang="en-US" sz="2000" b="1" dirty="0" err="1" smtClean="0">
                <a:solidFill>
                  <a:srgbClr val="3366CC"/>
                </a:solidFill>
                <a:ea typeface="ＭＳ Ｐゴシック" panose="020B0600070205080204" pitchFamily="34" charset="-128"/>
              </a:rPr>
              <a:t>nonkey</a:t>
            </a:r>
            <a:r>
              <a:rPr lang="en-US" altLang="en-US" sz="2000" dirty="0" smtClean="0">
                <a:ea typeface="ＭＳ Ｐゴシック" panose="020B0600070205080204" pitchFamily="34" charset="-128"/>
              </a:rPr>
              <a:t>)</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Retrieve multiple records. </a:t>
            </a:r>
          </a:p>
          <a:p>
            <a:pPr lvl="1"/>
            <a:r>
              <a:rPr lang="en-US" altLang="en-US" sz="2000" dirty="0" smtClean="0">
                <a:ea typeface="ＭＳ Ｐゴシック" panose="020B0600070205080204" pitchFamily="34" charset="-128"/>
              </a:rPr>
              <a:t>Records will be on consecutive blocks</a:t>
            </a:r>
          </a:p>
          <a:p>
            <a:pPr lvl="2"/>
            <a:r>
              <a:rPr lang="en-US" altLang="en-US" sz="2000" dirty="0" smtClean="0">
                <a:ea typeface="ＭＳ Ｐゴシック" panose="020B0600070205080204" pitchFamily="34" charset="-128"/>
              </a:rPr>
              <a:t>Let b = number of blocks containing matching records</a:t>
            </a:r>
          </a:p>
          <a:p>
            <a:pPr lvl="1"/>
            <a:r>
              <a:rPr lang="en-US" altLang="en-US" sz="2000" i="1" dirty="0" smtClean="0">
                <a:ea typeface="ＭＳ Ｐゴシック" panose="020B0600070205080204" pitchFamily="34" charset="-128"/>
              </a:rPr>
              <a:t>Cost</a:t>
            </a:r>
            <a:r>
              <a:rPr lang="en-US" altLang="en-US" sz="2000" dirty="0" smtClean="0">
                <a:ea typeface="ＭＳ Ｐゴシック" panose="020B0600070205080204" pitchFamily="34" charset="-128"/>
              </a:rPr>
              <a:t> = </a:t>
            </a:r>
            <a:r>
              <a:rPr lang="en-US" altLang="en-US" sz="2000" i="1" dirty="0" smtClean="0">
                <a:ea typeface="ＭＳ Ｐゴシック" panose="020B0600070205080204" pitchFamily="34" charset="-128"/>
              </a:rPr>
              <a:t>h</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 *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T</a:t>
            </a:r>
            <a:r>
              <a:rPr lang="en-US" altLang="en-US" sz="2000"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S</a:t>
            </a:r>
            <a:r>
              <a:rPr lang="en-US" altLang="en-US" sz="2000" dirty="0" smtClean="0">
                <a:ea typeface="ＭＳ Ｐゴシック" panose="020B0600070205080204" pitchFamily="34" charset="-128"/>
              </a:rPr>
              <a:t> +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T</a:t>
            </a:r>
            <a:r>
              <a:rPr lang="en-US" altLang="en-US" sz="2000" dirty="0" smtClean="0">
                <a:ea typeface="ＭＳ Ｐゴシック" panose="020B0600070205080204" pitchFamily="34" charset="-128"/>
              </a:rPr>
              <a:t> * b</a:t>
            </a:r>
            <a:endParaRPr lang="en-US" altLang="en-US" sz="2000" i="1" dirty="0" smtClean="0">
              <a:ea typeface="ＭＳ Ｐゴシック" panose="020B0600070205080204" pitchFamily="34" charset="-128"/>
            </a:endParaRPr>
          </a:p>
        </p:txBody>
      </p:sp>
    </p:spTree>
    <p:extLst>
      <p:ext uri="{BB962C8B-B14F-4D97-AF65-F5344CB8AC3E}">
        <p14:creationId xmlns:p14="http://schemas.microsoft.com/office/powerpoint/2010/main" val="18179344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641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641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641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64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idx="4294967295"/>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Selections Using Indices</a:t>
            </a:r>
          </a:p>
        </p:txBody>
      </p:sp>
      <p:sp>
        <p:nvSpPr>
          <p:cNvPr id="316419" name="Rectangle 3"/>
          <p:cNvSpPr>
            <a:spLocks noGrp="1" noChangeArrowheads="1"/>
          </p:cNvSpPr>
          <p:nvPr>
            <p:ph type="body" idx="4294967295"/>
          </p:nvPr>
        </p:nvSpPr>
        <p:spPr>
          <a:xfrm>
            <a:off x="190004" y="866900"/>
            <a:ext cx="8740239" cy="5593278"/>
          </a:xfrm>
        </p:spPr>
        <p:txBody>
          <a:bodyPr/>
          <a:lstStyle/>
          <a:p>
            <a:r>
              <a:rPr lang="en-US" altLang="en-US" sz="2000" b="1" dirty="0" smtClean="0">
                <a:ea typeface="ＭＳ Ｐゴシック" panose="020B0600070205080204" pitchFamily="34" charset="-128"/>
              </a:rPr>
              <a:t>A4</a:t>
            </a:r>
            <a:r>
              <a:rPr lang="en-US" altLang="en-US" sz="2000" dirty="0" smtClean="0">
                <a:ea typeface="ＭＳ Ｐゴシック" panose="020B0600070205080204" pitchFamily="34" charset="-128"/>
              </a:rPr>
              <a:t> (</a:t>
            </a:r>
            <a:r>
              <a:rPr lang="en-US" altLang="en-US" sz="2000" b="1" dirty="0" smtClean="0">
                <a:solidFill>
                  <a:srgbClr val="3366CC"/>
                </a:solidFill>
                <a:ea typeface="ＭＳ Ｐゴシック" panose="020B0600070205080204" pitchFamily="34" charset="-128"/>
              </a:rPr>
              <a:t>secondary index, equality on </a:t>
            </a:r>
            <a:r>
              <a:rPr lang="en-US" altLang="en-US" sz="2000" b="1" dirty="0" err="1" smtClean="0">
                <a:solidFill>
                  <a:srgbClr val="3366CC"/>
                </a:solidFill>
                <a:ea typeface="ＭＳ Ｐゴシック" panose="020B0600070205080204" pitchFamily="34" charset="-128"/>
              </a:rPr>
              <a:t>nonkey</a:t>
            </a:r>
            <a:r>
              <a:rPr lang="en-US" altLang="en-US" sz="2000" dirty="0" smtClean="0">
                <a:ea typeface="ＭＳ Ｐゴシック" panose="020B0600070205080204" pitchFamily="34" charset="-128"/>
              </a:rPr>
              <a:t>)</a:t>
            </a:r>
            <a:r>
              <a:rPr lang="en-US" altLang="en-US" sz="2000" i="1" dirty="0" smtClean="0">
                <a:ea typeface="ＭＳ Ｐゴシック" panose="020B0600070205080204" pitchFamily="34" charset="-128"/>
              </a:rPr>
              <a:t>.</a:t>
            </a:r>
            <a:endParaRPr lang="en-US" altLang="en-US" sz="2000" dirty="0" smtClean="0">
              <a:ea typeface="ＭＳ Ｐゴシック" panose="020B0600070205080204" pitchFamily="34" charset="-128"/>
            </a:endParaRPr>
          </a:p>
          <a:p>
            <a:pPr lvl="1"/>
            <a:r>
              <a:rPr lang="en-US" altLang="en-US" sz="2000" dirty="0" smtClean="0">
                <a:ea typeface="ＭＳ Ｐゴシック" panose="020B0600070205080204" pitchFamily="34" charset="-128"/>
              </a:rPr>
              <a:t>Retrieve a single record if the search-key is a candidate key</a:t>
            </a:r>
          </a:p>
          <a:p>
            <a:pPr lvl="2"/>
            <a:r>
              <a:rPr lang="en-US" altLang="en-US" sz="2000" i="1" dirty="0" smtClean="0">
                <a:ea typeface="ＭＳ Ｐゴシック" panose="020B0600070205080204" pitchFamily="34" charset="-128"/>
              </a:rPr>
              <a:t>Cost = (h</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+ 1) *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T</a:t>
            </a:r>
            <a:r>
              <a:rPr lang="en-US" altLang="en-US" sz="2000"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a:t>
            </a:r>
            <a:endParaRPr lang="en-US" altLang="en-US" sz="2000" dirty="0" smtClean="0">
              <a:ea typeface="ＭＳ Ｐゴシック" panose="020B0600070205080204" pitchFamily="34" charset="-128"/>
            </a:endParaRPr>
          </a:p>
          <a:p>
            <a:pPr lvl="1"/>
            <a:r>
              <a:rPr lang="en-US" altLang="en-US" sz="2000" dirty="0" smtClean="0">
                <a:ea typeface="ＭＳ Ｐゴシック" panose="020B0600070205080204" pitchFamily="34" charset="-128"/>
              </a:rPr>
              <a:t>Retrieve multiple records if search-key is not a candidate key</a:t>
            </a:r>
          </a:p>
          <a:p>
            <a:pPr lvl="2"/>
            <a:r>
              <a:rPr lang="en-US" altLang="en-US" sz="2000" dirty="0" smtClean="0">
                <a:ea typeface="ＭＳ Ｐゴシック" panose="020B0600070205080204" pitchFamily="34" charset="-128"/>
              </a:rPr>
              <a:t>each of </a:t>
            </a:r>
            <a:r>
              <a:rPr lang="en-US" altLang="en-US" sz="2000" i="1" dirty="0" smtClean="0">
                <a:ea typeface="ＭＳ Ｐゴシック" panose="020B0600070205080204" pitchFamily="34" charset="-128"/>
              </a:rPr>
              <a:t>n</a:t>
            </a:r>
            <a:r>
              <a:rPr lang="en-US" altLang="en-US" sz="2000" dirty="0" smtClean="0">
                <a:ea typeface="ＭＳ Ｐゴシック" panose="020B0600070205080204" pitchFamily="34" charset="-128"/>
              </a:rPr>
              <a:t> matching records may be on a different block  </a:t>
            </a:r>
          </a:p>
          <a:p>
            <a:pPr lvl="2"/>
            <a:r>
              <a:rPr lang="en-US" altLang="en-US" sz="2000" dirty="0" smtClean="0">
                <a:ea typeface="ＭＳ Ｐゴシック" panose="020B0600070205080204" pitchFamily="34" charset="-128"/>
              </a:rPr>
              <a:t>Cost =  (</a:t>
            </a:r>
            <a:r>
              <a:rPr lang="en-US" altLang="en-US" sz="2000" i="1" dirty="0" smtClean="0">
                <a:ea typeface="ＭＳ Ｐゴシック" panose="020B0600070205080204" pitchFamily="34" charset="-128"/>
              </a:rPr>
              <a:t>h</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 </a:t>
            </a:r>
            <a:r>
              <a:rPr lang="en-US" altLang="en-US" sz="2000" i="1" dirty="0" smtClean="0">
                <a:ea typeface="ＭＳ Ｐゴシック" panose="020B0600070205080204" pitchFamily="34" charset="-128"/>
              </a:rPr>
              <a:t>n) *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T</a:t>
            </a:r>
            <a:r>
              <a:rPr lang="en-US" altLang="en-US" sz="2000"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t</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rPr>
              <a:t> </a:t>
            </a:r>
          </a:p>
          <a:p>
            <a:pPr lvl="3"/>
            <a:r>
              <a:rPr lang="en-US" altLang="en-US" sz="2000" dirty="0" smtClean="0">
                <a:ea typeface="ＭＳ Ｐゴシック" panose="020B0600070205080204" pitchFamily="34" charset="-128"/>
              </a:rPr>
              <a:t>Can be very expensive!</a:t>
            </a:r>
          </a:p>
        </p:txBody>
      </p:sp>
    </p:spTree>
    <p:extLst>
      <p:ext uri="{BB962C8B-B14F-4D97-AF65-F5344CB8AC3E}">
        <p14:creationId xmlns:p14="http://schemas.microsoft.com/office/powerpoint/2010/main" val="52913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64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641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641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641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641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64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Selections Involving Comparisons</a:t>
            </a:r>
          </a:p>
        </p:txBody>
      </p:sp>
      <p:sp>
        <p:nvSpPr>
          <p:cNvPr id="318467" name="Rectangle 3"/>
          <p:cNvSpPr>
            <a:spLocks noGrp="1" noChangeArrowheads="1"/>
          </p:cNvSpPr>
          <p:nvPr>
            <p:ph type="body" idx="1"/>
          </p:nvPr>
        </p:nvSpPr>
        <p:spPr>
          <a:xfrm>
            <a:off x="166255" y="878775"/>
            <a:ext cx="8847116" cy="5652654"/>
          </a:xfrm>
        </p:spPr>
        <p:txBody>
          <a:bodyPr/>
          <a:lstStyle/>
          <a:p>
            <a:pPr>
              <a:lnSpc>
                <a:spcPct val="90000"/>
              </a:lnSpc>
            </a:pPr>
            <a:r>
              <a:rPr kumimoji="0" lang="en-US" altLang="en-US" sz="2000" dirty="0" smtClean="0">
                <a:ea typeface="ＭＳ Ｐゴシック" panose="020B0600070205080204" pitchFamily="34" charset="-128"/>
              </a:rPr>
              <a:t>Can implement selections of the form </a:t>
            </a:r>
            <a:r>
              <a:rPr kumimoji="0" lang="en-US" altLang="en-US" sz="2000" dirty="0" smtClean="0">
                <a:ea typeface="ＭＳ Ｐゴシック" panose="020B0600070205080204" pitchFamily="34" charset="-128"/>
                <a:sym typeface="Symbol" panose="05050102010706020507" pitchFamily="18" charset="2"/>
              </a:rPr>
              <a:t></a:t>
            </a:r>
            <a:r>
              <a:rPr kumimoji="0" lang="en-US" altLang="en-US" sz="2000" i="1" baseline="-25000" dirty="0" smtClean="0">
                <a:ea typeface="ＭＳ Ｐゴシック" panose="020B0600070205080204" pitchFamily="34" charset="-128"/>
                <a:sym typeface="Symbol" panose="05050102010706020507" pitchFamily="18" charset="2"/>
              </a:rPr>
              <a:t>A</a:t>
            </a:r>
            <a:r>
              <a:rPr kumimoji="0" lang="en-US" altLang="en-US" sz="2000" baseline="-25000" dirty="0" smtClean="0">
                <a:ea typeface="ＭＳ Ｐゴシック" panose="020B0600070205080204" pitchFamily="34" charset="-128"/>
                <a:sym typeface="Symbol" panose="05050102010706020507" pitchFamily="18" charset="2"/>
              </a:rPr>
              <a:t></a:t>
            </a:r>
            <a:r>
              <a:rPr kumimoji="0" lang="en-US" altLang="en-US" sz="2000" i="1" baseline="-25000" dirty="0" smtClean="0">
                <a:ea typeface="ＭＳ Ｐゴシック" panose="020B0600070205080204" pitchFamily="34" charset="-128"/>
                <a:sym typeface="Symbol" panose="05050102010706020507" pitchFamily="18" charset="2"/>
              </a:rPr>
              <a:t>V </a:t>
            </a:r>
            <a:r>
              <a:rPr kumimoji="0" lang="en-US" altLang="en-US" sz="2000" dirty="0" smtClean="0">
                <a:ea typeface="ＭＳ Ｐゴシック" panose="020B0600070205080204" pitchFamily="34" charset="-128"/>
                <a:sym typeface="Symbol" panose="05050102010706020507" pitchFamily="18" charset="2"/>
              </a:rPr>
              <a:t>(</a:t>
            </a:r>
            <a:r>
              <a:rPr kumimoji="0" lang="en-US" altLang="en-US" sz="2000" i="1" dirty="0" smtClean="0">
                <a:ea typeface="ＭＳ Ｐゴシック" panose="020B0600070205080204" pitchFamily="34" charset="-128"/>
                <a:sym typeface="Symbol" panose="05050102010706020507" pitchFamily="18" charset="2"/>
              </a:rPr>
              <a:t>r</a:t>
            </a:r>
            <a:r>
              <a:rPr kumimoji="0" lang="en-US" altLang="en-US" sz="2000" dirty="0" smtClean="0">
                <a:ea typeface="ＭＳ Ｐゴシック" panose="020B0600070205080204" pitchFamily="34" charset="-128"/>
                <a:sym typeface="Symbol" panose="05050102010706020507" pitchFamily="18" charset="2"/>
              </a:rPr>
              <a:t>) or </a:t>
            </a:r>
            <a:r>
              <a:rPr kumimoji="0" lang="en-US" altLang="en-US" sz="2000" i="1" baseline="-25000" dirty="0" smtClean="0">
                <a:ea typeface="ＭＳ Ｐゴシック" panose="020B0600070205080204" pitchFamily="34" charset="-128"/>
                <a:sym typeface="Symbol" panose="05050102010706020507" pitchFamily="18" charset="2"/>
              </a:rPr>
              <a:t>A </a:t>
            </a:r>
            <a:r>
              <a:rPr kumimoji="0" lang="en-US" altLang="en-US" sz="2000" baseline="-25000" dirty="0" smtClean="0">
                <a:ea typeface="ＭＳ Ｐゴシック" panose="020B0600070205080204" pitchFamily="34" charset="-128"/>
                <a:sym typeface="Symbol" panose="05050102010706020507" pitchFamily="18" charset="2"/>
              </a:rPr>
              <a:t> </a:t>
            </a:r>
            <a:r>
              <a:rPr kumimoji="0" lang="en-US" altLang="en-US" sz="2000" i="1" baseline="-25000" dirty="0" smtClean="0">
                <a:ea typeface="ＭＳ Ｐゴシック" panose="020B0600070205080204" pitchFamily="34" charset="-128"/>
                <a:sym typeface="Symbol" panose="05050102010706020507" pitchFamily="18" charset="2"/>
              </a:rPr>
              <a:t>V</a:t>
            </a:r>
            <a:r>
              <a:rPr kumimoji="0" lang="en-US" altLang="en-US" sz="2000" dirty="0" smtClean="0">
                <a:ea typeface="ＭＳ Ｐゴシック" panose="020B0600070205080204" pitchFamily="34" charset="-128"/>
                <a:sym typeface="Symbol" panose="05050102010706020507" pitchFamily="18" charset="2"/>
              </a:rPr>
              <a:t>(</a:t>
            </a:r>
            <a:r>
              <a:rPr kumimoji="0" lang="en-US" altLang="en-US" sz="2000" i="1" dirty="0" smtClean="0">
                <a:ea typeface="ＭＳ Ｐゴシック" panose="020B0600070205080204" pitchFamily="34" charset="-128"/>
                <a:sym typeface="Symbol" panose="05050102010706020507" pitchFamily="18" charset="2"/>
              </a:rPr>
              <a:t>r</a:t>
            </a:r>
            <a:r>
              <a:rPr kumimoji="0" lang="en-US" altLang="en-US" sz="2000" dirty="0" smtClean="0">
                <a:ea typeface="ＭＳ Ｐゴシック" panose="020B0600070205080204" pitchFamily="34" charset="-128"/>
                <a:sym typeface="Symbol" panose="05050102010706020507" pitchFamily="18" charset="2"/>
              </a:rPr>
              <a:t>) by using</a:t>
            </a:r>
          </a:p>
          <a:p>
            <a:pPr lvl="1">
              <a:lnSpc>
                <a:spcPct val="90000"/>
              </a:lnSpc>
            </a:pPr>
            <a:r>
              <a:rPr kumimoji="0" lang="en-US" altLang="en-US" sz="2000" dirty="0" smtClean="0">
                <a:ea typeface="ＭＳ Ｐゴシック" panose="020B0600070205080204" pitchFamily="34" charset="-128"/>
                <a:sym typeface="Symbol" panose="05050102010706020507" pitchFamily="18" charset="2"/>
              </a:rPr>
              <a:t> a linear file scan,</a:t>
            </a:r>
          </a:p>
          <a:p>
            <a:pPr lvl="1">
              <a:lnSpc>
                <a:spcPct val="90000"/>
              </a:lnSpc>
            </a:pPr>
            <a:r>
              <a:rPr kumimoji="0" lang="en-US" altLang="en-US" sz="2000" dirty="0" smtClean="0">
                <a:ea typeface="ＭＳ Ｐゴシック" panose="020B0600070205080204" pitchFamily="34" charset="-128"/>
                <a:sym typeface="Symbol" panose="05050102010706020507" pitchFamily="18" charset="2"/>
              </a:rPr>
              <a:t> or by using indices in the following ways:</a:t>
            </a:r>
          </a:p>
          <a:p>
            <a:pPr>
              <a:lnSpc>
                <a:spcPct val="90000"/>
              </a:lnSpc>
            </a:pPr>
            <a:r>
              <a:rPr lang="en-US" altLang="en-US" sz="2000" b="1" dirty="0" smtClean="0">
                <a:ea typeface="ＭＳ Ｐゴシック" panose="020B0600070205080204" pitchFamily="34" charset="-128"/>
              </a:rPr>
              <a:t>A5</a:t>
            </a:r>
            <a:r>
              <a:rPr lang="en-US" altLang="en-US" sz="2000" dirty="0" smtClean="0">
                <a:ea typeface="ＭＳ Ｐゴシック" panose="020B0600070205080204" pitchFamily="34" charset="-128"/>
              </a:rPr>
              <a:t> (</a:t>
            </a:r>
            <a:r>
              <a:rPr lang="en-US" altLang="en-US" sz="2000" b="1" dirty="0" smtClean="0">
                <a:solidFill>
                  <a:srgbClr val="3366CC"/>
                </a:solidFill>
                <a:ea typeface="ＭＳ Ｐゴシック" panose="020B0600070205080204" pitchFamily="34" charset="-128"/>
              </a:rPr>
              <a:t>primary index, comparison</a:t>
            </a:r>
            <a:r>
              <a:rPr lang="en-US" altLang="en-US" sz="2000" dirty="0" smtClean="0">
                <a:ea typeface="ＭＳ Ｐゴシック" panose="020B0600070205080204" pitchFamily="34" charset="-128"/>
              </a:rPr>
              <a:t>)</a:t>
            </a:r>
            <a:r>
              <a:rPr lang="en-US" altLang="en-US" sz="2000" i="1" dirty="0" smtClean="0">
                <a:ea typeface="ＭＳ Ｐゴシック" panose="020B0600070205080204" pitchFamily="34" charset="-128"/>
              </a:rPr>
              <a:t>.</a:t>
            </a:r>
            <a:r>
              <a:rPr lang="en-US" altLang="en-US" sz="2000" dirty="0" smtClean="0">
                <a:ea typeface="ＭＳ Ｐゴシック" panose="020B0600070205080204" pitchFamily="34" charset="-128"/>
              </a:rPr>
              <a:t> (Relation is sorted on A)</a:t>
            </a:r>
            <a:endParaRPr lang="en-US" altLang="en-US" sz="2000" i="1" dirty="0" smtClean="0">
              <a:ea typeface="ＭＳ Ｐゴシック" panose="020B0600070205080204" pitchFamily="34" charset="-128"/>
            </a:endParaRPr>
          </a:p>
          <a:p>
            <a:pPr lvl="2">
              <a:lnSpc>
                <a:spcPct val="90000"/>
              </a:lnSpc>
            </a:pPr>
            <a:r>
              <a:rPr lang="en-US" altLang="en-US" sz="2000" dirty="0" smtClean="0">
                <a:ea typeface="ＭＳ Ｐゴシック" panose="020B0600070205080204" pitchFamily="34" charset="-128"/>
              </a:rPr>
              <a:t>For </a:t>
            </a:r>
            <a:r>
              <a:rPr kumimoji="0" lang="en-US" altLang="en-US" sz="2000" i="1" dirty="0" smtClean="0">
                <a:ea typeface="ＭＳ Ｐゴシック" panose="020B0600070205080204" pitchFamily="34" charset="-128"/>
                <a:sym typeface="Symbol" panose="05050102010706020507" pitchFamily="18" charset="2"/>
              </a:rPr>
              <a:t></a:t>
            </a:r>
            <a:r>
              <a:rPr kumimoji="0" lang="en-US" altLang="en-US" sz="2000" i="1" baseline="-25000" dirty="0" smtClean="0">
                <a:ea typeface="ＭＳ Ｐゴシック" panose="020B0600070205080204" pitchFamily="34" charset="-128"/>
                <a:sym typeface="Symbol" panose="05050102010706020507" pitchFamily="18" charset="2"/>
              </a:rPr>
              <a:t>A  V</a:t>
            </a:r>
            <a:r>
              <a:rPr kumimoji="0" lang="en-US" altLang="en-US" sz="2000" i="1" dirty="0" smtClean="0">
                <a:ea typeface="ＭＳ Ｐゴシック" panose="020B0600070205080204" pitchFamily="34" charset="-128"/>
                <a:sym typeface="Symbol" panose="05050102010706020507" pitchFamily="18" charset="2"/>
              </a:rPr>
              <a:t>(r)</a:t>
            </a:r>
            <a:r>
              <a:rPr kumimoji="0" lang="en-US" altLang="en-US" sz="2000" dirty="0" smtClean="0">
                <a:ea typeface="ＭＳ Ｐゴシック" panose="020B0600070205080204" pitchFamily="34" charset="-128"/>
                <a:sym typeface="Symbol" panose="05050102010706020507" pitchFamily="18" charset="2"/>
              </a:rPr>
              <a:t>  use index to find first tuple </a:t>
            </a:r>
            <a:r>
              <a:rPr kumimoji="0" lang="en-US" altLang="en-US" sz="2000" i="1" dirty="0" smtClean="0">
                <a:ea typeface="ＭＳ Ｐゴシック" panose="020B0600070205080204" pitchFamily="34" charset="-128"/>
                <a:sym typeface="Symbol" panose="05050102010706020507" pitchFamily="18" charset="2"/>
              </a:rPr>
              <a:t> v</a:t>
            </a:r>
            <a:r>
              <a:rPr kumimoji="0" lang="en-US" altLang="en-US" sz="2000" dirty="0" smtClean="0">
                <a:ea typeface="ＭＳ Ｐゴシック" panose="020B0600070205080204" pitchFamily="34" charset="-128"/>
                <a:sym typeface="Symbol" panose="05050102010706020507" pitchFamily="18" charset="2"/>
              </a:rPr>
              <a:t>  and scan relation sequentially  from there</a:t>
            </a:r>
          </a:p>
          <a:p>
            <a:pPr lvl="2">
              <a:lnSpc>
                <a:spcPct val="90000"/>
              </a:lnSpc>
            </a:pPr>
            <a:r>
              <a:rPr kumimoji="0" lang="en-US" altLang="en-US" sz="2000" dirty="0" smtClean="0">
                <a:ea typeface="ＭＳ Ｐゴシック" panose="020B0600070205080204" pitchFamily="34" charset="-128"/>
                <a:sym typeface="Symbol" panose="05050102010706020507" pitchFamily="18" charset="2"/>
              </a:rPr>
              <a:t>For </a:t>
            </a:r>
            <a:r>
              <a:rPr kumimoji="0" lang="en-US" altLang="en-US" sz="2000" i="1" baseline="-25000" dirty="0" smtClean="0">
                <a:ea typeface="ＭＳ Ｐゴシック" panose="020B0600070205080204" pitchFamily="34" charset="-128"/>
                <a:sym typeface="Symbol" panose="05050102010706020507" pitchFamily="18" charset="2"/>
              </a:rPr>
              <a:t>A</a:t>
            </a:r>
            <a:r>
              <a:rPr kumimoji="0" lang="en-US" altLang="en-US" sz="2000" baseline="-25000" dirty="0" smtClean="0">
                <a:ea typeface="ＭＳ Ｐゴシック" panose="020B0600070205080204" pitchFamily="34" charset="-128"/>
                <a:sym typeface="Symbol" panose="05050102010706020507" pitchFamily="18" charset="2"/>
              </a:rPr>
              <a:t></a:t>
            </a:r>
            <a:r>
              <a:rPr kumimoji="0" lang="en-US" altLang="en-US" sz="2000" i="1" baseline="-25000" dirty="0" smtClean="0">
                <a:ea typeface="ＭＳ Ｐゴシック" panose="020B0600070205080204" pitchFamily="34" charset="-128"/>
                <a:sym typeface="Symbol" panose="05050102010706020507" pitchFamily="18" charset="2"/>
              </a:rPr>
              <a:t>V </a:t>
            </a:r>
            <a:r>
              <a:rPr kumimoji="0" lang="en-US" altLang="en-US" sz="2000" dirty="0" smtClean="0">
                <a:ea typeface="ＭＳ Ｐゴシック" panose="020B0600070205080204" pitchFamily="34" charset="-128"/>
                <a:sym typeface="Symbol" panose="05050102010706020507" pitchFamily="18" charset="2"/>
              </a:rPr>
              <a:t>(</a:t>
            </a:r>
            <a:r>
              <a:rPr kumimoji="0" lang="en-US" altLang="en-US" sz="2000" i="1" dirty="0" smtClean="0">
                <a:ea typeface="ＭＳ Ｐゴシック" panose="020B0600070205080204" pitchFamily="34" charset="-128"/>
                <a:sym typeface="Symbol" panose="05050102010706020507" pitchFamily="18" charset="2"/>
              </a:rPr>
              <a:t>r</a:t>
            </a:r>
            <a:r>
              <a:rPr kumimoji="0" lang="en-US" altLang="en-US" sz="2000" dirty="0" smtClean="0">
                <a:ea typeface="ＭＳ Ｐゴシック" panose="020B0600070205080204" pitchFamily="34" charset="-128"/>
                <a:sym typeface="Symbol" panose="05050102010706020507" pitchFamily="18" charset="2"/>
              </a:rPr>
              <a:t>) just scan relation sequentially till first tuple &gt; </a:t>
            </a:r>
            <a:r>
              <a:rPr kumimoji="0" lang="en-US" altLang="en-US" sz="2000" i="1" dirty="0" smtClean="0">
                <a:ea typeface="ＭＳ Ｐゴシック" panose="020B0600070205080204" pitchFamily="34" charset="-128"/>
                <a:sym typeface="Symbol" panose="05050102010706020507" pitchFamily="18" charset="2"/>
              </a:rPr>
              <a:t>v; </a:t>
            </a:r>
            <a:r>
              <a:rPr kumimoji="0" lang="en-US" altLang="en-US" sz="2000" dirty="0" smtClean="0">
                <a:ea typeface="ＭＳ Ｐゴシック" panose="020B0600070205080204" pitchFamily="34" charset="-128"/>
                <a:sym typeface="Symbol" panose="05050102010706020507" pitchFamily="18" charset="2"/>
              </a:rPr>
              <a:t>do not use index</a:t>
            </a:r>
            <a:endParaRPr lang="en-US" altLang="en-US" sz="2000" dirty="0" smtClean="0">
              <a:ea typeface="ＭＳ Ｐゴシック" panose="020B0600070205080204" pitchFamily="34" charset="-128"/>
            </a:endParaRPr>
          </a:p>
          <a:p>
            <a:pPr>
              <a:lnSpc>
                <a:spcPct val="90000"/>
              </a:lnSpc>
            </a:pPr>
            <a:r>
              <a:rPr lang="en-US" altLang="en-US" sz="2000" b="1" dirty="0" smtClean="0">
                <a:ea typeface="ＭＳ Ｐゴシック" panose="020B0600070205080204" pitchFamily="34" charset="-128"/>
              </a:rPr>
              <a:t>A6</a:t>
            </a:r>
            <a:r>
              <a:rPr lang="en-US" altLang="en-US" sz="2000" dirty="0" smtClean="0">
                <a:ea typeface="ＭＳ Ｐゴシック" panose="020B0600070205080204" pitchFamily="34" charset="-128"/>
              </a:rPr>
              <a:t> (</a:t>
            </a:r>
            <a:r>
              <a:rPr lang="en-US" altLang="en-US" sz="2000" b="1" dirty="0" smtClean="0">
                <a:solidFill>
                  <a:srgbClr val="3366CC"/>
                </a:solidFill>
                <a:ea typeface="ＭＳ Ｐゴシック" panose="020B0600070205080204" pitchFamily="34" charset="-128"/>
              </a:rPr>
              <a:t>secondary index, comparison</a:t>
            </a:r>
            <a:r>
              <a:rPr lang="en-US" altLang="en-US" sz="2000" dirty="0" smtClean="0">
                <a:ea typeface="ＭＳ Ｐゴシック" panose="020B0600070205080204" pitchFamily="34" charset="-128"/>
              </a:rPr>
              <a:t>). </a:t>
            </a:r>
          </a:p>
          <a:p>
            <a:pPr lvl="2">
              <a:lnSpc>
                <a:spcPct val="90000"/>
              </a:lnSpc>
            </a:pPr>
            <a:r>
              <a:rPr lang="en-US" altLang="en-US" sz="2000" dirty="0" smtClean="0">
                <a:ea typeface="ＭＳ Ｐゴシック" panose="020B0600070205080204" pitchFamily="34" charset="-128"/>
              </a:rPr>
              <a:t>For </a:t>
            </a:r>
            <a:r>
              <a:rPr kumimoji="0" lang="en-US" altLang="en-US" sz="2000" i="1" dirty="0" smtClean="0">
                <a:ea typeface="ＭＳ Ｐゴシック" panose="020B0600070205080204" pitchFamily="34" charset="-128"/>
                <a:sym typeface="Symbol" panose="05050102010706020507" pitchFamily="18" charset="2"/>
              </a:rPr>
              <a:t></a:t>
            </a:r>
            <a:r>
              <a:rPr kumimoji="0" lang="en-US" altLang="en-US" sz="2000" i="1" baseline="-25000" dirty="0" smtClean="0">
                <a:ea typeface="ＭＳ Ｐゴシック" panose="020B0600070205080204" pitchFamily="34" charset="-128"/>
                <a:sym typeface="Symbol" panose="05050102010706020507" pitchFamily="18" charset="2"/>
              </a:rPr>
              <a:t>A  V</a:t>
            </a:r>
            <a:r>
              <a:rPr kumimoji="0" lang="en-US" altLang="en-US" sz="2000" i="1" dirty="0" smtClean="0">
                <a:ea typeface="ＭＳ Ｐゴシック" panose="020B0600070205080204" pitchFamily="34" charset="-128"/>
                <a:sym typeface="Symbol" panose="05050102010706020507" pitchFamily="18" charset="2"/>
              </a:rPr>
              <a:t>(r)</a:t>
            </a:r>
            <a:r>
              <a:rPr kumimoji="0" lang="en-US" altLang="en-US" sz="2000" dirty="0" smtClean="0">
                <a:ea typeface="ＭＳ Ｐゴシック" panose="020B0600070205080204" pitchFamily="34" charset="-128"/>
                <a:sym typeface="Symbol" panose="05050102010706020507" pitchFamily="18" charset="2"/>
              </a:rPr>
              <a:t>  use index to find first index entry </a:t>
            </a:r>
            <a:r>
              <a:rPr kumimoji="0" lang="en-US" altLang="en-US" sz="2000" i="1" dirty="0" smtClean="0">
                <a:ea typeface="ＭＳ Ｐゴシック" panose="020B0600070205080204" pitchFamily="34" charset="-128"/>
                <a:sym typeface="Symbol" panose="05050102010706020507" pitchFamily="18" charset="2"/>
              </a:rPr>
              <a:t> v</a:t>
            </a:r>
            <a:r>
              <a:rPr kumimoji="0" lang="en-US" altLang="en-US" sz="2000" dirty="0" smtClean="0">
                <a:ea typeface="ＭＳ Ｐゴシック" panose="020B0600070205080204" pitchFamily="34" charset="-128"/>
                <a:sym typeface="Symbol" panose="05050102010706020507" pitchFamily="18" charset="2"/>
              </a:rPr>
              <a:t> and scan index sequentially  from there, to find pointers to records.</a:t>
            </a:r>
          </a:p>
          <a:p>
            <a:pPr lvl="2">
              <a:lnSpc>
                <a:spcPct val="90000"/>
              </a:lnSpc>
            </a:pPr>
            <a:r>
              <a:rPr kumimoji="0" lang="en-US" altLang="en-US" sz="2000" dirty="0" smtClean="0">
                <a:ea typeface="ＭＳ Ｐゴシック" panose="020B0600070205080204" pitchFamily="34" charset="-128"/>
                <a:sym typeface="Symbol" panose="05050102010706020507" pitchFamily="18" charset="2"/>
              </a:rPr>
              <a:t>For </a:t>
            </a:r>
            <a:r>
              <a:rPr kumimoji="0" lang="en-US" altLang="en-US" sz="2000" i="1" baseline="-25000" dirty="0" smtClean="0">
                <a:ea typeface="ＭＳ Ｐゴシック" panose="020B0600070205080204" pitchFamily="34" charset="-128"/>
                <a:sym typeface="Symbol" panose="05050102010706020507" pitchFamily="18" charset="2"/>
              </a:rPr>
              <a:t>A</a:t>
            </a:r>
            <a:r>
              <a:rPr kumimoji="0" lang="en-US" altLang="en-US" sz="2000" baseline="-25000" dirty="0" smtClean="0">
                <a:ea typeface="ＭＳ Ｐゴシック" panose="020B0600070205080204" pitchFamily="34" charset="-128"/>
                <a:sym typeface="Symbol" panose="05050102010706020507" pitchFamily="18" charset="2"/>
              </a:rPr>
              <a:t></a:t>
            </a:r>
            <a:r>
              <a:rPr kumimoji="0" lang="en-US" altLang="en-US" sz="2000" i="1" baseline="-25000" dirty="0" smtClean="0">
                <a:ea typeface="ＭＳ Ｐゴシック" panose="020B0600070205080204" pitchFamily="34" charset="-128"/>
                <a:sym typeface="Symbol" panose="05050102010706020507" pitchFamily="18" charset="2"/>
              </a:rPr>
              <a:t>V </a:t>
            </a:r>
            <a:r>
              <a:rPr kumimoji="0" lang="en-US" altLang="en-US" sz="2000" dirty="0" smtClean="0">
                <a:ea typeface="ＭＳ Ｐゴシック" panose="020B0600070205080204" pitchFamily="34" charset="-128"/>
                <a:sym typeface="Symbol" panose="05050102010706020507" pitchFamily="18" charset="2"/>
              </a:rPr>
              <a:t>(</a:t>
            </a:r>
            <a:r>
              <a:rPr kumimoji="0" lang="en-US" altLang="en-US" sz="2000" i="1" dirty="0" smtClean="0">
                <a:ea typeface="ＭＳ Ｐゴシック" panose="020B0600070205080204" pitchFamily="34" charset="-128"/>
                <a:sym typeface="Symbol" panose="05050102010706020507" pitchFamily="18" charset="2"/>
              </a:rPr>
              <a:t>r</a:t>
            </a:r>
            <a:r>
              <a:rPr kumimoji="0" lang="en-US" altLang="en-US" sz="2000" dirty="0" smtClean="0">
                <a:ea typeface="ＭＳ Ｐゴシック" panose="020B0600070205080204" pitchFamily="34" charset="-128"/>
                <a:sym typeface="Symbol" panose="05050102010706020507" pitchFamily="18" charset="2"/>
              </a:rPr>
              <a:t>) just scan leaf pages of index finding pointers to records, till first entry &gt; </a:t>
            </a:r>
            <a:r>
              <a:rPr kumimoji="0" lang="en-US" altLang="en-US" sz="2000" i="1" dirty="0" smtClean="0">
                <a:ea typeface="ＭＳ Ｐゴシック" panose="020B0600070205080204" pitchFamily="34" charset="-128"/>
                <a:sym typeface="Symbol" panose="05050102010706020507" pitchFamily="18" charset="2"/>
              </a:rPr>
              <a:t>v</a:t>
            </a:r>
            <a:endParaRPr lang="en-US" altLang="en-US" sz="2000" i="1" dirty="0" smtClean="0">
              <a:ea typeface="ＭＳ Ｐゴシック" panose="020B0600070205080204" pitchFamily="34" charset="-128"/>
            </a:endParaRPr>
          </a:p>
          <a:p>
            <a:pPr lvl="2">
              <a:lnSpc>
                <a:spcPct val="90000"/>
              </a:lnSpc>
            </a:pPr>
            <a:r>
              <a:rPr kumimoji="0" lang="en-US" altLang="en-US" sz="2000" dirty="0" smtClean="0">
                <a:ea typeface="ＭＳ Ｐゴシック" panose="020B0600070205080204" pitchFamily="34" charset="-128"/>
                <a:sym typeface="Symbol" panose="05050102010706020507" pitchFamily="18" charset="2"/>
              </a:rPr>
              <a:t>In either case, retrieve records that are pointed to</a:t>
            </a:r>
          </a:p>
          <a:p>
            <a:pPr lvl="3">
              <a:lnSpc>
                <a:spcPct val="90000"/>
              </a:lnSpc>
            </a:pPr>
            <a:r>
              <a:rPr kumimoji="0" lang="en-US" altLang="en-US" sz="2000" dirty="0" smtClean="0">
                <a:ea typeface="ＭＳ Ｐゴシック" panose="020B0600070205080204" pitchFamily="34" charset="-128"/>
                <a:sym typeface="Symbol" panose="05050102010706020507" pitchFamily="18" charset="2"/>
              </a:rPr>
              <a:t>requires an I/O for each record</a:t>
            </a:r>
          </a:p>
          <a:p>
            <a:pPr lvl="3">
              <a:lnSpc>
                <a:spcPct val="90000"/>
              </a:lnSpc>
            </a:pPr>
            <a:r>
              <a:rPr lang="en-US" altLang="en-US" sz="2000" dirty="0" smtClean="0">
                <a:ea typeface="ＭＳ Ｐゴシック" panose="020B0600070205080204" pitchFamily="34" charset="-128"/>
              </a:rPr>
              <a:t> Linear file scan may be cheaper</a:t>
            </a:r>
          </a:p>
        </p:txBody>
      </p:sp>
    </p:spTree>
    <p:extLst>
      <p:ext uri="{BB962C8B-B14F-4D97-AF65-F5344CB8AC3E}">
        <p14:creationId xmlns:p14="http://schemas.microsoft.com/office/powerpoint/2010/main" val="26458434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84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4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84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84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84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846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846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846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846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846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46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84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Implementation of Complex Selections</a:t>
            </a:r>
          </a:p>
        </p:txBody>
      </p:sp>
      <p:sp>
        <p:nvSpPr>
          <p:cNvPr id="319491" name="Rectangle 3"/>
          <p:cNvSpPr>
            <a:spLocks noGrp="1" noChangeArrowheads="1"/>
          </p:cNvSpPr>
          <p:nvPr>
            <p:ph type="body" idx="1"/>
          </p:nvPr>
        </p:nvSpPr>
        <p:spPr>
          <a:xfrm>
            <a:off x="118753" y="914400"/>
            <a:ext cx="8906494" cy="5533901"/>
          </a:xfrm>
        </p:spPr>
        <p:txBody>
          <a:bodyPr/>
          <a:lstStyle/>
          <a:p>
            <a:pPr>
              <a:tabLst>
                <a:tab pos="2338388" algn="l"/>
              </a:tabLst>
            </a:pPr>
            <a:r>
              <a:rPr lang="en-US" altLang="en-US" sz="2000" b="1" dirty="0" smtClean="0">
                <a:ea typeface="ＭＳ Ｐゴシック" panose="020B0600070205080204" pitchFamily="34" charset="-128"/>
                <a:sym typeface="Greek Symbols" pitchFamily="18" charset="2"/>
              </a:rPr>
              <a:t>Conjunction:  </a:t>
            </a:r>
            <a:r>
              <a:rPr lang="en-US" altLang="en-US" sz="2400" dirty="0" smtClean="0">
                <a:ea typeface="ＭＳ Ｐゴシック" panose="020B0600070205080204" pitchFamily="34" charset="-128"/>
                <a:sym typeface="Symbol" panose="05050102010706020507" pitchFamily="18" charset="2"/>
              </a:rPr>
              <a:t></a:t>
            </a:r>
            <a:r>
              <a:rPr lang="en-US" altLang="en-US" sz="2400" baseline="-25000" dirty="0" smtClean="0">
                <a:ea typeface="ＭＳ Ｐゴシック" panose="020B0600070205080204" pitchFamily="34" charset="-128"/>
                <a:sym typeface="Symbol" panose="05050102010706020507" pitchFamily="18" charset="2"/>
              </a:rPr>
              <a:t></a:t>
            </a:r>
            <a:r>
              <a:rPr lang="en-US" altLang="en-US" sz="2400" baseline="-25000" dirty="0" smtClean="0">
                <a:ea typeface="ＭＳ Ｐゴシック" panose="020B0600070205080204" pitchFamily="34" charset="-128"/>
                <a:sym typeface="Greek Symbols" pitchFamily="18" charset="2"/>
              </a:rPr>
              <a:t>1</a:t>
            </a:r>
            <a:r>
              <a:rPr lang="en-US" altLang="en-US" sz="2400" dirty="0" smtClean="0">
                <a:ea typeface="ＭＳ Ｐゴシック" panose="020B0600070205080204" pitchFamily="34" charset="-128"/>
                <a:sym typeface="Symbol" panose="05050102010706020507" pitchFamily="18" charset="2"/>
              </a:rPr>
              <a:t> </a:t>
            </a:r>
            <a:r>
              <a:rPr lang="en-US" altLang="en-US" sz="2400" baseline="-25000" dirty="0" smtClean="0">
                <a:ea typeface="ＭＳ Ｐゴシック" panose="020B0600070205080204" pitchFamily="34" charset="-128"/>
                <a:sym typeface="Symbol" panose="05050102010706020507" pitchFamily="18" charset="2"/>
              </a:rPr>
              <a:t></a:t>
            </a:r>
            <a:r>
              <a:rPr lang="en-US" altLang="en-US" sz="2400" baseline="-25000" dirty="0" smtClean="0">
                <a:ea typeface="ＭＳ Ｐゴシック" panose="020B0600070205080204" pitchFamily="34" charset="-128"/>
                <a:sym typeface="Greek Symbols" pitchFamily="18" charset="2"/>
              </a:rPr>
              <a:t>2</a:t>
            </a:r>
            <a:r>
              <a:rPr lang="en-US" altLang="en-US" sz="2400" dirty="0" smtClean="0">
                <a:ea typeface="ＭＳ Ｐゴシック" panose="020B0600070205080204" pitchFamily="34" charset="-128"/>
                <a:sym typeface="Symbol" panose="05050102010706020507" pitchFamily="18" charset="2"/>
              </a:rPr>
              <a:t>. . . </a:t>
            </a:r>
            <a:r>
              <a:rPr lang="en-US" altLang="en-US" sz="2400" baseline="-25000" dirty="0" smtClean="0">
                <a:ea typeface="ＭＳ Ｐゴシック" panose="020B0600070205080204" pitchFamily="34" charset="-128"/>
                <a:sym typeface="Symbol" panose="05050102010706020507" pitchFamily="18" charset="2"/>
              </a:rPr>
              <a:t></a:t>
            </a:r>
            <a:r>
              <a:rPr lang="en-US" altLang="en-US" sz="2400" i="1" baseline="-25000" dirty="0" smtClean="0">
                <a:ea typeface="ＭＳ Ｐゴシック" panose="020B0600070205080204" pitchFamily="34" charset="-128"/>
                <a:sym typeface="Greek Symbols" pitchFamily="18" charset="2"/>
              </a:rPr>
              <a:t>n</a:t>
            </a:r>
            <a:r>
              <a:rPr lang="en-US" altLang="en-US" sz="2400" dirty="0" smtClean="0">
                <a:ea typeface="ＭＳ Ｐゴシック" panose="020B0600070205080204" pitchFamily="34" charset="-128"/>
                <a:sym typeface="Symbol" panose="05050102010706020507" pitchFamily="18" charset="2"/>
              </a:rPr>
              <a:t>(</a:t>
            </a:r>
            <a:r>
              <a:rPr lang="en-US" altLang="en-US" sz="2400" i="1" dirty="0" smtClean="0">
                <a:ea typeface="ＭＳ Ｐゴシック" panose="020B0600070205080204" pitchFamily="34" charset="-128"/>
                <a:sym typeface="Symbol" panose="05050102010706020507" pitchFamily="18" charset="2"/>
              </a:rPr>
              <a:t>r)</a:t>
            </a:r>
            <a:r>
              <a:rPr lang="en-US" altLang="en-US" sz="2000" i="1" dirty="0" smtClean="0">
                <a:ea typeface="ＭＳ Ｐゴシック" panose="020B0600070205080204" pitchFamily="34" charset="-128"/>
                <a:sym typeface="Symbol" panose="05050102010706020507" pitchFamily="18" charset="2"/>
              </a:rPr>
              <a:t>  </a:t>
            </a:r>
          </a:p>
          <a:p>
            <a:pPr>
              <a:tabLst>
                <a:tab pos="2338388" algn="l"/>
              </a:tabLst>
            </a:pPr>
            <a:r>
              <a:rPr lang="en-US" altLang="en-US" sz="2000" b="1" dirty="0" smtClean="0">
                <a:ea typeface="ＭＳ Ｐゴシック" panose="020B0600070205080204" pitchFamily="34" charset="-128"/>
              </a:rPr>
              <a:t>A7</a:t>
            </a:r>
            <a:r>
              <a:rPr lang="en-US" altLang="en-US" sz="2000" dirty="0" smtClean="0">
                <a:ea typeface="ＭＳ Ｐゴシック" panose="020B0600070205080204" pitchFamily="34" charset="-128"/>
              </a:rPr>
              <a:t> (</a:t>
            </a:r>
            <a:r>
              <a:rPr lang="en-US" altLang="en-US" sz="2000" b="1" dirty="0" smtClean="0">
                <a:solidFill>
                  <a:srgbClr val="3366CC"/>
                </a:solidFill>
                <a:ea typeface="ＭＳ Ｐゴシック" panose="020B0600070205080204" pitchFamily="34" charset="-128"/>
              </a:rPr>
              <a:t>conjunctive selection using one index</a:t>
            </a:r>
            <a:r>
              <a:rPr lang="en-US" altLang="en-US" sz="2000" dirty="0" smtClean="0">
                <a:ea typeface="ＭＳ Ｐゴシック" panose="020B0600070205080204" pitchFamily="34" charset="-128"/>
              </a:rPr>
              <a:t>).</a:t>
            </a:r>
            <a:r>
              <a:rPr lang="en-US" altLang="en-US" sz="2000" i="1" dirty="0" smtClean="0">
                <a:ea typeface="ＭＳ Ｐゴシック" panose="020B0600070205080204" pitchFamily="34" charset="-128"/>
              </a:rPr>
              <a:t>  </a:t>
            </a:r>
          </a:p>
          <a:p>
            <a:pPr lvl="1">
              <a:tabLst>
                <a:tab pos="2338388" algn="l"/>
              </a:tabLst>
            </a:pPr>
            <a:r>
              <a:rPr lang="en-US" altLang="en-US" sz="2000" dirty="0" smtClean="0">
                <a:ea typeface="ＭＳ Ｐゴシック" panose="020B0600070205080204" pitchFamily="34" charset="-128"/>
              </a:rPr>
              <a:t>Select a combination of </a:t>
            </a:r>
            <a:r>
              <a:rPr lang="en-US" altLang="en-US" sz="2000" dirty="0" smtClean="0">
                <a:ea typeface="ＭＳ Ｐゴシック" panose="020B0600070205080204" pitchFamily="34" charset="-128"/>
                <a:sym typeface="Symbol" panose="05050102010706020507" pitchFamily="18" charset="2"/>
              </a:rPr>
              <a:t></a:t>
            </a:r>
            <a:r>
              <a:rPr lang="en-US" altLang="en-US" sz="2000" i="1" baseline="-25000" dirty="0" err="1" smtClean="0">
                <a:ea typeface="ＭＳ Ｐゴシック" panose="020B0600070205080204" pitchFamily="34" charset="-128"/>
                <a:sym typeface="Greek Symbols" pitchFamily="18" charset="2"/>
              </a:rPr>
              <a:t>i</a:t>
            </a:r>
            <a:r>
              <a:rPr lang="en-US" altLang="en-US" sz="2000" dirty="0" smtClean="0">
                <a:ea typeface="ＭＳ Ｐゴシック" panose="020B0600070205080204" pitchFamily="34" charset="-128"/>
                <a:sym typeface="Greek Symbols" pitchFamily="18" charset="2"/>
              </a:rPr>
              <a:t> and algorithms A1 through A7 that results in the least cost for </a:t>
            </a:r>
            <a:r>
              <a:rPr lang="en-US" altLang="en-US" sz="2000" dirty="0" smtClean="0">
                <a:ea typeface="ＭＳ Ｐゴシック" panose="020B0600070205080204" pitchFamily="34" charset="-128"/>
                <a:sym typeface="Symbol" panose="05050102010706020507" pitchFamily="18" charset="2"/>
              </a:rPr>
              <a:t></a:t>
            </a:r>
            <a:r>
              <a:rPr lang="en-US" altLang="en-US" sz="2000" baseline="-25000" dirty="0" smtClean="0">
                <a:ea typeface="ＭＳ Ｐゴシック" panose="020B0600070205080204" pitchFamily="34" charset="-128"/>
                <a:sym typeface="Symbol" panose="05050102010706020507" pitchFamily="18" charset="2"/>
              </a:rPr>
              <a:t></a:t>
            </a:r>
            <a:r>
              <a:rPr lang="en-US" altLang="en-US" sz="2000" i="1" baseline="-25000" dirty="0" err="1" smtClean="0">
                <a:ea typeface="ＭＳ Ｐゴシック" panose="020B0600070205080204" pitchFamily="34" charset="-128"/>
                <a:sym typeface="Symbol" panose="05050102010706020507" pitchFamily="18" charset="2"/>
              </a:rPr>
              <a:t>i</a:t>
            </a:r>
            <a:r>
              <a:rPr lang="en-US" altLang="en-US" sz="2000" dirty="0" smtClean="0">
                <a:ea typeface="ＭＳ Ｐゴシック" panose="020B0600070205080204" pitchFamily="34" charset="-128"/>
                <a:sym typeface="Greek Symbols" pitchFamily="18" charset="2"/>
              </a:rPr>
              <a:t> (</a:t>
            </a:r>
            <a:r>
              <a:rPr lang="en-US" altLang="en-US" sz="2000" i="1" dirty="0" smtClean="0">
                <a:ea typeface="ＭＳ Ｐゴシック" panose="020B0600070205080204" pitchFamily="34" charset="-128"/>
                <a:sym typeface="Greek Symbols" pitchFamily="18" charset="2"/>
              </a:rPr>
              <a:t>r).</a:t>
            </a:r>
          </a:p>
          <a:p>
            <a:pPr lvl="1">
              <a:tabLst>
                <a:tab pos="2338388" algn="l"/>
              </a:tabLst>
            </a:pPr>
            <a:r>
              <a:rPr lang="en-US" altLang="en-US" sz="2000" i="1" dirty="0" smtClean="0">
                <a:ea typeface="ＭＳ Ｐゴシック" panose="020B0600070205080204" pitchFamily="34" charset="-128"/>
                <a:sym typeface="Greek Symbols" pitchFamily="18" charset="2"/>
              </a:rPr>
              <a:t> </a:t>
            </a:r>
            <a:r>
              <a:rPr lang="en-US" altLang="en-US" sz="2000" dirty="0" smtClean="0">
                <a:ea typeface="ＭＳ Ｐゴシック" panose="020B0600070205080204" pitchFamily="34" charset="-128"/>
                <a:sym typeface="Greek Symbols" pitchFamily="18" charset="2"/>
              </a:rPr>
              <a:t>Test other conditions on tuple after fetching it into memory buffer.</a:t>
            </a:r>
          </a:p>
          <a:p>
            <a:pPr>
              <a:tabLst>
                <a:tab pos="2338388" algn="l"/>
              </a:tabLst>
            </a:pPr>
            <a:r>
              <a:rPr lang="en-US" altLang="en-US" sz="2000" b="1" dirty="0" smtClean="0">
                <a:ea typeface="ＭＳ Ｐゴシック" panose="020B0600070205080204" pitchFamily="34" charset="-128"/>
                <a:sym typeface="Greek Symbols" pitchFamily="18" charset="2"/>
              </a:rPr>
              <a:t>A8</a:t>
            </a:r>
            <a:r>
              <a:rPr lang="en-US" altLang="en-US" sz="2000" dirty="0" smtClean="0">
                <a:ea typeface="ＭＳ Ｐゴシック" panose="020B0600070205080204" pitchFamily="34" charset="-128"/>
                <a:sym typeface="Greek Symbols" pitchFamily="18" charset="2"/>
              </a:rPr>
              <a:t> (</a:t>
            </a:r>
            <a:r>
              <a:rPr lang="en-US" altLang="en-US" sz="2000" b="1" dirty="0" smtClean="0">
                <a:solidFill>
                  <a:srgbClr val="3366CC"/>
                </a:solidFill>
                <a:ea typeface="ＭＳ Ｐゴシック" panose="020B0600070205080204" pitchFamily="34" charset="-128"/>
                <a:sym typeface="Greek Symbols" pitchFamily="18" charset="2"/>
              </a:rPr>
              <a:t>conjunctive selection using composite index</a:t>
            </a:r>
            <a:r>
              <a:rPr lang="en-US" altLang="en-US" sz="2000" dirty="0" smtClean="0">
                <a:ea typeface="ＭＳ Ｐゴシック" panose="020B0600070205080204" pitchFamily="34" charset="-128"/>
                <a:sym typeface="Greek Symbols" pitchFamily="18" charset="2"/>
              </a:rPr>
              <a:t>).  </a:t>
            </a:r>
          </a:p>
          <a:p>
            <a:pPr lvl="1">
              <a:tabLst>
                <a:tab pos="2338388" algn="l"/>
              </a:tabLst>
            </a:pPr>
            <a:r>
              <a:rPr lang="en-US" altLang="en-US" sz="2000" dirty="0" smtClean="0">
                <a:ea typeface="ＭＳ Ｐゴシック" panose="020B0600070205080204" pitchFamily="34" charset="-128"/>
                <a:sym typeface="Greek Symbols" pitchFamily="18" charset="2"/>
              </a:rPr>
              <a:t>Use appropriate composite (multiple-key) index if available.</a:t>
            </a:r>
          </a:p>
          <a:p>
            <a:pPr>
              <a:tabLst>
                <a:tab pos="2338388" algn="l"/>
              </a:tabLst>
            </a:pPr>
            <a:r>
              <a:rPr lang="en-US" altLang="en-US" sz="2000" b="1" dirty="0" smtClean="0">
                <a:ea typeface="ＭＳ Ｐゴシック" panose="020B0600070205080204" pitchFamily="34" charset="-128"/>
                <a:sym typeface="Greek Symbols" pitchFamily="18" charset="2"/>
              </a:rPr>
              <a:t>A9</a:t>
            </a:r>
            <a:r>
              <a:rPr lang="en-US" altLang="en-US" sz="2000" dirty="0" smtClean="0">
                <a:ea typeface="ＭＳ Ｐゴシック" panose="020B0600070205080204" pitchFamily="34" charset="-128"/>
                <a:sym typeface="Greek Symbols" pitchFamily="18" charset="2"/>
              </a:rPr>
              <a:t> (</a:t>
            </a:r>
            <a:r>
              <a:rPr lang="en-US" altLang="en-US" sz="2000" b="1" dirty="0" smtClean="0">
                <a:solidFill>
                  <a:srgbClr val="3366CC"/>
                </a:solidFill>
                <a:ea typeface="ＭＳ Ｐゴシック" panose="020B0600070205080204" pitchFamily="34" charset="-128"/>
                <a:sym typeface="Greek Symbols" pitchFamily="18" charset="2"/>
              </a:rPr>
              <a:t>conjunctive selection by intersection of identifiers</a:t>
            </a:r>
            <a:r>
              <a:rPr lang="en-US" altLang="en-US" sz="2000" i="1" dirty="0" smtClean="0">
                <a:ea typeface="ＭＳ Ｐゴシック" panose="020B0600070205080204" pitchFamily="34" charset="-128"/>
                <a:sym typeface="Greek Symbols" pitchFamily="18" charset="2"/>
              </a:rPr>
              <a:t>).</a:t>
            </a:r>
            <a:r>
              <a:rPr lang="en-US" altLang="en-US" sz="2000" dirty="0" smtClean="0">
                <a:ea typeface="ＭＳ Ｐゴシック" panose="020B0600070205080204" pitchFamily="34" charset="-128"/>
                <a:sym typeface="Greek Symbols" pitchFamily="18" charset="2"/>
              </a:rPr>
              <a:t> </a:t>
            </a:r>
          </a:p>
          <a:p>
            <a:pPr lvl="1">
              <a:tabLst>
                <a:tab pos="2338388" algn="l"/>
              </a:tabLst>
            </a:pPr>
            <a:r>
              <a:rPr lang="en-US" altLang="en-US" sz="2000" dirty="0" smtClean="0">
                <a:ea typeface="ＭＳ Ｐゴシック" panose="020B0600070205080204" pitchFamily="34" charset="-128"/>
                <a:sym typeface="Greek Symbols" pitchFamily="18" charset="2"/>
              </a:rPr>
              <a:t>Requires indices with record pointers. </a:t>
            </a:r>
          </a:p>
          <a:p>
            <a:pPr lvl="1">
              <a:tabLst>
                <a:tab pos="2338388" algn="l"/>
              </a:tabLst>
            </a:pPr>
            <a:r>
              <a:rPr lang="en-US" altLang="en-US" sz="2000" dirty="0" smtClean="0">
                <a:ea typeface="ＭＳ Ｐゴシック" panose="020B0600070205080204" pitchFamily="34" charset="-128"/>
                <a:sym typeface="Greek Symbols" pitchFamily="18" charset="2"/>
              </a:rPr>
              <a:t>Use corresponding index for each condition, and take intersection of all the obtained sets of record pointers. </a:t>
            </a:r>
          </a:p>
          <a:p>
            <a:pPr lvl="1">
              <a:tabLst>
                <a:tab pos="2338388" algn="l"/>
              </a:tabLst>
            </a:pPr>
            <a:r>
              <a:rPr lang="en-US" altLang="en-US" sz="2000" dirty="0" smtClean="0">
                <a:ea typeface="ＭＳ Ｐゴシック" panose="020B0600070205080204" pitchFamily="34" charset="-128"/>
                <a:sym typeface="Greek Symbols" pitchFamily="18" charset="2"/>
              </a:rPr>
              <a:t>Then fetch records from file</a:t>
            </a:r>
          </a:p>
          <a:p>
            <a:pPr lvl="1">
              <a:tabLst>
                <a:tab pos="2338388" algn="l"/>
              </a:tabLst>
            </a:pPr>
            <a:r>
              <a:rPr lang="en-US" altLang="en-US" sz="2000" dirty="0" smtClean="0">
                <a:ea typeface="ＭＳ Ｐゴシック" panose="020B0600070205080204" pitchFamily="34" charset="-128"/>
                <a:sym typeface="Greek Symbols" pitchFamily="18" charset="2"/>
              </a:rPr>
              <a:t>If some conditions do not have appropriate indices, apply test in memory.</a:t>
            </a:r>
          </a:p>
        </p:txBody>
      </p:sp>
    </p:spTree>
    <p:extLst>
      <p:ext uri="{BB962C8B-B14F-4D97-AF65-F5344CB8AC3E}">
        <p14:creationId xmlns:p14="http://schemas.microsoft.com/office/powerpoint/2010/main" val="2206502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9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9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9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949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9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949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949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94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94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94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491" grpId="0" build="p"/>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Algorithms for Complex Selections</a:t>
            </a:r>
          </a:p>
        </p:txBody>
      </p:sp>
      <p:sp>
        <p:nvSpPr>
          <p:cNvPr id="320515" name="Rectangle 3"/>
          <p:cNvSpPr>
            <a:spLocks noGrp="1" noChangeArrowheads="1"/>
          </p:cNvSpPr>
          <p:nvPr>
            <p:ph type="body" idx="1"/>
          </p:nvPr>
        </p:nvSpPr>
        <p:spPr>
          <a:xfrm>
            <a:off x="118753" y="819397"/>
            <a:ext cx="8858992" cy="5652655"/>
          </a:xfrm>
        </p:spPr>
        <p:txBody>
          <a:bodyPr/>
          <a:lstStyle/>
          <a:p>
            <a:r>
              <a:rPr lang="en-US" altLang="en-US" sz="2000" b="1" dirty="0" smtClean="0">
                <a:ea typeface="ＭＳ Ｐゴシック" panose="020B0600070205080204" pitchFamily="34" charset="-128"/>
                <a:sym typeface="Symbol" panose="05050102010706020507" pitchFamily="18" charset="2"/>
              </a:rPr>
              <a:t>Disjunction:</a:t>
            </a:r>
            <a:r>
              <a:rPr lang="en-US" altLang="en-US" sz="2400" dirty="0" smtClean="0">
                <a:ea typeface="ＭＳ Ｐゴシック" panose="020B0600070205080204" pitchFamily="34" charset="-128"/>
                <a:sym typeface="Symbol" panose="05050102010706020507" pitchFamily="18" charset="2"/>
              </a:rPr>
              <a:t></a:t>
            </a:r>
            <a:r>
              <a:rPr lang="en-US" altLang="en-US" sz="2400" baseline="-25000" dirty="0" smtClean="0">
                <a:ea typeface="ＭＳ Ｐゴシック" panose="020B0600070205080204" pitchFamily="34" charset="-128"/>
                <a:sym typeface="Symbol" panose="05050102010706020507" pitchFamily="18" charset="2"/>
              </a:rPr>
              <a:t></a:t>
            </a:r>
            <a:r>
              <a:rPr lang="en-US" altLang="en-US" sz="2400" baseline="-25000" dirty="0" smtClean="0">
                <a:ea typeface="ＭＳ Ｐゴシック" panose="020B0600070205080204" pitchFamily="34" charset="-128"/>
                <a:sym typeface="Greek Symbols" pitchFamily="18" charset="2"/>
              </a:rPr>
              <a:t>1</a:t>
            </a:r>
            <a:r>
              <a:rPr lang="en-US" altLang="en-US" sz="2400" dirty="0" smtClean="0">
                <a:ea typeface="ＭＳ Ｐゴシック" panose="020B0600070205080204" pitchFamily="34" charset="-128"/>
                <a:sym typeface="Symbol" panose="05050102010706020507" pitchFamily="18" charset="2"/>
              </a:rPr>
              <a:t> </a:t>
            </a:r>
            <a:r>
              <a:rPr lang="en-US" altLang="en-US" sz="2400" baseline="-25000" dirty="0" smtClean="0">
                <a:ea typeface="ＭＳ Ｐゴシック" panose="020B0600070205080204" pitchFamily="34" charset="-128"/>
                <a:sym typeface="Symbol" panose="05050102010706020507" pitchFamily="18" charset="2"/>
              </a:rPr>
              <a:t></a:t>
            </a:r>
            <a:r>
              <a:rPr lang="en-US" altLang="en-US" sz="2400" baseline="-25000" dirty="0" smtClean="0">
                <a:ea typeface="ＭＳ Ｐゴシック" panose="020B0600070205080204" pitchFamily="34" charset="-128"/>
                <a:sym typeface="Greek Symbols" pitchFamily="18" charset="2"/>
              </a:rPr>
              <a:t>2 </a:t>
            </a:r>
            <a:r>
              <a:rPr lang="en-US" altLang="en-US" sz="2400" dirty="0" smtClean="0">
                <a:ea typeface="ＭＳ Ｐゴシック" panose="020B0600070205080204" pitchFamily="34" charset="-128"/>
                <a:sym typeface="Symbol" panose="05050102010706020507" pitchFamily="18" charset="2"/>
              </a:rPr>
              <a:t>. . . </a:t>
            </a:r>
            <a:r>
              <a:rPr lang="en-US" altLang="en-US" sz="2400" baseline="-25000" dirty="0" smtClean="0">
                <a:ea typeface="ＭＳ Ｐゴシック" panose="020B0600070205080204" pitchFamily="34" charset="-128"/>
                <a:sym typeface="Symbol" panose="05050102010706020507" pitchFamily="18" charset="2"/>
              </a:rPr>
              <a:t></a:t>
            </a:r>
            <a:r>
              <a:rPr lang="en-US" altLang="en-US" sz="2400" i="1" baseline="-25000" dirty="0" smtClean="0">
                <a:ea typeface="ＭＳ Ｐゴシック" panose="020B0600070205080204" pitchFamily="34" charset="-128"/>
                <a:sym typeface="Greek Symbols" pitchFamily="18" charset="2"/>
              </a:rPr>
              <a:t>n </a:t>
            </a:r>
            <a:r>
              <a:rPr lang="en-US" altLang="en-US" sz="2400" dirty="0" smtClean="0">
                <a:ea typeface="ＭＳ Ｐゴシック" panose="020B0600070205080204" pitchFamily="34" charset="-128"/>
                <a:sym typeface="Symbol" panose="05050102010706020507" pitchFamily="18" charset="2"/>
              </a:rPr>
              <a:t>(</a:t>
            </a:r>
            <a:r>
              <a:rPr lang="en-US" altLang="en-US" sz="2400" i="1" dirty="0" smtClean="0">
                <a:ea typeface="ＭＳ Ｐゴシック" panose="020B0600070205080204" pitchFamily="34" charset="-128"/>
                <a:sym typeface="Symbol" panose="05050102010706020507" pitchFamily="18" charset="2"/>
              </a:rPr>
              <a:t>r).</a:t>
            </a:r>
            <a:r>
              <a:rPr lang="en-US" altLang="en-US" sz="2000" i="1" dirty="0" smtClean="0">
                <a:ea typeface="ＭＳ Ｐゴシック" panose="020B0600070205080204" pitchFamily="34" charset="-128"/>
                <a:sym typeface="Symbol" panose="05050102010706020507" pitchFamily="18" charset="2"/>
              </a:rPr>
              <a:t> </a:t>
            </a:r>
            <a:endParaRPr lang="en-US" altLang="en-US" sz="2000" dirty="0" smtClean="0">
              <a:ea typeface="ＭＳ Ｐゴシック" panose="020B0600070205080204" pitchFamily="34" charset="-128"/>
              <a:sym typeface="Symbol" panose="05050102010706020507" pitchFamily="18" charset="2"/>
            </a:endParaRPr>
          </a:p>
          <a:p>
            <a:r>
              <a:rPr lang="en-US" altLang="en-US" sz="2000" b="1" dirty="0" smtClean="0">
                <a:ea typeface="ＭＳ Ｐゴシック" panose="020B0600070205080204" pitchFamily="34" charset="-128"/>
                <a:sym typeface="Greek Symbols" pitchFamily="18" charset="2"/>
              </a:rPr>
              <a:t>A10</a:t>
            </a:r>
            <a:r>
              <a:rPr lang="en-US" altLang="en-US" sz="2000" dirty="0" smtClean="0">
                <a:ea typeface="ＭＳ Ｐゴシック" panose="020B0600070205080204" pitchFamily="34" charset="-128"/>
                <a:sym typeface="Greek Symbols" pitchFamily="18" charset="2"/>
              </a:rPr>
              <a:t> (</a:t>
            </a:r>
            <a:r>
              <a:rPr lang="en-US" altLang="en-US" sz="2000" b="1" dirty="0" smtClean="0">
                <a:solidFill>
                  <a:srgbClr val="3366CC"/>
                </a:solidFill>
                <a:ea typeface="ＭＳ Ｐゴシック" panose="020B0600070205080204" pitchFamily="34" charset="-128"/>
                <a:sym typeface="Greek Symbols" pitchFamily="18" charset="2"/>
              </a:rPr>
              <a:t>disjunctive selection by union of identifiers</a:t>
            </a:r>
            <a:r>
              <a:rPr lang="en-US" altLang="en-US" sz="2000" dirty="0" smtClean="0">
                <a:ea typeface="ＭＳ Ｐゴシック" panose="020B0600070205080204" pitchFamily="34" charset="-128"/>
                <a:sym typeface="Greek Symbols" pitchFamily="18" charset="2"/>
              </a:rPr>
              <a:t>). </a:t>
            </a:r>
          </a:p>
          <a:p>
            <a:pPr lvl="1"/>
            <a:r>
              <a:rPr lang="en-US" altLang="en-US" sz="2000" dirty="0" smtClean="0">
                <a:ea typeface="ＭＳ Ｐゴシック" panose="020B0600070205080204" pitchFamily="34" charset="-128"/>
                <a:sym typeface="Greek Symbols" pitchFamily="18" charset="2"/>
              </a:rPr>
              <a:t>Applicable if </a:t>
            </a:r>
            <a:r>
              <a:rPr lang="en-US" altLang="en-US" sz="2000" i="1" dirty="0" smtClean="0">
                <a:ea typeface="ＭＳ Ｐゴシック" panose="020B0600070205080204" pitchFamily="34" charset="-128"/>
                <a:sym typeface="Greek Symbols" pitchFamily="18" charset="2"/>
              </a:rPr>
              <a:t>all </a:t>
            </a:r>
            <a:r>
              <a:rPr lang="en-US" altLang="en-US" sz="2000" dirty="0" smtClean="0">
                <a:ea typeface="ＭＳ Ｐゴシック" panose="020B0600070205080204" pitchFamily="34" charset="-128"/>
                <a:sym typeface="Greek Symbols" pitchFamily="18" charset="2"/>
              </a:rPr>
              <a:t> conditions have available indices.  </a:t>
            </a:r>
          </a:p>
          <a:p>
            <a:pPr lvl="2"/>
            <a:r>
              <a:rPr lang="en-US" altLang="en-US" sz="2000" dirty="0" smtClean="0">
                <a:ea typeface="ＭＳ Ｐゴシック" panose="020B0600070205080204" pitchFamily="34" charset="-128"/>
                <a:sym typeface="Greek Symbols" pitchFamily="18" charset="2"/>
              </a:rPr>
              <a:t>Otherwise use linear scan.</a:t>
            </a:r>
          </a:p>
          <a:p>
            <a:pPr lvl="1"/>
            <a:r>
              <a:rPr lang="en-US" altLang="en-US" sz="2000" dirty="0" smtClean="0">
                <a:ea typeface="ＭＳ Ｐゴシック" panose="020B0600070205080204" pitchFamily="34" charset="-128"/>
                <a:sym typeface="Greek Symbols" pitchFamily="18" charset="2"/>
              </a:rPr>
              <a:t>Use corresponding index for each condition, and take union of all the obtained sets of record pointers. </a:t>
            </a:r>
          </a:p>
          <a:p>
            <a:pPr lvl="1"/>
            <a:r>
              <a:rPr lang="en-US" altLang="en-US" sz="2000" dirty="0" smtClean="0">
                <a:ea typeface="ＭＳ Ｐゴシック" panose="020B0600070205080204" pitchFamily="34" charset="-128"/>
                <a:sym typeface="Greek Symbols" pitchFamily="18" charset="2"/>
              </a:rPr>
              <a:t>Then fetch records from file</a:t>
            </a:r>
          </a:p>
          <a:p>
            <a:r>
              <a:rPr lang="en-US" altLang="en-US" sz="2000" b="1" dirty="0" smtClean="0">
                <a:ea typeface="ＭＳ Ｐゴシック" panose="020B0600070205080204" pitchFamily="34" charset="-128"/>
                <a:sym typeface="Symbol" panose="05050102010706020507" pitchFamily="18" charset="2"/>
              </a:rPr>
              <a:t>Negation:  </a:t>
            </a:r>
            <a:r>
              <a:rPr lang="en-US" altLang="en-US" sz="2000" dirty="0" smtClean="0">
                <a:ea typeface="ＭＳ Ｐゴシック" panose="020B0600070205080204" pitchFamily="34" charset="-128"/>
                <a:sym typeface="Symbol" panose="05050102010706020507" pitchFamily="18" charset="2"/>
              </a:rPr>
              <a:t></a:t>
            </a:r>
            <a:r>
              <a:rPr lang="en-US" altLang="en-US" sz="2000" baseline="-25000" dirty="0" smtClean="0">
                <a:ea typeface="ＭＳ Ｐゴシック" panose="020B0600070205080204" pitchFamily="34" charset="-128"/>
                <a:sym typeface="Symbol" panose="05050102010706020507" pitchFamily="18" charset="2"/>
              </a:rPr>
              <a:t></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r)</a:t>
            </a:r>
          </a:p>
          <a:p>
            <a:pPr lvl="1"/>
            <a:r>
              <a:rPr lang="en-US" altLang="en-US" sz="2000" dirty="0" smtClean="0">
                <a:ea typeface="ＭＳ Ｐゴシック" panose="020B0600070205080204" pitchFamily="34" charset="-128"/>
                <a:sym typeface="Symbol" panose="05050102010706020507" pitchFamily="18" charset="2"/>
              </a:rPr>
              <a:t>Use linear scan on file</a:t>
            </a:r>
          </a:p>
          <a:p>
            <a:pPr lvl="1"/>
            <a:r>
              <a:rPr lang="en-US" altLang="en-US" sz="2000" dirty="0" smtClean="0">
                <a:ea typeface="ＭＳ Ｐゴシック" panose="020B0600070205080204" pitchFamily="34" charset="-128"/>
                <a:sym typeface="Symbol" panose="05050102010706020507" pitchFamily="18" charset="2"/>
              </a:rPr>
              <a:t>If very few records satisfy , and an index is applicable to </a:t>
            </a:r>
          </a:p>
          <a:p>
            <a:pPr lvl="2"/>
            <a:r>
              <a:rPr lang="en-US" altLang="en-US" sz="2000" dirty="0" smtClean="0">
                <a:ea typeface="ＭＳ Ｐゴシック" panose="020B0600070205080204" pitchFamily="34" charset="-128"/>
                <a:sym typeface="Symbol" panose="05050102010706020507" pitchFamily="18" charset="2"/>
              </a:rPr>
              <a:t> Find satisfying records using index and fetch from file</a:t>
            </a:r>
          </a:p>
        </p:txBody>
      </p:sp>
    </p:spTree>
    <p:extLst>
      <p:ext uri="{BB962C8B-B14F-4D97-AF65-F5344CB8AC3E}">
        <p14:creationId xmlns:p14="http://schemas.microsoft.com/office/powerpoint/2010/main" val="1449671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20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0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05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05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051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051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0515">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0515">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0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5"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Sorting</a:t>
            </a:r>
          </a:p>
        </p:txBody>
      </p:sp>
      <p:sp>
        <p:nvSpPr>
          <p:cNvPr id="46082" name="Rectangle 3"/>
          <p:cNvSpPr>
            <a:spLocks noGrp="1" noChangeArrowheads="1"/>
          </p:cNvSpPr>
          <p:nvPr>
            <p:ph type="body" idx="1"/>
          </p:nvPr>
        </p:nvSpPr>
        <p:spPr>
          <a:xfrm>
            <a:off x="197167" y="960120"/>
            <a:ext cx="8648383" cy="5543550"/>
          </a:xfrm>
        </p:spPr>
        <p:txBody>
          <a:bodyPr/>
          <a:lstStyle/>
          <a:p>
            <a:r>
              <a:rPr lang="en-US" altLang="en-US" sz="2000" dirty="0" smtClean="0">
                <a:ea typeface="ＭＳ Ｐゴシック" panose="020B0600070205080204" pitchFamily="34" charset="-128"/>
              </a:rPr>
              <a:t>We may build an index on the relation, and then use the index to read the relation in sorted order.  May lead to one disk block access for each tuple.</a:t>
            </a:r>
          </a:p>
          <a:p>
            <a:r>
              <a:rPr lang="en-US" altLang="en-US" sz="2000" dirty="0" smtClean="0">
                <a:ea typeface="ＭＳ Ｐゴシック" panose="020B0600070205080204" pitchFamily="34" charset="-128"/>
              </a:rPr>
              <a:t>For relations that fit in memory, techniques like quicksort can be used.  For relations that don</a:t>
            </a:r>
            <a:r>
              <a:rPr lang="ja-JP" altLang="en-US" sz="2000" dirty="0" smtClean="0">
                <a:ea typeface="ＭＳ Ｐゴシック" panose="020B0600070205080204" pitchFamily="34" charset="-128"/>
              </a:rPr>
              <a:t>’</a:t>
            </a:r>
            <a:r>
              <a:rPr lang="en-US" altLang="ja-JP" sz="2000" dirty="0" smtClean="0">
                <a:ea typeface="ＭＳ Ｐゴシック" panose="020B0600070205080204" pitchFamily="34" charset="-128"/>
              </a:rPr>
              <a:t>t fit in memory, </a:t>
            </a:r>
            <a:r>
              <a:rPr lang="en-US" altLang="ja-JP" sz="2000" b="1" dirty="0" smtClean="0">
                <a:ea typeface="ＭＳ Ｐゴシック" panose="020B0600070205080204" pitchFamily="34" charset="-128"/>
              </a:rPr>
              <a:t>external </a:t>
            </a:r>
            <a:br>
              <a:rPr lang="en-US" altLang="ja-JP" sz="2000" b="1" dirty="0" smtClean="0">
                <a:ea typeface="ＭＳ Ｐゴシック" panose="020B0600070205080204" pitchFamily="34" charset="-128"/>
              </a:rPr>
            </a:br>
            <a:r>
              <a:rPr lang="en-US" altLang="ja-JP" sz="2000" b="1" dirty="0" smtClean="0">
                <a:ea typeface="ＭＳ Ｐゴシック" panose="020B0600070205080204" pitchFamily="34" charset="-128"/>
              </a:rPr>
              <a:t>sort-merge </a:t>
            </a:r>
            <a:r>
              <a:rPr lang="en-US" altLang="ja-JP" sz="2000" dirty="0" smtClean="0">
                <a:ea typeface="ＭＳ Ｐゴシック" panose="020B0600070205080204" pitchFamily="34" charset="-128"/>
              </a:rPr>
              <a:t>is a good choice.</a:t>
            </a:r>
            <a:r>
              <a:rPr lang="en-US" altLang="ja-JP" dirty="0" smtClean="0">
                <a:ea typeface="ＭＳ Ｐゴシック" panose="020B0600070205080204" pitchFamily="34" charset="-128"/>
              </a:rPr>
              <a:t> </a:t>
            </a:r>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068033940"/>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External Sort-Merge</a:t>
            </a:r>
          </a:p>
        </p:txBody>
      </p:sp>
      <p:sp>
        <p:nvSpPr>
          <p:cNvPr id="48130" name="Rectangle 3"/>
          <p:cNvSpPr>
            <a:spLocks noGrp="1" noChangeArrowheads="1"/>
          </p:cNvSpPr>
          <p:nvPr>
            <p:ph type="body" idx="1"/>
          </p:nvPr>
        </p:nvSpPr>
        <p:spPr>
          <a:xfrm>
            <a:off x="142504" y="1363663"/>
            <a:ext cx="8730034" cy="5365750"/>
          </a:xfrm>
        </p:spPr>
        <p:txBody>
          <a:bodyPr/>
          <a:lstStyle/>
          <a:p>
            <a:pPr marL="381000" indent="-381000">
              <a:buFont typeface="Monotype Sorts" charset="2"/>
              <a:buAutoNum type="arabicPeriod"/>
            </a:pPr>
            <a:r>
              <a:rPr lang="en-US" altLang="en-US" sz="2000" b="1" dirty="0" smtClean="0">
                <a:ea typeface="ＭＳ Ｐゴシック" panose="020B0600070205080204" pitchFamily="34" charset="-128"/>
              </a:rPr>
              <a:t>Create sorted</a:t>
            </a:r>
            <a:r>
              <a:rPr lang="en-US" altLang="en-US" sz="2000" dirty="0" smtClean="0">
                <a:ea typeface="ＭＳ Ｐゴシック" panose="020B0600070205080204" pitchFamily="34" charset="-128"/>
              </a:rPr>
              <a:t> </a:t>
            </a:r>
            <a:r>
              <a:rPr lang="en-US" altLang="en-US" sz="2000" b="1" dirty="0" smtClean="0">
                <a:solidFill>
                  <a:srgbClr val="3366CC"/>
                </a:solidFill>
                <a:ea typeface="ＭＳ Ｐゴシック" panose="020B0600070205080204" pitchFamily="34" charset="-128"/>
              </a:rPr>
              <a:t>runs</a:t>
            </a:r>
            <a:r>
              <a:rPr lang="en-US" altLang="en-US" sz="2000" dirty="0" smtClean="0">
                <a:ea typeface="ＭＳ Ｐゴシック" panose="020B0600070205080204" pitchFamily="34" charset="-128"/>
              </a:rPr>
              <a:t>.  Let </a:t>
            </a:r>
            <a:r>
              <a:rPr lang="en-US" altLang="en-US" sz="2000" i="1" dirty="0" err="1" smtClean="0">
                <a:ea typeface="ＭＳ Ｐゴシック" panose="020B0600070205080204" pitchFamily="34" charset="-128"/>
              </a:rPr>
              <a:t>i</a:t>
            </a:r>
            <a:r>
              <a:rPr lang="en-US" altLang="en-US" sz="2000" dirty="0" smtClean="0">
                <a:ea typeface="ＭＳ Ｐゴシック" panose="020B0600070205080204" pitchFamily="34" charset="-128"/>
              </a:rPr>
              <a:t> be 0 initially.</a:t>
            </a:r>
            <a:r>
              <a:rPr lang="en-US" altLang="en-US" sz="2400" dirty="0" smtClean="0">
                <a:ea typeface="ＭＳ Ｐゴシック" panose="020B0600070205080204" pitchFamily="34" charset="-128"/>
              </a:rPr>
              <a:t> </a:t>
            </a:r>
            <a:br>
              <a:rPr lang="en-US" altLang="en-US" sz="2400" dirty="0" smtClean="0">
                <a:ea typeface="ＭＳ Ｐゴシック" panose="020B0600070205080204" pitchFamily="34" charset="-128"/>
              </a:rPr>
            </a:br>
            <a:r>
              <a:rPr lang="en-US" altLang="en-US" sz="2400" dirty="0" smtClean="0">
                <a:ea typeface="ＭＳ Ｐゴシック" panose="020B0600070205080204" pitchFamily="34" charset="-128"/>
              </a:rPr>
              <a:t> </a:t>
            </a:r>
            <a:r>
              <a:rPr lang="en-US" altLang="en-US" sz="2000" dirty="0" smtClean="0">
                <a:ea typeface="ＭＳ Ｐゴシック" panose="020B0600070205080204" pitchFamily="34" charset="-128"/>
              </a:rPr>
              <a:t>Repeatedly do the following till the end of the relation:</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(a)  Read </a:t>
            </a:r>
            <a:r>
              <a:rPr lang="en-US" altLang="en-US" sz="2000" i="1" dirty="0" smtClean="0">
                <a:ea typeface="ＭＳ Ｐゴシック" panose="020B0600070205080204" pitchFamily="34" charset="-128"/>
              </a:rPr>
              <a:t>M</a:t>
            </a:r>
            <a:r>
              <a:rPr lang="en-US" altLang="en-US" sz="2000" dirty="0" smtClean="0">
                <a:ea typeface="ＭＳ Ｐゴシック" panose="020B0600070205080204" pitchFamily="34" charset="-128"/>
              </a:rPr>
              <a:t> blocks of relation into memory</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(b)  Sort the in-memory blocks</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(c)  Write sorted data to run </a:t>
            </a:r>
            <a:r>
              <a:rPr lang="en-US" altLang="en-US" sz="2000" i="1" dirty="0" err="1" smtClean="0">
                <a:ea typeface="ＭＳ Ｐゴシック" panose="020B0600070205080204" pitchFamily="34" charset="-128"/>
              </a:rPr>
              <a:t>R</a:t>
            </a:r>
            <a:r>
              <a:rPr lang="en-US" altLang="en-US" sz="2800" i="1" baseline="-25000" dirty="0" err="1" smtClean="0">
                <a:ea typeface="ＭＳ Ｐゴシック" panose="020B0600070205080204" pitchFamily="34" charset="-128"/>
              </a:rPr>
              <a:t>i</a:t>
            </a:r>
            <a:r>
              <a:rPr lang="en-US" altLang="en-US" sz="2000" dirty="0" smtClean="0">
                <a:ea typeface="ＭＳ Ｐゴシック" panose="020B0600070205080204" pitchFamily="34" charset="-128"/>
              </a:rPr>
              <a:t>; increment </a:t>
            </a:r>
            <a:r>
              <a:rPr lang="en-US" altLang="en-US" sz="2000" i="1" dirty="0" err="1" smtClean="0">
                <a:ea typeface="ＭＳ Ｐゴシック" panose="020B0600070205080204" pitchFamily="34" charset="-128"/>
              </a:rPr>
              <a:t>i</a:t>
            </a:r>
            <a:r>
              <a:rPr lang="en-US" altLang="en-US" sz="2000" i="1" dirty="0" smtClean="0">
                <a:ea typeface="ＭＳ Ｐゴシック" panose="020B0600070205080204" pitchFamily="34" charset="-128"/>
              </a:rPr>
              <a:t>.</a:t>
            </a:r>
            <a:br>
              <a:rPr lang="en-US" altLang="en-US" sz="2000" i="1" dirty="0" smtClean="0">
                <a:ea typeface="ＭＳ Ｐゴシック" panose="020B0600070205080204" pitchFamily="34" charset="-128"/>
              </a:rPr>
            </a:br>
            <a:r>
              <a:rPr lang="en-US" altLang="en-US" sz="2000" dirty="0" smtClean="0">
                <a:ea typeface="ＭＳ Ｐゴシック" panose="020B0600070205080204" pitchFamily="34" charset="-128"/>
              </a:rPr>
              <a:t>Let the final value of</a:t>
            </a:r>
            <a:r>
              <a:rPr lang="en-US" altLang="en-US" sz="2000" i="1" dirty="0" smtClean="0">
                <a:ea typeface="ＭＳ Ｐゴシック" panose="020B0600070205080204" pitchFamily="34" charset="-128"/>
              </a:rPr>
              <a:t> </a:t>
            </a:r>
            <a:r>
              <a:rPr lang="en-US" altLang="en-US" sz="2000" i="1" dirty="0" err="1"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be </a:t>
            </a:r>
            <a:r>
              <a:rPr lang="en-US" altLang="en-US" sz="2000" i="1" dirty="0" smtClean="0">
                <a:ea typeface="ＭＳ Ｐゴシック" panose="020B0600070205080204" pitchFamily="34" charset="-128"/>
              </a:rPr>
              <a:t>N</a:t>
            </a:r>
          </a:p>
          <a:p>
            <a:pPr marL="381000" indent="-381000">
              <a:buFont typeface="Monotype Sorts" charset="2"/>
              <a:buAutoNum type="arabicPeriod"/>
            </a:pPr>
            <a:r>
              <a:rPr lang="en-US" altLang="en-US" sz="2000" i="1" dirty="0" smtClean="0">
                <a:ea typeface="ＭＳ Ｐゴシック" panose="020B0600070205080204" pitchFamily="34" charset="-128"/>
              </a:rPr>
              <a:t>Merge the runs (next slide)…..</a:t>
            </a:r>
            <a:endParaRPr lang="en-US" altLang="en-US" sz="2400" dirty="0" smtClean="0">
              <a:ea typeface="ＭＳ Ｐゴシック" panose="020B0600070205080204" pitchFamily="34" charset="-128"/>
            </a:endParaRPr>
          </a:p>
        </p:txBody>
      </p:sp>
      <p:sp>
        <p:nvSpPr>
          <p:cNvPr id="48131" name="Text Box 4"/>
          <p:cNvSpPr txBox="1">
            <a:spLocks noChangeArrowheads="1"/>
          </p:cNvSpPr>
          <p:nvPr/>
        </p:nvSpPr>
        <p:spPr bwMode="auto">
          <a:xfrm>
            <a:off x="142504" y="899591"/>
            <a:ext cx="8918369" cy="464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2400" b="1" dirty="0"/>
              <a:t>Let </a:t>
            </a:r>
            <a:r>
              <a:rPr lang="en-US" altLang="en-US" sz="2400" b="1" i="1" dirty="0"/>
              <a:t>M</a:t>
            </a:r>
            <a:r>
              <a:rPr lang="en-US" altLang="en-US" sz="2400" b="1" dirty="0"/>
              <a:t> </a:t>
            </a:r>
            <a:r>
              <a:rPr lang="en-US" altLang="en-US" sz="2000" b="1" dirty="0"/>
              <a:t>denote</a:t>
            </a:r>
            <a:r>
              <a:rPr lang="en-US" altLang="en-US" sz="2400" b="1" dirty="0"/>
              <a:t> memory size (in pages). </a:t>
            </a:r>
          </a:p>
        </p:txBody>
      </p:sp>
    </p:spTree>
    <p:extLst>
      <p:ext uri="{BB962C8B-B14F-4D97-AF65-F5344CB8AC3E}">
        <p14:creationId xmlns:p14="http://schemas.microsoft.com/office/powerpoint/2010/main" val="408611350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External Sort-Merge (Cont.)</a:t>
            </a:r>
          </a:p>
        </p:txBody>
      </p:sp>
      <p:sp>
        <p:nvSpPr>
          <p:cNvPr id="50178" name="Rectangle 3"/>
          <p:cNvSpPr>
            <a:spLocks noGrp="1" noChangeArrowheads="1"/>
          </p:cNvSpPr>
          <p:nvPr>
            <p:ph type="body" idx="1"/>
          </p:nvPr>
        </p:nvSpPr>
        <p:spPr/>
        <p:txBody>
          <a:bodyPr/>
          <a:lstStyle/>
          <a:p>
            <a:pPr>
              <a:buFont typeface="Monotype Sorts" charset="2"/>
              <a:buAutoNum type="arabicPeriod" startAt="2"/>
            </a:pPr>
            <a:r>
              <a:rPr lang="en-US" altLang="en-US" sz="2000" b="1" dirty="0" smtClean="0">
                <a:ea typeface="ＭＳ Ｐゴシック" panose="020B0600070205080204" pitchFamily="34" charset="-128"/>
              </a:rPr>
              <a:t>Merge the runs (N-way merge)</a:t>
            </a:r>
            <a:r>
              <a:rPr lang="en-US" altLang="en-US" sz="2000" dirty="0" smtClean="0">
                <a:ea typeface="ＭＳ Ｐゴシック" panose="020B0600070205080204" pitchFamily="34" charset="-128"/>
              </a:rPr>
              <a:t>. </a:t>
            </a:r>
            <a:r>
              <a:rPr lang="en-US" altLang="en-US" dirty="0" smtClean="0">
                <a:ea typeface="ＭＳ Ｐゴシック" panose="020B0600070205080204" pitchFamily="34" charset="-128"/>
              </a:rPr>
              <a:t>We assume (for now) that </a:t>
            </a:r>
            <a:r>
              <a:rPr lang="en-US" altLang="en-US" i="1" dirty="0" smtClean="0">
                <a:ea typeface="ＭＳ Ｐゴシック" panose="020B0600070205080204" pitchFamily="34" charset="-128"/>
              </a:rPr>
              <a:t>N</a:t>
            </a:r>
            <a:r>
              <a:rPr lang="en-US" altLang="en-US" dirty="0" smtClean="0">
                <a:ea typeface="ＭＳ Ｐゴシック" panose="020B0600070205080204" pitchFamily="34" charset="-128"/>
              </a:rPr>
              <a:t> &lt; </a:t>
            </a:r>
            <a:r>
              <a:rPr lang="en-US" altLang="en-US" i="1" dirty="0" smtClean="0">
                <a:ea typeface="ＭＳ Ｐゴシック" panose="020B0600070205080204" pitchFamily="34" charset="-128"/>
              </a:rPr>
              <a:t>M</a:t>
            </a:r>
            <a:r>
              <a:rPr lang="en-US" altLang="en-US" sz="2000" dirty="0" smtClean="0">
                <a:ea typeface="ＭＳ Ｐゴシック" panose="020B0600070205080204" pitchFamily="34" charset="-128"/>
              </a:rPr>
              <a:t>. </a:t>
            </a:r>
          </a:p>
          <a:p>
            <a:pPr marL="800100" lvl="1" indent="-342900">
              <a:buFont typeface="Monotype Sorts" charset="2"/>
              <a:buAutoNum type="arabicPeriod"/>
            </a:pPr>
            <a:r>
              <a:rPr lang="en-US" altLang="en-US" sz="2000" dirty="0" smtClean="0">
                <a:ea typeface="ＭＳ Ｐゴシック" panose="020B0600070205080204" pitchFamily="34" charset="-128"/>
              </a:rPr>
              <a:t>Use </a:t>
            </a:r>
            <a:r>
              <a:rPr lang="en-US" altLang="en-US" sz="2000" i="1" dirty="0" smtClean="0">
                <a:ea typeface="ＭＳ Ｐゴシック" panose="020B0600070205080204" pitchFamily="34" charset="-128"/>
              </a:rPr>
              <a:t>N</a:t>
            </a:r>
            <a:r>
              <a:rPr lang="en-US" altLang="en-US" sz="2000" dirty="0" smtClean="0">
                <a:ea typeface="ＭＳ Ｐゴシック" panose="020B0600070205080204" pitchFamily="34" charset="-128"/>
              </a:rPr>
              <a:t> blocks of memory to buffer input runs, and 1 block to buffer output. Read the first block of each run into its buffer page</a:t>
            </a:r>
          </a:p>
          <a:p>
            <a:pPr marL="800100" lvl="1" indent="-342900">
              <a:buFont typeface="Monotype Sorts" charset="2"/>
              <a:buAutoNum type="arabicPeriod"/>
            </a:pPr>
            <a:r>
              <a:rPr lang="en-US" altLang="en-US" sz="2000" b="1" dirty="0" smtClean="0">
                <a:ea typeface="ＭＳ Ｐゴシック" panose="020B0600070205080204" pitchFamily="34" charset="-128"/>
              </a:rPr>
              <a:t>repeat</a:t>
            </a:r>
          </a:p>
          <a:p>
            <a:pPr marL="1200150" lvl="2" indent="-342900">
              <a:buFont typeface="Monotype Sorts" charset="2"/>
              <a:buAutoNum type="arabicPeriod"/>
            </a:pPr>
            <a:r>
              <a:rPr lang="en-US" altLang="en-US" sz="2000" dirty="0" smtClean="0">
                <a:ea typeface="ＭＳ Ｐゴシック" panose="020B0600070205080204" pitchFamily="34" charset="-128"/>
              </a:rPr>
              <a:t>Select the first record (in sort order) among all buffer pages</a:t>
            </a:r>
          </a:p>
          <a:p>
            <a:pPr marL="1200150" lvl="2" indent="-342900">
              <a:buFont typeface="Monotype Sorts" charset="2"/>
              <a:buAutoNum type="arabicPeriod"/>
            </a:pPr>
            <a:r>
              <a:rPr lang="en-US" altLang="en-US" sz="2000" dirty="0" smtClean="0">
                <a:ea typeface="ＭＳ Ｐゴシック" panose="020B0600070205080204" pitchFamily="34" charset="-128"/>
              </a:rPr>
              <a:t>Write the record to the output buffer.  If the output buffer is full write it to disk.</a:t>
            </a:r>
          </a:p>
          <a:p>
            <a:pPr marL="1200150" lvl="2" indent="-342900">
              <a:buFont typeface="Monotype Sorts" charset="2"/>
              <a:buAutoNum type="arabicPeriod"/>
            </a:pPr>
            <a:r>
              <a:rPr lang="en-US" altLang="en-US" sz="2000" dirty="0" smtClean="0">
                <a:ea typeface="ＭＳ Ｐゴシック" panose="020B0600070205080204" pitchFamily="34" charset="-128"/>
              </a:rPr>
              <a:t>Delete the record from its input buffer page.</a:t>
            </a:r>
            <a:br>
              <a:rPr lang="en-US" altLang="en-US" sz="2000" dirty="0" smtClean="0">
                <a:ea typeface="ＭＳ Ｐゴシック" panose="020B0600070205080204" pitchFamily="34" charset="-128"/>
              </a:rPr>
            </a:br>
            <a:r>
              <a:rPr lang="en-US" altLang="en-US" sz="2000" b="1" dirty="0" smtClean="0">
                <a:ea typeface="ＭＳ Ｐゴシック" panose="020B0600070205080204" pitchFamily="34" charset="-128"/>
              </a:rPr>
              <a:t>If</a:t>
            </a:r>
            <a:r>
              <a:rPr lang="en-US" altLang="en-US" sz="2000" dirty="0" smtClean="0">
                <a:ea typeface="ＭＳ Ｐゴシック" panose="020B0600070205080204" pitchFamily="34" charset="-128"/>
              </a:rPr>
              <a:t> the buffer page becomes empty </a:t>
            </a:r>
            <a:r>
              <a:rPr lang="en-US" altLang="en-US" sz="2000" b="1" dirty="0" smtClean="0">
                <a:ea typeface="ＭＳ Ｐゴシック" panose="020B0600070205080204" pitchFamily="34" charset="-128"/>
              </a:rPr>
              <a:t>then</a:t>
            </a:r>
            <a:br>
              <a:rPr lang="en-US" altLang="en-US" sz="2000" b="1" dirty="0" smtClean="0">
                <a:ea typeface="ＭＳ Ｐゴシック" panose="020B0600070205080204" pitchFamily="34" charset="-128"/>
              </a:rPr>
            </a:br>
            <a:r>
              <a:rPr lang="en-US" altLang="en-US" sz="2000" dirty="0" smtClean="0">
                <a:ea typeface="ＭＳ Ｐゴシック" panose="020B0600070205080204" pitchFamily="34" charset="-128"/>
              </a:rPr>
              <a:t>   read the next block (if any) of the run into the buffer. </a:t>
            </a:r>
          </a:p>
          <a:p>
            <a:pPr marL="800100" lvl="1" indent="-342900">
              <a:buFont typeface="Monotype Sorts" charset="2"/>
              <a:buAutoNum type="arabicPeriod"/>
            </a:pPr>
            <a:r>
              <a:rPr lang="en-US" altLang="en-US" sz="2000" b="1" dirty="0" smtClean="0">
                <a:ea typeface="ＭＳ Ｐゴシック" panose="020B0600070205080204" pitchFamily="34" charset="-128"/>
              </a:rPr>
              <a:t>until</a:t>
            </a:r>
            <a:r>
              <a:rPr lang="en-US" altLang="en-US" sz="2000" dirty="0" smtClean="0">
                <a:ea typeface="ＭＳ Ｐゴシック" panose="020B0600070205080204" pitchFamily="34" charset="-128"/>
              </a:rPr>
              <a:t> all input buffer pages are empty:</a:t>
            </a:r>
          </a:p>
        </p:txBody>
      </p:sp>
    </p:spTree>
    <p:extLst>
      <p:ext uri="{BB962C8B-B14F-4D97-AF65-F5344CB8AC3E}">
        <p14:creationId xmlns:p14="http://schemas.microsoft.com/office/powerpoint/2010/main" val="388714839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External Sort-Merge (Cont.)</a:t>
            </a:r>
          </a:p>
        </p:txBody>
      </p:sp>
      <p:sp>
        <p:nvSpPr>
          <p:cNvPr id="52226" name="Rectangle 3"/>
          <p:cNvSpPr>
            <a:spLocks noGrp="1" noChangeArrowheads="1"/>
          </p:cNvSpPr>
          <p:nvPr>
            <p:ph type="body" idx="1"/>
          </p:nvPr>
        </p:nvSpPr>
        <p:spPr>
          <a:xfrm>
            <a:off x="261256" y="902526"/>
            <a:ext cx="8584293" cy="4322618"/>
          </a:xfrm>
        </p:spPr>
        <p:txBody>
          <a:bodyPr/>
          <a:lstStyle/>
          <a:p>
            <a:pPr>
              <a:tabLst>
                <a:tab pos="2120900" algn="l"/>
              </a:tabLst>
            </a:pPr>
            <a:r>
              <a:rPr lang="en-US" altLang="en-US" sz="2000" dirty="0" smtClean="0">
                <a:ea typeface="ＭＳ Ｐゴシック" panose="020B0600070205080204" pitchFamily="34" charset="-128"/>
              </a:rPr>
              <a:t>If </a:t>
            </a:r>
            <a:r>
              <a:rPr lang="en-US" altLang="en-US" sz="2000" i="1" dirty="0" smtClean="0">
                <a:ea typeface="ＭＳ Ｐゴシック" panose="020B0600070205080204" pitchFamily="34" charset="-128"/>
              </a:rPr>
              <a:t>N</a:t>
            </a:r>
            <a:r>
              <a:rPr lang="en-US" altLang="en-US" sz="2000"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M</a:t>
            </a:r>
            <a:r>
              <a:rPr lang="en-US" altLang="en-US" sz="2000" dirty="0" smtClean="0">
                <a:ea typeface="ＭＳ Ｐゴシック" panose="020B0600070205080204" pitchFamily="34" charset="-128"/>
                <a:sym typeface="Symbol" panose="05050102010706020507" pitchFamily="18" charset="2"/>
              </a:rPr>
              <a:t>, several merge </a:t>
            </a:r>
            <a:r>
              <a:rPr lang="en-US" altLang="en-US" sz="2000" i="1" dirty="0" smtClean="0">
                <a:ea typeface="ＭＳ Ｐゴシック" panose="020B0600070205080204" pitchFamily="34" charset="-128"/>
                <a:sym typeface="Symbol" panose="05050102010706020507" pitchFamily="18" charset="2"/>
              </a:rPr>
              <a:t>passes</a:t>
            </a:r>
            <a:r>
              <a:rPr lang="en-US" altLang="en-US" sz="2000" dirty="0" smtClean="0">
                <a:ea typeface="ＭＳ Ｐゴシック" panose="020B0600070205080204" pitchFamily="34" charset="-128"/>
                <a:sym typeface="Symbol" panose="05050102010706020507" pitchFamily="18" charset="2"/>
              </a:rPr>
              <a:t> are required.</a:t>
            </a:r>
          </a:p>
          <a:p>
            <a:pPr lvl="1">
              <a:tabLst>
                <a:tab pos="2120900" algn="l"/>
              </a:tabLst>
            </a:pPr>
            <a:r>
              <a:rPr lang="en-US" altLang="en-US" sz="2000" dirty="0" smtClean="0">
                <a:ea typeface="ＭＳ Ｐゴシック" panose="020B0600070205080204" pitchFamily="34" charset="-128"/>
              </a:rPr>
              <a:t>In each pass, contiguous groups of </a:t>
            </a:r>
            <a:r>
              <a:rPr lang="en-US" altLang="en-US" sz="2000" i="1" dirty="0" smtClean="0">
                <a:ea typeface="ＭＳ Ｐゴシック" panose="020B0600070205080204" pitchFamily="34" charset="-128"/>
              </a:rPr>
              <a:t>M </a:t>
            </a:r>
            <a:r>
              <a:rPr lang="en-US" altLang="en-US" sz="2000" dirty="0" smtClean="0">
                <a:ea typeface="ＭＳ Ｐゴシック" panose="020B0600070205080204" pitchFamily="34" charset="-128"/>
              </a:rPr>
              <a:t>- 1 runs are merged. </a:t>
            </a:r>
          </a:p>
          <a:p>
            <a:pPr lvl="1">
              <a:tabLst>
                <a:tab pos="2120900" algn="l"/>
              </a:tabLst>
            </a:pPr>
            <a:r>
              <a:rPr lang="en-US" altLang="en-US" sz="2000" dirty="0" smtClean="0">
                <a:ea typeface="ＭＳ Ｐゴシック" panose="020B0600070205080204" pitchFamily="34" charset="-128"/>
              </a:rPr>
              <a:t>A pass reduces the number of runs by a factor of </a:t>
            </a:r>
            <a:r>
              <a:rPr lang="en-US" altLang="en-US" sz="2000" i="1" dirty="0" smtClean="0">
                <a:ea typeface="ＭＳ Ｐゴシック" panose="020B0600070205080204" pitchFamily="34" charset="-128"/>
              </a:rPr>
              <a:t>M</a:t>
            </a:r>
            <a:r>
              <a:rPr lang="en-US" altLang="en-US" sz="2000" dirty="0" smtClean="0">
                <a:ea typeface="ＭＳ Ｐゴシック" panose="020B0600070205080204" pitchFamily="34" charset="-128"/>
              </a:rPr>
              <a:t> -1, and creates runs longer by the same factor. </a:t>
            </a:r>
          </a:p>
          <a:p>
            <a:pPr lvl="2">
              <a:tabLst>
                <a:tab pos="2120900" algn="l"/>
              </a:tabLst>
            </a:pPr>
            <a:r>
              <a:rPr lang="en-US" altLang="en-US" sz="2000" dirty="0" smtClean="0">
                <a:ea typeface="ＭＳ Ｐゴシック" panose="020B0600070205080204" pitchFamily="34" charset="-128"/>
              </a:rPr>
              <a:t>E.g.  If M=11, and there are 90 runs, one pass reduces the number of runs to 9, each 10 times the size of the initial runs</a:t>
            </a:r>
          </a:p>
          <a:p>
            <a:pPr lvl="1">
              <a:tabLst>
                <a:tab pos="2120900" algn="l"/>
              </a:tabLst>
            </a:pPr>
            <a:r>
              <a:rPr lang="en-US" altLang="en-US" sz="2000" dirty="0" smtClean="0">
                <a:ea typeface="ＭＳ Ｐゴシック" panose="020B0600070205080204" pitchFamily="34" charset="-128"/>
              </a:rPr>
              <a:t>Repeated passes are performed till all runs have been merged into one.</a:t>
            </a:r>
          </a:p>
        </p:txBody>
      </p:sp>
    </p:spTree>
    <p:extLst>
      <p:ext uri="{BB962C8B-B14F-4D97-AF65-F5344CB8AC3E}">
        <p14:creationId xmlns:p14="http://schemas.microsoft.com/office/powerpoint/2010/main" val="3476214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p:txBody>
          <a:bodyPr/>
          <a:lstStyle/>
          <a:p>
            <a:pPr>
              <a:defRPr/>
            </a:pPr>
            <a:r>
              <a:rPr lang="en-US">
                <a:ea typeface="+mj-ea"/>
              </a:rPr>
              <a:t>Performance Measures of Disks</a:t>
            </a:r>
          </a:p>
        </p:txBody>
      </p:sp>
      <p:sp>
        <p:nvSpPr>
          <p:cNvPr id="44035" name="Rectangle 5"/>
          <p:cNvSpPr>
            <a:spLocks noGrp="1" noChangeArrowheads="1"/>
          </p:cNvSpPr>
          <p:nvPr>
            <p:ph type="body" idx="1"/>
          </p:nvPr>
        </p:nvSpPr>
        <p:spPr>
          <a:xfrm>
            <a:off x="137160" y="727074"/>
            <a:ext cx="8835390" cy="5799455"/>
          </a:xfrm>
        </p:spPr>
        <p:txBody>
          <a:bodyPr/>
          <a:lstStyle/>
          <a:p>
            <a:pPr>
              <a:lnSpc>
                <a:spcPct val="80000"/>
              </a:lnSpc>
            </a:pPr>
            <a:r>
              <a:rPr lang="en-US" altLang="en-US" sz="1900" b="1" dirty="0" smtClean="0">
                <a:solidFill>
                  <a:srgbClr val="000099"/>
                </a:solidFill>
              </a:rPr>
              <a:t>Access time</a:t>
            </a:r>
            <a:r>
              <a:rPr lang="en-US" altLang="en-US" sz="1900" dirty="0" smtClean="0"/>
              <a:t> – the time it takes from when a read or write request is issued to when data transfer begins.  Consists of: </a:t>
            </a:r>
          </a:p>
          <a:p>
            <a:pPr lvl="1">
              <a:lnSpc>
                <a:spcPct val="80000"/>
              </a:lnSpc>
            </a:pPr>
            <a:r>
              <a:rPr lang="en-US" altLang="en-US" sz="1900" b="1" dirty="0" smtClean="0">
                <a:solidFill>
                  <a:srgbClr val="000099"/>
                </a:solidFill>
                <a:ea typeface="ＭＳ Ｐゴシック" panose="020B0600070205080204" pitchFamily="34" charset="-128"/>
              </a:rPr>
              <a:t>Seek time</a:t>
            </a:r>
            <a:r>
              <a:rPr lang="en-US" altLang="en-US" sz="1900" dirty="0" smtClean="0">
                <a:ea typeface="ＭＳ Ｐゴシック" panose="020B0600070205080204" pitchFamily="34" charset="-128"/>
              </a:rPr>
              <a:t> – time it takes to reposition the arm over the correct track. </a:t>
            </a:r>
          </a:p>
          <a:p>
            <a:pPr lvl="2">
              <a:lnSpc>
                <a:spcPct val="80000"/>
              </a:lnSpc>
            </a:pPr>
            <a:r>
              <a:rPr lang="en-US" altLang="en-US" sz="1900" dirty="0" smtClean="0">
                <a:ea typeface="ＭＳ Ｐゴシック" panose="020B0600070205080204" pitchFamily="34" charset="-128"/>
              </a:rPr>
              <a:t> Average seek time is 1/2 the worst case seek time.</a:t>
            </a:r>
          </a:p>
          <a:p>
            <a:pPr lvl="3">
              <a:lnSpc>
                <a:spcPct val="80000"/>
              </a:lnSpc>
            </a:pPr>
            <a:r>
              <a:rPr lang="en-US" altLang="en-US" sz="1900" dirty="0" smtClean="0">
                <a:ea typeface="ＭＳ Ｐゴシック" panose="020B0600070205080204" pitchFamily="34" charset="-128"/>
              </a:rPr>
              <a:t>Would be 1/3 if all tracks had the same number of sectors, and we ignore the time to start and stop arm movement</a:t>
            </a:r>
          </a:p>
          <a:p>
            <a:pPr lvl="2">
              <a:lnSpc>
                <a:spcPct val="80000"/>
              </a:lnSpc>
            </a:pPr>
            <a:r>
              <a:rPr lang="en-US" altLang="en-US" sz="1900" dirty="0" smtClean="0">
                <a:ea typeface="ＭＳ Ｐゴシック" panose="020B0600070205080204" pitchFamily="34" charset="-128"/>
              </a:rPr>
              <a:t>4 to 10 milliseconds on typical disks</a:t>
            </a:r>
          </a:p>
          <a:p>
            <a:pPr lvl="1">
              <a:lnSpc>
                <a:spcPct val="80000"/>
              </a:lnSpc>
            </a:pPr>
            <a:r>
              <a:rPr lang="en-US" altLang="en-US" sz="1900" b="1" dirty="0" smtClean="0">
                <a:solidFill>
                  <a:srgbClr val="000099"/>
                </a:solidFill>
                <a:ea typeface="ＭＳ Ｐゴシック" panose="020B0600070205080204" pitchFamily="34" charset="-128"/>
              </a:rPr>
              <a:t>Rotational latency</a:t>
            </a:r>
            <a:r>
              <a:rPr lang="en-US" altLang="en-US" sz="1900" dirty="0" smtClean="0">
                <a:ea typeface="ＭＳ Ｐゴシック" panose="020B0600070205080204" pitchFamily="34" charset="-128"/>
              </a:rPr>
              <a:t> – time it takes for the sector to be accessed to appear under the head. </a:t>
            </a:r>
          </a:p>
          <a:p>
            <a:pPr lvl="2">
              <a:lnSpc>
                <a:spcPct val="80000"/>
              </a:lnSpc>
            </a:pPr>
            <a:r>
              <a:rPr lang="en-US" altLang="en-US" sz="1900" dirty="0" smtClean="0">
                <a:ea typeface="ＭＳ Ｐゴシック" panose="020B0600070205080204" pitchFamily="34" charset="-128"/>
              </a:rPr>
              <a:t> Average latency is 1/2 of the worst case latency.</a:t>
            </a:r>
          </a:p>
          <a:p>
            <a:pPr lvl="2">
              <a:lnSpc>
                <a:spcPct val="80000"/>
              </a:lnSpc>
            </a:pPr>
            <a:r>
              <a:rPr lang="en-US" altLang="en-US" sz="1900" dirty="0" smtClean="0">
                <a:ea typeface="ＭＳ Ｐゴシック" panose="020B0600070205080204" pitchFamily="34" charset="-128"/>
              </a:rPr>
              <a:t>4 to 11 milliseconds on typical disks (5400 to 15000 </a:t>
            </a:r>
            <a:r>
              <a:rPr lang="en-US" altLang="en-US" sz="1900" dirty="0" err="1" smtClean="0">
                <a:ea typeface="ＭＳ Ｐゴシック" panose="020B0600070205080204" pitchFamily="34" charset="-128"/>
              </a:rPr>
              <a:t>r.p.m</a:t>
            </a:r>
            <a:r>
              <a:rPr lang="en-US" altLang="en-US" sz="1900" dirty="0" smtClean="0">
                <a:ea typeface="ＭＳ Ｐゴシック" panose="020B0600070205080204" pitchFamily="34" charset="-128"/>
              </a:rPr>
              <a:t>.)</a:t>
            </a:r>
          </a:p>
          <a:p>
            <a:pPr>
              <a:lnSpc>
                <a:spcPct val="80000"/>
              </a:lnSpc>
            </a:pPr>
            <a:r>
              <a:rPr lang="en-US" altLang="en-US" sz="1900" b="1" dirty="0" smtClean="0">
                <a:solidFill>
                  <a:srgbClr val="000099"/>
                </a:solidFill>
              </a:rPr>
              <a:t>Data-transfer rate</a:t>
            </a:r>
            <a:r>
              <a:rPr lang="en-US" altLang="en-US" sz="1900" b="1" dirty="0" smtClean="0"/>
              <a:t> </a:t>
            </a:r>
            <a:r>
              <a:rPr lang="en-US" altLang="en-US" sz="1900" dirty="0" smtClean="0"/>
              <a:t>– the rate at which data can be retrieved from or stored to the disk.</a:t>
            </a:r>
          </a:p>
          <a:p>
            <a:pPr lvl="1">
              <a:lnSpc>
                <a:spcPct val="80000"/>
              </a:lnSpc>
            </a:pPr>
            <a:r>
              <a:rPr lang="en-US" altLang="en-US" sz="1900" dirty="0" smtClean="0">
                <a:ea typeface="ＭＳ Ｐゴシック" panose="020B0600070205080204" pitchFamily="34" charset="-128"/>
              </a:rPr>
              <a:t>25 to 100 MB per second max rate, lower for inner tracks</a:t>
            </a:r>
          </a:p>
          <a:p>
            <a:pPr lvl="1">
              <a:lnSpc>
                <a:spcPct val="80000"/>
              </a:lnSpc>
            </a:pPr>
            <a:r>
              <a:rPr lang="en-US" altLang="en-US" sz="1900" dirty="0" smtClean="0">
                <a:ea typeface="ＭＳ Ｐゴシック" panose="020B0600070205080204" pitchFamily="34" charset="-128"/>
              </a:rPr>
              <a:t>Multiple disks may share a controller, so rate that controller can handle is also important</a:t>
            </a:r>
          </a:p>
          <a:p>
            <a:pPr lvl="2">
              <a:lnSpc>
                <a:spcPct val="80000"/>
              </a:lnSpc>
            </a:pPr>
            <a:r>
              <a:rPr lang="en-US" altLang="en-US" sz="1900" dirty="0" smtClean="0">
                <a:ea typeface="ＭＳ Ｐゴシック" panose="020B0600070205080204" pitchFamily="34" charset="-128"/>
              </a:rPr>
              <a:t>E.g. SATA: 150 MB/sec, SATA-II 3Gb (300 MB/sec)</a:t>
            </a:r>
          </a:p>
          <a:p>
            <a:pPr lvl="2">
              <a:lnSpc>
                <a:spcPct val="80000"/>
              </a:lnSpc>
            </a:pPr>
            <a:r>
              <a:rPr lang="en-US" altLang="en-US" sz="1900" dirty="0" smtClean="0">
                <a:ea typeface="ＭＳ Ｐゴシック" panose="020B0600070205080204" pitchFamily="34" charset="-128"/>
              </a:rPr>
              <a:t>Ultra 320 SCSI: 320 MB/s, SAS (3 to 6 Gb/sec)</a:t>
            </a:r>
          </a:p>
          <a:p>
            <a:pPr lvl="2">
              <a:lnSpc>
                <a:spcPct val="80000"/>
              </a:lnSpc>
            </a:pPr>
            <a:r>
              <a:rPr lang="en-US" altLang="en-US" sz="1900" dirty="0" smtClean="0">
                <a:ea typeface="ＭＳ Ｐゴシック" panose="020B0600070205080204" pitchFamily="34" charset="-128"/>
              </a:rPr>
              <a:t>Fiber Channel (FC2Gb or 4Gb): 256 to 512 MB/s</a:t>
            </a:r>
          </a:p>
        </p:txBody>
      </p:sp>
    </p:spTree>
    <p:extLst>
      <p:ext uri="{BB962C8B-B14F-4D97-AF65-F5344CB8AC3E}">
        <p14:creationId xmlns:p14="http://schemas.microsoft.com/office/powerpoint/2010/main" val="219148916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a:xfrm>
            <a:off x="889000" y="152400"/>
            <a:ext cx="7812088" cy="457200"/>
          </a:xfrm>
        </p:spPr>
        <p:txBody>
          <a:bodyPr/>
          <a:lstStyle/>
          <a:p>
            <a:r>
              <a:rPr lang="en-US" altLang="en-US" sz="2800" smtClean="0">
                <a:effectLst>
                  <a:outerShdw blurRad="38100" dist="38100" dir="2700000" algn="tl">
                    <a:srgbClr val="C0C0C0"/>
                  </a:outerShdw>
                </a:effectLst>
                <a:ea typeface="ＭＳ Ｐゴシック" panose="020B0600070205080204" pitchFamily="34" charset="-128"/>
              </a:rPr>
              <a:t>Example: External Sorting Using Sort-Merge</a:t>
            </a:r>
          </a:p>
        </p:txBody>
      </p:sp>
      <p:pic>
        <p:nvPicPr>
          <p:cNvPr id="5427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363" y="712788"/>
            <a:ext cx="5149850" cy="58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31008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1026"/>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External Merge Sort (Cont.)</a:t>
            </a:r>
          </a:p>
        </p:txBody>
      </p:sp>
      <p:sp>
        <p:nvSpPr>
          <p:cNvPr id="56322" name="Rectangle 1027"/>
          <p:cNvSpPr>
            <a:spLocks noGrp="1" noChangeArrowheads="1"/>
          </p:cNvSpPr>
          <p:nvPr>
            <p:ph type="body" idx="1"/>
          </p:nvPr>
        </p:nvSpPr>
        <p:spPr/>
        <p:txBody>
          <a:bodyPr/>
          <a:lstStyle/>
          <a:p>
            <a:pPr>
              <a:lnSpc>
                <a:spcPct val="90000"/>
              </a:lnSpc>
            </a:pPr>
            <a:r>
              <a:rPr lang="en-US" altLang="en-US" dirty="0" smtClean="0">
                <a:ea typeface="ＭＳ Ｐゴシック" panose="020B0600070205080204" pitchFamily="34" charset="-128"/>
              </a:rPr>
              <a:t>Cost analysis:</a:t>
            </a:r>
          </a:p>
          <a:p>
            <a:pPr lvl="1">
              <a:lnSpc>
                <a:spcPct val="90000"/>
              </a:lnSpc>
            </a:pPr>
            <a:r>
              <a:rPr lang="en-US" altLang="en-US" dirty="0" smtClean="0">
                <a:ea typeface="ＭＳ Ｐゴシック" panose="020B0600070205080204" pitchFamily="34" charset="-128"/>
              </a:rPr>
              <a:t>1  block per run leads to too many seeks during merge</a:t>
            </a:r>
          </a:p>
          <a:p>
            <a:pPr lvl="2">
              <a:lnSpc>
                <a:spcPct val="90000"/>
              </a:lnSpc>
            </a:pPr>
            <a:r>
              <a:rPr lang="en-US" altLang="en-US" dirty="0" smtClean="0">
                <a:ea typeface="ＭＳ Ｐゴシック" panose="020B0600070205080204" pitchFamily="34" charset="-128"/>
              </a:rPr>
              <a:t>Instead use </a:t>
            </a:r>
            <a:r>
              <a:rPr lang="en-US" altLang="en-US" i="1" dirty="0" smtClean="0">
                <a:ea typeface="ＭＳ Ｐゴシック" panose="020B0600070205080204" pitchFamily="34" charset="-128"/>
              </a:rPr>
              <a:t>b</a:t>
            </a:r>
            <a:r>
              <a:rPr lang="en-US" altLang="en-US" sz="2000" i="1" baseline="-25000" dirty="0" smtClean="0">
                <a:ea typeface="ＭＳ Ｐゴシック" panose="020B0600070205080204" pitchFamily="34" charset="-128"/>
              </a:rPr>
              <a:t>b</a:t>
            </a:r>
            <a:r>
              <a:rPr lang="en-US" altLang="en-US" dirty="0" smtClean="0">
                <a:ea typeface="ＭＳ Ｐゴシック" panose="020B0600070205080204" pitchFamily="34" charset="-128"/>
              </a:rPr>
              <a:t> buffer blocks per run</a:t>
            </a:r>
            <a:endParaRPr lang="en-US" altLang="en-US" sz="2000" baseline="-25000" dirty="0" smtClean="0">
              <a:ea typeface="ＭＳ Ｐゴシック" panose="020B0600070205080204" pitchFamily="34" charset="-128"/>
            </a:endParaRPr>
          </a:p>
          <a:p>
            <a:pPr lvl="3">
              <a:lnSpc>
                <a:spcPct val="90000"/>
              </a:lnSpc>
              <a:buFont typeface="Times New Roman" panose="02020603050405020304" pitchFamily="18" charset="0"/>
              <a:buNone/>
            </a:pPr>
            <a:r>
              <a:rPr lang="en-US" altLang="en-US" dirty="0" smtClean="0">
                <a:ea typeface="ＭＳ Ｐゴシック" panose="020B0600070205080204" pitchFamily="34" charset="-128"/>
                <a:sym typeface="Wingdings" panose="05000000000000000000" pitchFamily="2" charset="2"/>
              </a:rPr>
              <a:t> </a:t>
            </a:r>
            <a:r>
              <a:rPr lang="en-US" altLang="en-US" dirty="0" smtClean="0">
                <a:ea typeface="ＭＳ Ｐゴシック" panose="020B0600070205080204" pitchFamily="34" charset="-128"/>
                <a:sym typeface="Symbol" panose="05050102010706020507" pitchFamily="18" charset="2"/>
              </a:rPr>
              <a:t>read/write </a:t>
            </a:r>
            <a:r>
              <a:rPr lang="en-US" altLang="en-US" i="1" dirty="0" smtClean="0">
                <a:ea typeface="ＭＳ Ｐゴシック" panose="020B0600070205080204" pitchFamily="34" charset="-128"/>
                <a:sym typeface="Symbol" panose="05050102010706020507" pitchFamily="18" charset="2"/>
              </a:rPr>
              <a:t>b</a:t>
            </a:r>
            <a:r>
              <a:rPr lang="en-US" altLang="en-US" i="1" baseline="-25000" dirty="0" smtClean="0">
                <a:ea typeface="ＭＳ Ｐゴシック" panose="020B0600070205080204" pitchFamily="34" charset="-128"/>
                <a:sym typeface="Symbol" panose="05050102010706020507" pitchFamily="18" charset="2"/>
              </a:rPr>
              <a:t>b</a:t>
            </a:r>
            <a:r>
              <a:rPr lang="en-US" altLang="en-US" dirty="0" smtClean="0">
                <a:ea typeface="ＭＳ Ｐゴシック" panose="020B0600070205080204" pitchFamily="34" charset="-128"/>
                <a:sym typeface="Symbol" panose="05050102010706020507" pitchFamily="18" charset="2"/>
              </a:rPr>
              <a:t> blocks at a time</a:t>
            </a:r>
          </a:p>
          <a:p>
            <a:pPr lvl="2">
              <a:lnSpc>
                <a:spcPct val="90000"/>
              </a:lnSpc>
            </a:pPr>
            <a:r>
              <a:rPr lang="en-US" altLang="en-US" dirty="0" smtClean="0">
                <a:ea typeface="ＭＳ Ｐゴシック" panose="020B0600070205080204" pitchFamily="34" charset="-128"/>
              </a:rPr>
              <a:t>Can merge </a:t>
            </a:r>
            <a:r>
              <a:rPr lang="en-US" altLang="en-US" sz="1600" dirty="0" smtClean="0">
                <a:ea typeface="ＭＳ Ｐゴシック" panose="020B0600070205080204" pitchFamily="34" charset="-128"/>
                <a:sym typeface="Symbol" panose="05050102010706020507" pitchFamily="18" charset="2"/>
              </a:rPr>
              <a:t></a:t>
            </a:r>
            <a:r>
              <a:rPr lang="en-US" altLang="en-US" sz="1600" i="1" dirty="0" smtClean="0">
                <a:ea typeface="ＭＳ Ｐゴシック" panose="020B0600070205080204" pitchFamily="34" charset="-128"/>
                <a:sym typeface="Symbol" panose="05050102010706020507" pitchFamily="18" charset="2"/>
              </a:rPr>
              <a:t>M/b</a:t>
            </a:r>
            <a:r>
              <a:rPr lang="en-US" altLang="en-US" sz="1600" i="1" baseline="-25000" dirty="0" smtClean="0">
                <a:ea typeface="ＭＳ Ｐゴシック" panose="020B0600070205080204" pitchFamily="34" charset="-128"/>
                <a:sym typeface="Symbol" panose="05050102010706020507" pitchFamily="18" charset="2"/>
              </a:rPr>
              <a:t>b</a:t>
            </a:r>
            <a:r>
              <a:rPr lang="en-US" altLang="en-US" sz="1600" dirty="0" smtClean="0">
                <a:ea typeface="ＭＳ Ｐゴシック" panose="020B0600070205080204" pitchFamily="34" charset="-128"/>
                <a:sym typeface="Symbol" panose="05050102010706020507" pitchFamily="18" charset="2"/>
              </a:rPr>
              <a:t></a:t>
            </a:r>
            <a:r>
              <a:rPr lang="en-US" altLang="en-US" dirty="0" smtClean="0">
                <a:ea typeface="ＭＳ Ｐゴシック" panose="020B0600070205080204" pitchFamily="34" charset="-128"/>
                <a:sym typeface="Symbol" panose="05050102010706020507" pitchFamily="18" charset="2"/>
              </a:rPr>
              <a:t>–1 runs in one pass</a:t>
            </a:r>
            <a:endParaRPr lang="en-US" altLang="en-US" dirty="0" smtClean="0">
              <a:ea typeface="ＭＳ Ｐゴシック" panose="020B0600070205080204" pitchFamily="34" charset="-128"/>
            </a:endParaRPr>
          </a:p>
          <a:p>
            <a:pPr lvl="1">
              <a:lnSpc>
                <a:spcPct val="90000"/>
              </a:lnSpc>
            </a:pPr>
            <a:r>
              <a:rPr lang="en-US" altLang="en-US" dirty="0" smtClean="0">
                <a:ea typeface="ＭＳ Ｐゴシック" panose="020B0600070205080204" pitchFamily="34" charset="-128"/>
              </a:rPr>
              <a:t>Total number of merge passes required: </a:t>
            </a:r>
            <a:r>
              <a:rPr lang="en-US" altLang="en-US" dirty="0" smtClean="0">
                <a:ea typeface="ＭＳ Ｐゴシック" panose="020B0600070205080204" pitchFamily="34" charset="-128"/>
                <a:sym typeface="Symbol" panose="05050102010706020507" pitchFamily="18" charset="2"/>
              </a:rPr>
              <a:t>log </a:t>
            </a:r>
            <a:r>
              <a:rPr lang="en-US" altLang="en-US" sz="1600" baseline="-25000" dirty="0" smtClean="0">
                <a:ea typeface="ＭＳ Ｐゴシック" panose="020B0600070205080204" pitchFamily="34" charset="-128"/>
                <a:sym typeface="Symbol" panose="05050102010706020507" pitchFamily="18" charset="2"/>
              </a:rPr>
              <a:t></a:t>
            </a:r>
            <a:r>
              <a:rPr lang="en-US" altLang="en-US" sz="1600" i="1" baseline="-25000" dirty="0" smtClean="0">
                <a:ea typeface="ＭＳ Ｐゴシック" panose="020B0600070205080204" pitchFamily="34" charset="-128"/>
                <a:sym typeface="Symbol" panose="05050102010706020507" pitchFamily="18" charset="2"/>
              </a:rPr>
              <a:t>M/bb</a:t>
            </a:r>
            <a:r>
              <a:rPr lang="en-US" altLang="en-US" sz="1600" baseline="-25000" dirty="0" smtClean="0">
                <a:ea typeface="ＭＳ Ｐゴシック" panose="020B0600070205080204" pitchFamily="34" charset="-128"/>
                <a:sym typeface="Symbol" panose="05050102010706020507" pitchFamily="18" charset="2"/>
              </a:rPr>
              <a:t></a:t>
            </a:r>
            <a:r>
              <a:rPr lang="en-US" altLang="en-US" baseline="-25000" dirty="0" smtClean="0">
                <a:ea typeface="ＭＳ Ｐゴシック" panose="020B0600070205080204" pitchFamily="34" charset="-128"/>
                <a:sym typeface="Symbol" panose="05050102010706020507" pitchFamily="18" charset="2"/>
              </a:rPr>
              <a:t>–1</a:t>
            </a:r>
            <a:r>
              <a:rPr lang="en-US" altLang="en-US" dirty="0" smtClean="0">
                <a:ea typeface="ＭＳ Ｐゴシック" panose="020B0600070205080204" pitchFamily="34" charset="-128"/>
                <a:sym typeface="Symbol" panose="05050102010706020507" pitchFamily="18" charset="2"/>
              </a:rPr>
              <a:t>(</a:t>
            </a:r>
            <a:r>
              <a:rPr lang="en-US" altLang="en-US" i="1" dirty="0" err="1" smtClean="0">
                <a:ea typeface="ＭＳ Ｐゴシック" panose="020B0600070205080204" pitchFamily="34" charset="-128"/>
                <a:sym typeface="Symbol" panose="05050102010706020507" pitchFamily="18" charset="2"/>
              </a:rPr>
              <a:t>b</a:t>
            </a:r>
            <a:r>
              <a:rPr lang="en-US" altLang="en-US" i="1" baseline="-25000" dirty="0" err="1" smtClean="0">
                <a:ea typeface="ＭＳ Ｐゴシック" panose="020B0600070205080204" pitchFamily="34" charset="-128"/>
                <a:sym typeface="Symbol" panose="05050102010706020507" pitchFamily="18" charset="2"/>
              </a:rPr>
              <a:t>r</a:t>
            </a:r>
            <a:r>
              <a:rPr lang="en-US" altLang="en-US" i="1" dirty="0" smtClean="0">
                <a:ea typeface="ＭＳ Ｐゴシック" panose="020B0600070205080204" pitchFamily="34" charset="-128"/>
                <a:sym typeface="Symbol" panose="05050102010706020507" pitchFamily="18" charset="2"/>
              </a:rPr>
              <a:t>/M)</a:t>
            </a:r>
            <a:r>
              <a:rPr lang="en-US" altLang="en-US" dirty="0" smtClean="0">
                <a:ea typeface="ＭＳ Ｐゴシック" panose="020B0600070205080204" pitchFamily="34" charset="-128"/>
                <a:sym typeface="Symbol" panose="05050102010706020507" pitchFamily="18" charset="2"/>
              </a:rPr>
              <a:t>.</a:t>
            </a:r>
          </a:p>
          <a:p>
            <a:pPr lvl="1">
              <a:lnSpc>
                <a:spcPct val="90000"/>
              </a:lnSpc>
            </a:pPr>
            <a:r>
              <a:rPr lang="en-US" altLang="en-US" dirty="0" smtClean="0">
                <a:ea typeface="ＭＳ Ｐゴシック" panose="020B0600070205080204" pitchFamily="34" charset="-128"/>
              </a:rPr>
              <a:t>Block transfers for initial run creation as well as in each pass is 2</a:t>
            </a:r>
            <a:r>
              <a:rPr lang="en-US" altLang="en-US" i="1" dirty="0" smtClean="0">
                <a:ea typeface="ＭＳ Ｐゴシック" panose="020B0600070205080204" pitchFamily="34" charset="-128"/>
              </a:rPr>
              <a:t>b</a:t>
            </a:r>
            <a:r>
              <a:rPr lang="en-US" altLang="en-US" i="1" baseline="-25000" dirty="0" smtClean="0">
                <a:ea typeface="ＭＳ Ｐゴシック" panose="020B0600070205080204" pitchFamily="34" charset="-128"/>
              </a:rPr>
              <a:t>r</a:t>
            </a:r>
            <a:endParaRPr lang="en-US" altLang="en-US" dirty="0" smtClean="0">
              <a:ea typeface="ＭＳ Ｐゴシック" panose="020B0600070205080204" pitchFamily="34" charset="-128"/>
            </a:endParaRPr>
          </a:p>
          <a:p>
            <a:pPr lvl="2">
              <a:lnSpc>
                <a:spcPct val="90000"/>
              </a:lnSpc>
            </a:pPr>
            <a:r>
              <a:rPr lang="en-US" altLang="en-US" dirty="0" smtClean="0">
                <a:ea typeface="ＭＳ Ｐゴシック" panose="020B0600070205080204" pitchFamily="34" charset="-128"/>
              </a:rPr>
              <a:t>for final pass, we don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t count write cost </a:t>
            </a:r>
          </a:p>
          <a:p>
            <a:pPr lvl="3">
              <a:lnSpc>
                <a:spcPct val="90000"/>
              </a:lnSpc>
            </a:pPr>
            <a:r>
              <a:rPr lang="en-US" altLang="en-US" dirty="0" smtClean="0">
                <a:ea typeface="ＭＳ Ｐゴシック" panose="020B0600070205080204" pitchFamily="34" charset="-128"/>
              </a:rPr>
              <a:t>we ignore final write cost for all operations since the output of an operation may be sent to the parent operation without being written to disk</a:t>
            </a:r>
          </a:p>
          <a:p>
            <a:pPr lvl="2">
              <a:lnSpc>
                <a:spcPct val="90000"/>
              </a:lnSpc>
            </a:pPr>
            <a:r>
              <a:rPr lang="en-US" altLang="en-US" dirty="0" smtClean="0">
                <a:ea typeface="ＭＳ Ｐゴシック" panose="020B0600070205080204" pitchFamily="34" charset="-128"/>
              </a:rPr>
              <a:t>Thus total number of block transfers for external sorting:</a:t>
            </a:r>
            <a:br>
              <a:rPr lang="en-US" altLang="en-US" dirty="0" smtClean="0">
                <a:ea typeface="ＭＳ Ｐゴシック" panose="020B0600070205080204" pitchFamily="34" charset="-128"/>
              </a:rPr>
            </a:br>
            <a:r>
              <a:rPr lang="en-US" altLang="en-US" sz="1600" dirty="0" smtClean="0">
                <a:ea typeface="ＭＳ Ｐゴシック" panose="020B0600070205080204" pitchFamily="34" charset="-128"/>
              </a:rPr>
              <a:t>	</a:t>
            </a:r>
            <a:r>
              <a:rPr lang="en-US" altLang="en-US" dirty="0" smtClean="0">
                <a:ea typeface="ＭＳ Ｐゴシック" panose="020B0600070205080204" pitchFamily="34" charset="-128"/>
              </a:rPr>
              <a:t>	</a:t>
            </a:r>
            <a:r>
              <a:rPr lang="en-US" altLang="en-US" i="1" dirty="0" err="1" smtClean="0">
                <a:ea typeface="ＭＳ Ｐゴシック" panose="020B0600070205080204" pitchFamily="34" charset="-128"/>
              </a:rPr>
              <a:t>b</a:t>
            </a:r>
            <a:r>
              <a:rPr lang="en-US" altLang="en-US" i="1" baseline="-25000" dirty="0" err="1" smtClean="0">
                <a:ea typeface="ＭＳ Ｐゴシック" panose="020B0600070205080204" pitchFamily="34" charset="-128"/>
              </a:rPr>
              <a:t>r</a:t>
            </a:r>
            <a:r>
              <a:rPr lang="en-US" altLang="en-US" i="1" baseline="-25000" dirty="0" smtClean="0">
                <a:ea typeface="ＭＳ Ｐゴシック" panose="020B0600070205080204" pitchFamily="34" charset="-128"/>
              </a:rPr>
              <a:t> </a:t>
            </a:r>
            <a:r>
              <a:rPr lang="en-US" altLang="en-US" i="1" dirty="0" smtClean="0">
                <a:ea typeface="ＭＳ Ｐゴシック" panose="020B0600070205080204" pitchFamily="34" charset="-128"/>
              </a:rPr>
              <a:t>( 2 </a:t>
            </a:r>
            <a:r>
              <a:rPr lang="en-US" altLang="en-US" dirty="0" smtClean="0">
                <a:ea typeface="ＭＳ Ｐゴシック" panose="020B0600070205080204" pitchFamily="34" charset="-128"/>
                <a:sym typeface="Symbol" panose="05050102010706020507" pitchFamily="18" charset="2"/>
              </a:rPr>
              <a:t>log</a:t>
            </a:r>
            <a:r>
              <a:rPr lang="en-US" altLang="en-US" i="1" baseline="-25000" dirty="0" smtClean="0">
                <a:ea typeface="ＭＳ Ｐゴシック" panose="020B0600070205080204" pitchFamily="34" charset="-128"/>
                <a:sym typeface="Symbol" panose="05050102010706020507" pitchFamily="18" charset="2"/>
              </a:rPr>
              <a:t> </a:t>
            </a:r>
            <a:r>
              <a:rPr lang="en-US" altLang="en-US" sz="1600" baseline="-25000" dirty="0" smtClean="0">
                <a:ea typeface="ＭＳ Ｐゴシック" panose="020B0600070205080204" pitchFamily="34" charset="-128"/>
                <a:sym typeface="Symbol" panose="05050102010706020507" pitchFamily="18" charset="2"/>
              </a:rPr>
              <a:t></a:t>
            </a:r>
            <a:r>
              <a:rPr lang="en-US" altLang="en-US" sz="1600" i="1" baseline="-25000" dirty="0" smtClean="0">
                <a:ea typeface="ＭＳ Ｐゴシック" panose="020B0600070205080204" pitchFamily="34" charset="-128"/>
                <a:sym typeface="Symbol" panose="05050102010706020507" pitchFamily="18" charset="2"/>
              </a:rPr>
              <a:t>M/bb</a:t>
            </a:r>
            <a:r>
              <a:rPr lang="en-US" altLang="en-US" sz="1600" baseline="-25000" dirty="0" smtClean="0">
                <a:ea typeface="ＭＳ Ｐゴシック" panose="020B0600070205080204" pitchFamily="34" charset="-128"/>
                <a:sym typeface="Symbol" panose="05050102010706020507" pitchFamily="18" charset="2"/>
              </a:rPr>
              <a:t></a:t>
            </a:r>
            <a:r>
              <a:rPr lang="en-US" altLang="en-US" baseline="-25000" dirty="0" smtClean="0">
                <a:ea typeface="ＭＳ Ｐゴシック" panose="020B0600070205080204" pitchFamily="34" charset="-128"/>
                <a:sym typeface="Symbol" panose="05050102010706020507" pitchFamily="18" charset="2"/>
              </a:rPr>
              <a:t>–1 </a:t>
            </a:r>
            <a:r>
              <a:rPr lang="en-US" altLang="en-US" dirty="0" smtClean="0">
                <a:ea typeface="ＭＳ Ｐゴシック" panose="020B0600070205080204" pitchFamily="34" charset="-128"/>
                <a:sym typeface="Symbol" panose="05050102010706020507" pitchFamily="18" charset="2"/>
              </a:rPr>
              <a:t>(</a:t>
            </a:r>
            <a:r>
              <a:rPr lang="en-US" altLang="en-US" i="1" dirty="0" err="1" smtClean="0">
                <a:ea typeface="ＭＳ Ｐゴシック" panose="020B0600070205080204" pitchFamily="34" charset="-128"/>
                <a:sym typeface="Symbol" panose="05050102010706020507" pitchFamily="18" charset="2"/>
              </a:rPr>
              <a:t>b</a:t>
            </a:r>
            <a:r>
              <a:rPr lang="en-US" altLang="en-US" i="1" baseline="-25000" dirty="0" err="1" smtClean="0">
                <a:ea typeface="ＭＳ Ｐゴシック" panose="020B0600070205080204" pitchFamily="34" charset="-128"/>
                <a:sym typeface="Symbol" panose="05050102010706020507" pitchFamily="18" charset="2"/>
              </a:rPr>
              <a:t>r</a:t>
            </a:r>
            <a:r>
              <a:rPr lang="en-US" altLang="en-US" i="1" baseline="-25000" dirty="0" smtClean="0">
                <a:ea typeface="ＭＳ Ｐゴシック" panose="020B0600070205080204" pitchFamily="34" charset="-128"/>
                <a:sym typeface="Symbol" panose="05050102010706020507" pitchFamily="18" charset="2"/>
              </a:rPr>
              <a:t> </a:t>
            </a:r>
            <a:r>
              <a:rPr lang="en-US" altLang="en-US" i="1" dirty="0" smtClean="0">
                <a:ea typeface="ＭＳ Ｐゴシック" panose="020B0600070205080204" pitchFamily="34" charset="-128"/>
                <a:sym typeface="Symbol" panose="05050102010706020507" pitchFamily="18" charset="2"/>
              </a:rPr>
              <a:t>/ M)</a:t>
            </a:r>
            <a:r>
              <a:rPr lang="en-US" altLang="en-US" dirty="0" smtClean="0">
                <a:ea typeface="ＭＳ Ｐゴシック" panose="020B0600070205080204" pitchFamily="34" charset="-128"/>
                <a:sym typeface="Symbol" panose="05050102010706020507" pitchFamily="18" charset="2"/>
              </a:rPr>
              <a:t> + 1) </a:t>
            </a:r>
            <a:r>
              <a:rPr lang="en-US" altLang="en-US" sz="1600" dirty="0" smtClean="0">
                <a:ea typeface="ＭＳ Ｐゴシック" panose="020B0600070205080204" pitchFamily="34" charset="-128"/>
                <a:sym typeface="Symbol" panose="05050102010706020507" pitchFamily="18" charset="2"/>
              </a:rPr>
              <a:t>	</a:t>
            </a:r>
            <a:endParaRPr lang="en-US" altLang="en-US" sz="1600" baseline="-25000" dirty="0" smtClean="0">
              <a:ea typeface="ＭＳ Ｐゴシック" panose="020B0600070205080204" pitchFamily="34" charset="-128"/>
              <a:sym typeface="Symbol" panose="05050102010706020507" pitchFamily="18" charset="2"/>
            </a:endParaRPr>
          </a:p>
          <a:p>
            <a:pPr lvl="2">
              <a:lnSpc>
                <a:spcPct val="90000"/>
              </a:lnSpc>
            </a:pPr>
            <a:endParaRPr lang="en-US" altLang="en-US" dirty="0" smtClean="0">
              <a:ea typeface="ＭＳ Ｐゴシック" panose="020B0600070205080204" pitchFamily="34" charset="-128"/>
              <a:sym typeface="Symbol" panose="05050102010706020507" pitchFamily="18" charset="2"/>
            </a:endParaRPr>
          </a:p>
          <a:p>
            <a:pPr lvl="1">
              <a:lnSpc>
                <a:spcPct val="90000"/>
              </a:lnSpc>
            </a:pPr>
            <a:r>
              <a:rPr lang="en-US" altLang="en-US" dirty="0" smtClean="0">
                <a:ea typeface="ＭＳ Ｐゴシック" panose="020B0600070205080204" pitchFamily="34" charset="-128"/>
                <a:sym typeface="Symbol" panose="05050102010706020507" pitchFamily="18" charset="2"/>
              </a:rPr>
              <a:t>Seeks: next slide</a:t>
            </a:r>
          </a:p>
          <a:p>
            <a:pPr>
              <a:lnSpc>
                <a:spcPct val="90000"/>
              </a:lnSpc>
            </a:pPr>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3429213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External Merge Sort (Cont.)</a:t>
            </a:r>
          </a:p>
        </p:txBody>
      </p:sp>
      <p:sp>
        <p:nvSpPr>
          <p:cNvPr id="58370" name="Rectangle 3"/>
          <p:cNvSpPr>
            <a:spLocks noGrp="1" noChangeArrowheads="1"/>
          </p:cNvSpPr>
          <p:nvPr>
            <p:ph type="body" idx="1"/>
          </p:nvPr>
        </p:nvSpPr>
        <p:spPr/>
        <p:txBody>
          <a:bodyPr/>
          <a:lstStyle/>
          <a:p>
            <a:r>
              <a:rPr lang="en-US" altLang="en-US" sz="2000" dirty="0" smtClean="0">
                <a:ea typeface="ＭＳ Ｐゴシック" panose="020B0600070205080204" pitchFamily="34" charset="-128"/>
              </a:rPr>
              <a:t>Cost of seeks</a:t>
            </a:r>
          </a:p>
          <a:p>
            <a:pPr lvl="1"/>
            <a:r>
              <a:rPr lang="en-US" altLang="en-US" sz="2000" dirty="0" smtClean="0">
                <a:ea typeface="ＭＳ Ｐゴシック" panose="020B0600070205080204" pitchFamily="34" charset="-128"/>
              </a:rPr>
              <a:t>During run generation: one seek to read each run and one seek to write each run</a:t>
            </a:r>
          </a:p>
          <a:p>
            <a:pPr lvl="2"/>
            <a:r>
              <a:rPr lang="en-US" altLang="en-US" sz="2000" i="1" dirty="0" smtClean="0">
                <a:ea typeface="ＭＳ Ｐゴシック" panose="020B0600070205080204" pitchFamily="34" charset="-128"/>
              </a:rPr>
              <a:t> 2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M</a:t>
            </a:r>
            <a:r>
              <a:rPr lang="en-US" altLang="en-US" sz="2000" dirty="0" smtClean="0">
                <a:ea typeface="ＭＳ Ｐゴシック" panose="020B0600070205080204" pitchFamily="34" charset="-128"/>
                <a:sym typeface="Symbol" panose="05050102010706020507" pitchFamily="18" charset="2"/>
              </a:rPr>
              <a:t></a:t>
            </a:r>
          </a:p>
          <a:p>
            <a:pPr lvl="1"/>
            <a:r>
              <a:rPr lang="en-US" altLang="en-US" dirty="0" smtClean="0">
                <a:ea typeface="ＭＳ Ｐゴシック" panose="020B0600070205080204" pitchFamily="34" charset="-128"/>
                <a:sym typeface="Symbol" panose="05050102010706020507" pitchFamily="18" charset="2"/>
              </a:rPr>
              <a:t>During the merge phase</a:t>
            </a:r>
          </a:p>
          <a:p>
            <a:pPr lvl="2"/>
            <a:r>
              <a:rPr lang="en-US" altLang="en-US" dirty="0" smtClean="0">
                <a:ea typeface="ＭＳ Ｐゴシック" panose="020B0600070205080204" pitchFamily="34" charset="-128"/>
                <a:sym typeface="Symbol" panose="05050102010706020507" pitchFamily="18" charset="2"/>
              </a:rPr>
              <a:t>Need </a:t>
            </a:r>
            <a:r>
              <a:rPr lang="en-US" altLang="en-US" sz="2000" i="1" dirty="0" smtClean="0">
                <a:ea typeface="ＭＳ Ｐゴシック" panose="020B0600070205080204" pitchFamily="34" charset="-128"/>
              </a:rPr>
              <a:t>2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b</a:t>
            </a:r>
            <a:r>
              <a:rPr lang="en-US" altLang="en-US" sz="2000" i="1" baseline="-25000" dirty="0" smtClean="0">
                <a:ea typeface="ＭＳ Ｐゴシック" panose="020B0600070205080204" pitchFamily="34" charset="-128"/>
                <a:sym typeface="Symbol" panose="05050102010706020507" pitchFamily="18" charset="2"/>
              </a:rPr>
              <a:t>b</a:t>
            </a:r>
            <a:r>
              <a:rPr lang="en-US" altLang="en-US" sz="2000" dirty="0" smtClean="0">
                <a:ea typeface="ＭＳ Ｐゴシック" panose="020B0600070205080204" pitchFamily="34" charset="-128"/>
                <a:sym typeface="Symbol" panose="05050102010706020507" pitchFamily="18" charset="2"/>
              </a:rPr>
              <a:t> seeks for each merge pass </a:t>
            </a:r>
          </a:p>
          <a:p>
            <a:pPr lvl="3"/>
            <a:r>
              <a:rPr lang="en-US" altLang="en-US" sz="2000" dirty="0" smtClean="0">
                <a:ea typeface="ＭＳ Ｐゴシック" panose="020B0600070205080204" pitchFamily="34" charset="-128"/>
                <a:sym typeface="Symbol" panose="05050102010706020507" pitchFamily="18" charset="2"/>
              </a:rPr>
              <a:t>except the final one which does not require a write</a:t>
            </a:r>
          </a:p>
          <a:p>
            <a:pPr lvl="2"/>
            <a:r>
              <a:rPr lang="en-US" altLang="en-US" sz="2000" dirty="0" smtClean="0">
                <a:ea typeface="ＭＳ Ｐゴシック" panose="020B0600070205080204" pitchFamily="34" charset="-128"/>
                <a:sym typeface="Symbol" panose="05050102010706020507" pitchFamily="18" charset="2"/>
              </a:rPr>
              <a:t>Total number of seeks:</a:t>
            </a:r>
            <a:br>
              <a:rPr lang="en-US" altLang="en-US" sz="2000" dirty="0" smtClean="0">
                <a:ea typeface="ＭＳ Ｐゴシック" panose="020B0600070205080204" pitchFamily="34" charset="-128"/>
                <a:sym typeface="Symbol" panose="05050102010706020507" pitchFamily="18" charset="2"/>
              </a:rPr>
            </a:b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rPr>
              <a:t>2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M</a:t>
            </a:r>
            <a:r>
              <a:rPr lang="en-US" altLang="en-US" sz="2000"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b</a:t>
            </a:r>
            <a:r>
              <a:rPr lang="en-US" altLang="en-US" sz="2000" i="1" baseline="-25000" dirty="0" smtClean="0">
                <a:ea typeface="ＭＳ Ｐゴシック" panose="020B0600070205080204" pitchFamily="34" charset="-128"/>
                <a:sym typeface="Symbol" panose="05050102010706020507" pitchFamily="18" charset="2"/>
              </a:rPr>
              <a:t>b</a:t>
            </a: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rPr>
              <a:t>2 </a:t>
            </a:r>
            <a:r>
              <a:rPr lang="en-US" altLang="en-US" sz="2000" dirty="0" smtClean="0">
                <a:ea typeface="ＭＳ Ｐゴシック" panose="020B0600070205080204" pitchFamily="34" charset="-128"/>
                <a:sym typeface="Symbol" panose="05050102010706020507" pitchFamily="18" charset="2"/>
              </a:rPr>
              <a:t></a:t>
            </a:r>
            <a:r>
              <a:rPr lang="en-US" altLang="en-US" sz="2000" dirty="0" err="1" smtClean="0">
                <a:ea typeface="ＭＳ Ｐゴシック" panose="020B0600070205080204" pitchFamily="34" charset="-128"/>
                <a:sym typeface="Symbol" panose="05050102010706020507" pitchFamily="18" charset="2"/>
              </a:rPr>
              <a:t>log</a:t>
            </a:r>
            <a:r>
              <a:rPr lang="en-US" altLang="en-US" baseline="-25000" dirty="0" err="1" smtClean="0">
                <a:ea typeface="ＭＳ Ｐゴシック" panose="020B0600070205080204" pitchFamily="34" charset="-128"/>
                <a:sym typeface="Symbol" panose="05050102010706020507" pitchFamily="18" charset="2"/>
              </a:rPr>
              <a:t></a:t>
            </a:r>
            <a:r>
              <a:rPr lang="en-US" altLang="en-US" i="1" baseline="-25000" dirty="0" err="1" smtClean="0">
                <a:ea typeface="ＭＳ Ｐゴシック" panose="020B0600070205080204" pitchFamily="34" charset="-128"/>
                <a:sym typeface="Symbol" panose="05050102010706020507" pitchFamily="18" charset="2"/>
              </a:rPr>
              <a:t>M</a:t>
            </a:r>
            <a:r>
              <a:rPr lang="en-US" altLang="en-US" i="1" baseline="-25000" dirty="0" smtClean="0">
                <a:ea typeface="ＭＳ Ｐゴシック" panose="020B0600070205080204" pitchFamily="34" charset="-128"/>
                <a:sym typeface="Symbol" panose="05050102010706020507" pitchFamily="18" charset="2"/>
              </a:rPr>
              <a:t>/bb</a:t>
            </a:r>
            <a:r>
              <a:rPr lang="en-US" altLang="en-US" baseline="-25000" dirty="0" smtClean="0">
                <a:ea typeface="ＭＳ Ｐゴシック" panose="020B0600070205080204" pitchFamily="34" charset="-128"/>
                <a:sym typeface="Symbol" panose="05050102010706020507" pitchFamily="18" charset="2"/>
              </a:rPr>
              <a:t></a:t>
            </a:r>
            <a:r>
              <a:rPr lang="en-US" altLang="en-US" sz="2000" baseline="-25000" dirty="0" smtClean="0">
                <a:ea typeface="ＭＳ Ｐゴシック" panose="020B0600070205080204" pitchFamily="34" charset="-128"/>
                <a:sym typeface="Symbol" panose="05050102010706020507" pitchFamily="18" charset="2"/>
              </a:rPr>
              <a:t>–1</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M)</a:t>
            </a:r>
            <a:r>
              <a:rPr lang="en-US" altLang="en-US" sz="2000" dirty="0" smtClean="0">
                <a:ea typeface="ＭＳ Ｐゴシック" panose="020B0600070205080204" pitchFamily="34" charset="-128"/>
                <a:sym typeface="Symbol" panose="05050102010706020507" pitchFamily="18" charset="2"/>
              </a:rPr>
              <a:t> -1)</a:t>
            </a:r>
          </a:p>
        </p:txBody>
      </p:sp>
    </p:spTree>
    <p:extLst>
      <p:ext uri="{BB962C8B-B14F-4D97-AF65-F5344CB8AC3E}">
        <p14:creationId xmlns:p14="http://schemas.microsoft.com/office/powerpoint/2010/main" val="398143107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Join Operation</a:t>
            </a:r>
          </a:p>
        </p:txBody>
      </p:sp>
      <p:sp>
        <p:nvSpPr>
          <p:cNvPr id="60418" name="Rectangle 3"/>
          <p:cNvSpPr>
            <a:spLocks noGrp="1" noChangeArrowheads="1"/>
          </p:cNvSpPr>
          <p:nvPr>
            <p:ph type="body" idx="1"/>
          </p:nvPr>
        </p:nvSpPr>
        <p:spPr/>
        <p:txBody>
          <a:bodyPr/>
          <a:lstStyle/>
          <a:p>
            <a:r>
              <a:rPr lang="en-US" altLang="en-US" sz="2000" dirty="0" smtClean="0">
                <a:ea typeface="ＭＳ Ｐゴシック" panose="020B0600070205080204" pitchFamily="34" charset="-128"/>
              </a:rPr>
              <a:t>Several different algorithms to implement joins</a:t>
            </a:r>
          </a:p>
          <a:p>
            <a:pPr lvl="1"/>
            <a:r>
              <a:rPr lang="en-US" altLang="en-US" sz="2000" dirty="0" smtClean="0">
                <a:ea typeface="ＭＳ Ｐゴシック" panose="020B0600070205080204" pitchFamily="34" charset="-128"/>
              </a:rPr>
              <a:t>Nested-loop join</a:t>
            </a:r>
          </a:p>
          <a:p>
            <a:pPr lvl="1"/>
            <a:r>
              <a:rPr lang="en-US" altLang="en-US" sz="2000" dirty="0" smtClean="0">
                <a:ea typeface="ＭＳ Ｐゴシック" panose="020B0600070205080204" pitchFamily="34" charset="-128"/>
              </a:rPr>
              <a:t>Block nested-loop join</a:t>
            </a:r>
          </a:p>
          <a:p>
            <a:pPr lvl="1"/>
            <a:r>
              <a:rPr lang="en-US" altLang="en-US" sz="2000" dirty="0" smtClean="0">
                <a:ea typeface="ＭＳ Ｐゴシック" panose="020B0600070205080204" pitchFamily="34" charset="-128"/>
              </a:rPr>
              <a:t>Indexed nested-loop join</a:t>
            </a:r>
          </a:p>
          <a:p>
            <a:pPr lvl="1"/>
            <a:r>
              <a:rPr lang="en-US" altLang="en-US" sz="2000" dirty="0" smtClean="0">
                <a:ea typeface="ＭＳ Ｐゴシック" panose="020B0600070205080204" pitchFamily="34" charset="-128"/>
              </a:rPr>
              <a:t>Merge-join</a:t>
            </a:r>
          </a:p>
          <a:p>
            <a:pPr lvl="1"/>
            <a:r>
              <a:rPr lang="en-US" altLang="en-US" sz="2000" dirty="0" smtClean="0">
                <a:ea typeface="ＭＳ Ｐゴシック" panose="020B0600070205080204" pitchFamily="34" charset="-128"/>
              </a:rPr>
              <a:t>Hash-join</a:t>
            </a:r>
          </a:p>
          <a:p>
            <a:r>
              <a:rPr lang="en-US" altLang="en-US" sz="2000" dirty="0" smtClean="0">
                <a:ea typeface="ＭＳ Ｐゴシック" panose="020B0600070205080204" pitchFamily="34" charset="-128"/>
              </a:rPr>
              <a:t>Choice based on cost estimate</a:t>
            </a:r>
          </a:p>
          <a:p>
            <a:r>
              <a:rPr lang="en-US" altLang="en-US" sz="2000" dirty="0" smtClean="0">
                <a:ea typeface="ＭＳ Ｐゴシック" panose="020B0600070205080204" pitchFamily="34" charset="-128"/>
              </a:rPr>
              <a:t>Examples use the following information</a:t>
            </a:r>
          </a:p>
          <a:p>
            <a:pPr lvl="1"/>
            <a:r>
              <a:rPr lang="en-US" altLang="en-US" sz="2000" dirty="0" smtClean="0">
                <a:ea typeface="ＭＳ Ｐゴシック" panose="020B0600070205080204" pitchFamily="34" charset="-128"/>
              </a:rPr>
              <a:t>Number of records of </a:t>
            </a:r>
            <a:r>
              <a:rPr lang="en-US" altLang="en-US" sz="2000" i="1" dirty="0" smtClean="0">
                <a:ea typeface="ＭＳ Ｐゴシック" panose="020B0600070205080204" pitchFamily="34" charset="-128"/>
              </a:rPr>
              <a:t>student</a:t>
            </a:r>
            <a:r>
              <a:rPr lang="en-US" altLang="en-US" sz="2000" dirty="0" smtClean="0">
                <a:ea typeface="ＭＳ Ｐゴシック" panose="020B0600070205080204" pitchFamily="34" charset="-128"/>
              </a:rPr>
              <a:t>:  5,000     </a:t>
            </a:r>
            <a:r>
              <a:rPr lang="en-US" altLang="en-US" sz="2000" i="1" dirty="0" smtClean="0">
                <a:ea typeface="ＭＳ Ｐゴシック" panose="020B0600070205080204" pitchFamily="34" charset="-128"/>
              </a:rPr>
              <a:t>takes</a:t>
            </a:r>
            <a:r>
              <a:rPr lang="en-US" altLang="en-US" sz="2000" dirty="0" smtClean="0">
                <a:ea typeface="ＭＳ Ｐゴシック" panose="020B0600070205080204" pitchFamily="34" charset="-128"/>
              </a:rPr>
              <a:t>: 10,000</a:t>
            </a:r>
          </a:p>
          <a:p>
            <a:pPr lvl="1"/>
            <a:r>
              <a:rPr lang="en-US" altLang="en-US" sz="2000" dirty="0" smtClean="0">
                <a:ea typeface="ＭＳ Ｐゴシック" panose="020B0600070205080204" pitchFamily="34" charset="-128"/>
              </a:rPr>
              <a:t>Number of blocks of   </a:t>
            </a:r>
            <a:r>
              <a:rPr lang="en-US" altLang="en-US" sz="2000" i="1" dirty="0" smtClean="0">
                <a:ea typeface="ＭＳ Ｐゴシック" panose="020B0600070205080204" pitchFamily="34" charset="-128"/>
              </a:rPr>
              <a:t>student</a:t>
            </a:r>
            <a:r>
              <a:rPr lang="en-US" altLang="en-US" sz="2000" dirty="0" smtClean="0">
                <a:ea typeface="ＭＳ Ｐゴシック" panose="020B0600070205080204" pitchFamily="34" charset="-128"/>
              </a:rPr>
              <a:t>:     100     </a:t>
            </a:r>
            <a:r>
              <a:rPr lang="en-US" altLang="en-US" sz="2000" i="1" dirty="0" smtClean="0">
                <a:ea typeface="ＭＳ Ｐゴシック" panose="020B0600070205080204" pitchFamily="34" charset="-128"/>
              </a:rPr>
              <a:t>takes</a:t>
            </a:r>
            <a:r>
              <a:rPr lang="en-US" altLang="en-US" sz="2000" dirty="0" smtClean="0">
                <a:ea typeface="ＭＳ Ｐゴシック" panose="020B0600070205080204" pitchFamily="34" charset="-128"/>
              </a:rPr>
              <a:t>:      400</a:t>
            </a:r>
          </a:p>
        </p:txBody>
      </p:sp>
    </p:spTree>
    <p:extLst>
      <p:ext uri="{BB962C8B-B14F-4D97-AF65-F5344CB8AC3E}">
        <p14:creationId xmlns:p14="http://schemas.microsoft.com/office/powerpoint/2010/main" val="290598603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1026"/>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Nested-Loop Join</a:t>
            </a:r>
          </a:p>
        </p:txBody>
      </p:sp>
      <p:sp>
        <p:nvSpPr>
          <p:cNvPr id="62466" name="Rectangle 1027"/>
          <p:cNvSpPr>
            <a:spLocks noGrp="1" noChangeArrowheads="1"/>
          </p:cNvSpPr>
          <p:nvPr>
            <p:ph type="body" idx="1"/>
          </p:nvPr>
        </p:nvSpPr>
        <p:spPr>
          <a:xfrm>
            <a:off x="166255" y="727075"/>
            <a:ext cx="8607858" cy="5638800"/>
          </a:xfrm>
        </p:spPr>
        <p:txBody>
          <a:bodyPr/>
          <a:lstStyle/>
          <a:p>
            <a:pPr>
              <a:tabLst>
                <a:tab pos="461963" algn="l"/>
                <a:tab pos="850900" algn="l"/>
              </a:tabLst>
            </a:pPr>
            <a:r>
              <a:rPr lang="en-US" altLang="en-US" sz="2000" dirty="0" smtClean="0">
                <a:ea typeface="ＭＳ Ｐゴシック" panose="020B0600070205080204" pitchFamily="34" charset="-128"/>
              </a:rPr>
              <a:t>To compute the theta join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a:t>
            </a:r>
            <a:r>
              <a:rPr lang="en-US" altLang="en-US" sz="2400" baseline="-25000" dirty="0" smtClean="0">
                <a:ea typeface="ＭＳ Ｐゴシック" panose="020B0600070205080204" pitchFamily="34" charset="-128"/>
                <a:sym typeface="Symbol" panose="05050102010706020507" pitchFamily="18" charset="2"/>
              </a:rPr>
              <a:t></a:t>
            </a:r>
            <a:r>
              <a:rPr lang="en-US" altLang="en-US" sz="24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
            </a:r>
            <a:br>
              <a:rPr lang="en-US" altLang="en-US" sz="2000" dirty="0" smtClean="0">
                <a:ea typeface="ＭＳ Ｐゴシック" panose="020B0600070205080204" pitchFamily="34" charset="-128"/>
                <a:sym typeface="Symbol" panose="05050102010706020507" pitchFamily="18" charset="2"/>
              </a:rPr>
            </a:br>
            <a:r>
              <a:rPr lang="en-US" altLang="en-US" sz="2000" b="1" dirty="0" smtClean="0">
                <a:ea typeface="ＭＳ Ｐゴシック" panose="020B0600070205080204" pitchFamily="34" charset="-128"/>
                <a:sym typeface="Symbol" panose="05050102010706020507" pitchFamily="18" charset="2"/>
              </a:rPr>
              <a:t>for each</a:t>
            </a:r>
            <a:r>
              <a:rPr lang="en-US" altLang="en-US" sz="2000" dirty="0" smtClean="0">
                <a:ea typeface="ＭＳ Ｐゴシック" panose="020B0600070205080204" pitchFamily="34" charset="-128"/>
                <a:sym typeface="Symbol" panose="05050102010706020507" pitchFamily="18" charset="2"/>
              </a:rPr>
              <a:t> tuple </a:t>
            </a:r>
            <a:r>
              <a:rPr lang="en-US" altLang="en-US" sz="2000" i="1" dirty="0" err="1" smtClean="0">
                <a:ea typeface="ＭＳ Ｐゴシック" panose="020B0600070205080204" pitchFamily="34" charset="-128"/>
                <a:sym typeface="Symbol" panose="05050102010706020507" pitchFamily="18" charset="2"/>
              </a:rPr>
              <a:t>t</a:t>
            </a:r>
            <a:r>
              <a:rPr lang="en-US" altLang="en-US" sz="2400" i="1" baseline="-25000" dirty="0" err="1" smtClean="0">
                <a:ea typeface="ＭＳ Ｐゴシック" panose="020B0600070205080204" pitchFamily="34" charset="-128"/>
                <a:sym typeface="Symbol" panose="05050102010706020507" pitchFamily="18" charset="2"/>
              </a:rPr>
              <a:t>r</a:t>
            </a:r>
            <a:r>
              <a:rPr lang="en-US" altLang="en-US" sz="2000" b="1" dirty="0" smtClean="0">
                <a:ea typeface="ＭＳ Ｐゴシック" panose="020B0600070205080204" pitchFamily="34" charset="-128"/>
                <a:sym typeface="Symbol" panose="05050102010706020507" pitchFamily="18" charset="2"/>
              </a:rPr>
              <a:t> in </a:t>
            </a:r>
            <a:r>
              <a:rPr lang="en-US" altLang="en-US" sz="2000" i="1" dirty="0" smtClean="0">
                <a:ea typeface="ＭＳ Ｐゴシック" panose="020B0600070205080204" pitchFamily="34" charset="-128"/>
                <a:sym typeface="Symbol" panose="05050102010706020507" pitchFamily="18" charset="2"/>
              </a:rPr>
              <a:t>r</a:t>
            </a:r>
            <a:r>
              <a:rPr lang="en-US" altLang="en-US" sz="2000" b="1" dirty="0" smtClean="0">
                <a:ea typeface="ＭＳ Ｐゴシック" panose="020B0600070205080204" pitchFamily="34" charset="-128"/>
                <a:sym typeface="Symbol" panose="05050102010706020507" pitchFamily="18" charset="2"/>
              </a:rPr>
              <a:t> do begin</a:t>
            </a:r>
            <a:br>
              <a:rPr lang="en-US" altLang="en-US" sz="2000" b="1" dirty="0" smtClean="0">
                <a:ea typeface="ＭＳ Ｐゴシック" panose="020B0600070205080204" pitchFamily="34" charset="-128"/>
                <a:sym typeface="Symbol" panose="05050102010706020507" pitchFamily="18" charset="2"/>
              </a:rPr>
            </a:br>
            <a:r>
              <a:rPr lang="en-US" altLang="en-US" sz="2000" b="1" dirty="0" smtClean="0">
                <a:ea typeface="ＭＳ Ｐゴシック" panose="020B0600070205080204" pitchFamily="34" charset="-128"/>
                <a:sym typeface="Symbol" panose="05050102010706020507" pitchFamily="18" charset="2"/>
              </a:rPr>
              <a:t>	for each tuple </a:t>
            </a:r>
            <a:r>
              <a:rPr lang="en-US" altLang="en-US" sz="2000" i="1" dirty="0" err="1" smtClean="0">
                <a:ea typeface="ＭＳ Ｐゴシック" panose="020B0600070205080204" pitchFamily="34" charset="-128"/>
                <a:sym typeface="Symbol" panose="05050102010706020507" pitchFamily="18" charset="2"/>
              </a:rPr>
              <a:t>t</a:t>
            </a:r>
            <a:r>
              <a:rPr lang="en-US" altLang="en-US" sz="2400" i="1" baseline="-25000" dirty="0" err="1" smtClean="0">
                <a:ea typeface="ＭＳ Ｐゴシック" panose="020B0600070205080204" pitchFamily="34" charset="-128"/>
                <a:sym typeface="Symbol" panose="05050102010706020507" pitchFamily="18" charset="2"/>
              </a:rPr>
              <a:t>s</a:t>
            </a:r>
            <a:r>
              <a:rPr lang="en-US" altLang="en-US" sz="2400" i="1" dirty="0" smtClean="0">
                <a:ea typeface="ＭＳ Ｐゴシック" panose="020B0600070205080204" pitchFamily="34" charset="-128"/>
                <a:sym typeface="Symbol" panose="05050102010706020507" pitchFamily="18" charset="2"/>
              </a:rPr>
              <a:t> </a:t>
            </a:r>
            <a:r>
              <a:rPr lang="en-US" altLang="en-US" sz="2400" b="1" dirty="0" smtClean="0">
                <a:ea typeface="ＭＳ Ｐゴシック" panose="020B0600070205080204" pitchFamily="34" charset="-128"/>
                <a:sym typeface="Symbol" panose="05050102010706020507" pitchFamily="18" charset="2"/>
              </a:rPr>
              <a:t> </a:t>
            </a:r>
            <a:r>
              <a:rPr lang="en-US" altLang="en-US" sz="2000" b="1" dirty="0" smtClean="0">
                <a:ea typeface="ＭＳ Ｐゴシック" panose="020B0600070205080204" pitchFamily="34" charset="-128"/>
                <a:sym typeface="Symbol" panose="05050102010706020507" pitchFamily="18" charset="2"/>
              </a:rPr>
              <a:t>in </a:t>
            </a:r>
            <a:r>
              <a:rPr lang="en-US" altLang="en-US" sz="2000" i="1" dirty="0" smtClean="0">
                <a:ea typeface="ＭＳ Ｐゴシック" panose="020B0600070205080204" pitchFamily="34" charset="-128"/>
                <a:sym typeface="Symbol" panose="05050102010706020507" pitchFamily="18" charset="2"/>
              </a:rPr>
              <a:t>s</a:t>
            </a:r>
            <a:r>
              <a:rPr lang="en-US" altLang="en-US" sz="2000" b="1" dirty="0" smtClean="0">
                <a:ea typeface="ＭＳ Ｐゴシック" panose="020B0600070205080204" pitchFamily="34" charset="-128"/>
                <a:sym typeface="Symbol" panose="05050102010706020507" pitchFamily="18" charset="2"/>
              </a:rPr>
              <a:t> do begin</a:t>
            </a:r>
            <a:br>
              <a:rPr lang="en-US" altLang="en-US" sz="2000" b="1" dirty="0" smtClean="0">
                <a:ea typeface="ＭＳ Ｐゴシック" panose="020B0600070205080204" pitchFamily="34" charset="-128"/>
                <a:sym typeface="Symbol" panose="05050102010706020507" pitchFamily="18" charset="2"/>
              </a:rPr>
            </a:br>
            <a:r>
              <a:rPr lang="en-US" altLang="en-US" sz="2000" b="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test pair (</a:t>
            </a:r>
            <a:r>
              <a:rPr lang="en-US" altLang="en-US" sz="2000" i="1" dirty="0" err="1" smtClean="0">
                <a:ea typeface="ＭＳ Ｐゴシック" panose="020B0600070205080204" pitchFamily="34" charset="-128"/>
                <a:sym typeface="Symbol" panose="05050102010706020507" pitchFamily="18" charset="2"/>
              </a:rPr>
              <a:t>t</a:t>
            </a:r>
            <a:r>
              <a:rPr lang="en-US" altLang="en-US" sz="2400" i="1" baseline="-25000" dirty="0" err="1" smtClean="0">
                <a:ea typeface="ＭＳ Ｐゴシック" panose="020B0600070205080204" pitchFamily="34" charset="-128"/>
                <a:sym typeface="Symbol" panose="05050102010706020507" pitchFamily="18" charset="2"/>
              </a:rPr>
              <a:t>r</a:t>
            </a:r>
            <a:r>
              <a:rPr lang="en-US" altLang="en-US" sz="2000" i="1" dirty="0" err="1" smtClean="0">
                <a:ea typeface="ＭＳ Ｐゴシック" panose="020B0600070205080204" pitchFamily="34" charset="-128"/>
                <a:sym typeface="Symbol" panose="05050102010706020507" pitchFamily="18" charset="2"/>
              </a:rPr>
              <a:t>,t</a:t>
            </a:r>
            <a:r>
              <a:rPr lang="en-US" altLang="en-US" sz="2400" i="1" baseline="-25000" dirty="0" err="1"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 to</a:t>
            </a:r>
            <a:r>
              <a:rPr lang="en-US" altLang="en-US" sz="2400"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see if they satisfy the join condition </a:t>
            </a:r>
            <a:r>
              <a:rPr lang="en-US" altLang="en-US" sz="2000" i="1" dirty="0" smtClean="0">
                <a:ea typeface="ＭＳ Ｐゴシック" panose="020B0600070205080204" pitchFamily="34" charset="-128"/>
                <a:sym typeface="Greek Symbols" pitchFamily="18" charset="2"/>
              </a:rPr>
              <a:t> </a:t>
            </a:r>
            <a:r>
              <a:rPr lang="en-US" altLang="en-US" sz="2000" dirty="0" smtClean="0">
                <a:ea typeface="ＭＳ Ｐゴシック" panose="020B0600070205080204" pitchFamily="34" charset="-128"/>
                <a:sym typeface="Greek Symbols" pitchFamily="18" charset="2"/>
              </a:rPr>
              <a:t/>
            </a:r>
            <a:br>
              <a:rPr lang="en-US" altLang="en-US" sz="2000" dirty="0" smtClean="0">
                <a:ea typeface="ＭＳ Ｐゴシック" panose="020B0600070205080204" pitchFamily="34" charset="-128"/>
                <a:sym typeface="Greek Symbols" pitchFamily="18" charset="2"/>
              </a:rPr>
            </a:br>
            <a:r>
              <a:rPr lang="en-US" altLang="en-US" sz="2000" dirty="0" smtClean="0">
                <a:ea typeface="ＭＳ Ｐゴシック" panose="020B0600070205080204" pitchFamily="34" charset="-128"/>
                <a:sym typeface="Greek Symbols" pitchFamily="18" charset="2"/>
              </a:rPr>
              <a:t>		if they do, add </a:t>
            </a:r>
            <a:r>
              <a:rPr lang="en-US" altLang="en-US" sz="2000" i="1" dirty="0" err="1" smtClean="0">
                <a:ea typeface="ＭＳ Ｐゴシック" panose="020B0600070205080204" pitchFamily="34" charset="-128"/>
                <a:sym typeface="Greek Symbols" pitchFamily="18" charset="2"/>
              </a:rPr>
              <a:t>t</a:t>
            </a:r>
            <a:r>
              <a:rPr lang="en-US" altLang="en-US" sz="2400" i="1" baseline="-25000" dirty="0" err="1" smtClean="0">
                <a:ea typeface="ＭＳ Ｐゴシック" panose="020B0600070205080204" pitchFamily="34" charset="-128"/>
                <a:sym typeface="Greek Symbols" pitchFamily="18" charset="2"/>
              </a:rPr>
              <a:t>r</a:t>
            </a:r>
            <a:r>
              <a:rPr lang="en-US" altLang="en-US" sz="2400" i="1" dirty="0" smtClean="0">
                <a:ea typeface="ＭＳ Ｐゴシック" panose="020B0600070205080204" pitchFamily="34" charset="-128"/>
                <a:sym typeface="Greek Symbols" pitchFamily="18" charset="2"/>
              </a:rPr>
              <a:t> </a:t>
            </a:r>
            <a:r>
              <a:rPr lang="en-US" altLang="en-US" sz="2000" i="1" dirty="0" smtClean="0">
                <a:ea typeface="ＭＳ Ｐゴシック" panose="020B0600070205080204" pitchFamily="34" charset="-128"/>
                <a:sym typeface="Greek Symbols" pitchFamily="18" charset="2"/>
              </a:rPr>
              <a:t>• </a:t>
            </a:r>
            <a:r>
              <a:rPr lang="en-US" altLang="en-US" sz="2000" i="1" dirty="0" err="1" smtClean="0">
                <a:ea typeface="ＭＳ Ｐゴシック" panose="020B0600070205080204" pitchFamily="34" charset="-128"/>
                <a:sym typeface="Greek Symbols" pitchFamily="18" charset="2"/>
              </a:rPr>
              <a:t>t</a:t>
            </a:r>
            <a:r>
              <a:rPr lang="en-US" altLang="en-US" sz="2400" i="1" baseline="-25000" dirty="0" err="1" smtClean="0">
                <a:ea typeface="ＭＳ Ｐゴシック" panose="020B0600070205080204" pitchFamily="34" charset="-128"/>
                <a:sym typeface="Greek Symbols" pitchFamily="18" charset="2"/>
              </a:rPr>
              <a:t>s</a:t>
            </a:r>
            <a:r>
              <a:rPr lang="en-US" altLang="en-US" sz="2400" dirty="0" smtClean="0">
                <a:ea typeface="ＭＳ Ｐゴシック" panose="020B0600070205080204" pitchFamily="34" charset="-128"/>
                <a:sym typeface="Greek Symbols" pitchFamily="18" charset="2"/>
              </a:rPr>
              <a:t> </a:t>
            </a:r>
            <a:r>
              <a:rPr lang="en-US" altLang="en-US" sz="2000" dirty="0" smtClean="0">
                <a:ea typeface="ＭＳ Ｐゴシック" panose="020B0600070205080204" pitchFamily="34" charset="-128"/>
                <a:sym typeface="Greek Symbols" pitchFamily="18" charset="2"/>
              </a:rPr>
              <a:t>to the result.</a:t>
            </a:r>
            <a:br>
              <a:rPr lang="en-US" altLang="en-US" sz="2000" dirty="0" smtClean="0">
                <a:ea typeface="ＭＳ Ｐゴシック" panose="020B0600070205080204" pitchFamily="34" charset="-128"/>
                <a:sym typeface="Greek Symbols" pitchFamily="18" charset="2"/>
              </a:rPr>
            </a:br>
            <a:r>
              <a:rPr lang="en-US" altLang="en-US" sz="2000" dirty="0" smtClean="0">
                <a:ea typeface="ＭＳ Ｐゴシック" panose="020B0600070205080204" pitchFamily="34" charset="-128"/>
                <a:sym typeface="Greek Symbols" pitchFamily="18" charset="2"/>
              </a:rPr>
              <a:t>	</a:t>
            </a:r>
            <a:r>
              <a:rPr lang="en-US" altLang="en-US" sz="2000" b="1" dirty="0" smtClean="0">
                <a:ea typeface="ＭＳ Ｐゴシック" panose="020B0600070205080204" pitchFamily="34" charset="-128"/>
                <a:sym typeface="Greek Symbols" pitchFamily="18" charset="2"/>
              </a:rPr>
              <a:t>end</a:t>
            </a:r>
            <a:br>
              <a:rPr lang="en-US" altLang="en-US" sz="2000" b="1" dirty="0" smtClean="0">
                <a:ea typeface="ＭＳ Ｐゴシック" panose="020B0600070205080204" pitchFamily="34" charset="-128"/>
                <a:sym typeface="Greek Symbols" pitchFamily="18" charset="2"/>
              </a:rPr>
            </a:br>
            <a:r>
              <a:rPr lang="en-US" altLang="en-US" sz="2000" b="1" dirty="0" err="1" smtClean="0">
                <a:ea typeface="ＭＳ Ｐゴシック" panose="020B0600070205080204" pitchFamily="34" charset="-128"/>
                <a:sym typeface="Greek Symbols" pitchFamily="18" charset="2"/>
              </a:rPr>
              <a:t>end</a:t>
            </a:r>
            <a:endParaRPr lang="en-US" altLang="en-US" sz="2000" dirty="0" smtClean="0">
              <a:ea typeface="ＭＳ Ｐゴシック" panose="020B0600070205080204" pitchFamily="34" charset="-128"/>
              <a:sym typeface="Greek Symbols" pitchFamily="18" charset="2"/>
            </a:endParaRPr>
          </a:p>
          <a:p>
            <a:pPr>
              <a:tabLst>
                <a:tab pos="461963" algn="l"/>
                <a:tab pos="850900" algn="l"/>
              </a:tabLst>
            </a:pPr>
            <a:r>
              <a:rPr lang="en-US" altLang="en-US" sz="2000" i="1" dirty="0" smtClean="0">
                <a:ea typeface="ＭＳ Ｐゴシック" panose="020B0600070205080204" pitchFamily="34" charset="-128"/>
                <a:sym typeface="Greek Symbols" pitchFamily="18" charset="2"/>
              </a:rPr>
              <a:t>r</a:t>
            </a:r>
            <a:r>
              <a:rPr lang="en-US" altLang="en-US" sz="2000" dirty="0" smtClean="0">
                <a:ea typeface="ＭＳ Ｐゴシック" panose="020B0600070205080204" pitchFamily="34" charset="-128"/>
                <a:sym typeface="Greek Symbols" pitchFamily="18" charset="2"/>
              </a:rPr>
              <a:t>  is called the </a:t>
            </a:r>
            <a:r>
              <a:rPr lang="en-US" altLang="en-US" sz="2000" b="1" dirty="0" smtClean="0">
                <a:solidFill>
                  <a:srgbClr val="3366CC"/>
                </a:solidFill>
                <a:ea typeface="ＭＳ Ｐゴシック" panose="020B0600070205080204" pitchFamily="34" charset="-128"/>
                <a:sym typeface="Greek Symbols" pitchFamily="18" charset="2"/>
              </a:rPr>
              <a:t>outer</a:t>
            </a:r>
            <a:r>
              <a:rPr lang="en-US" altLang="en-US" sz="2000" dirty="0" smtClean="0">
                <a:solidFill>
                  <a:srgbClr val="3366CC"/>
                </a:solidFill>
                <a:ea typeface="ＭＳ Ｐゴシック" panose="020B0600070205080204" pitchFamily="34" charset="-128"/>
                <a:sym typeface="Greek Symbols" pitchFamily="18" charset="2"/>
              </a:rPr>
              <a:t> </a:t>
            </a:r>
            <a:r>
              <a:rPr lang="en-US" altLang="en-US" sz="2000" b="1" dirty="0" smtClean="0">
                <a:solidFill>
                  <a:srgbClr val="3366CC"/>
                </a:solidFill>
                <a:ea typeface="ＭＳ Ｐゴシック" panose="020B0600070205080204" pitchFamily="34" charset="-128"/>
                <a:sym typeface="Greek Symbols" pitchFamily="18" charset="2"/>
              </a:rPr>
              <a:t>relation</a:t>
            </a:r>
            <a:r>
              <a:rPr lang="en-US" altLang="en-US" sz="2000" dirty="0" smtClean="0">
                <a:ea typeface="ＭＳ Ｐゴシック" panose="020B0600070205080204" pitchFamily="34" charset="-128"/>
                <a:sym typeface="Greek Symbols" pitchFamily="18" charset="2"/>
              </a:rPr>
              <a:t> and </a:t>
            </a:r>
            <a:r>
              <a:rPr lang="en-US" altLang="en-US" sz="2000" i="1" dirty="0" smtClean="0">
                <a:ea typeface="ＭＳ Ｐゴシック" panose="020B0600070205080204" pitchFamily="34" charset="-128"/>
                <a:sym typeface="Greek Symbols" pitchFamily="18" charset="2"/>
              </a:rPr>
              <a:t>s</a:t>
            </a:r>
            <a:r>
              <a:rPr lang="en-US" altLang="en-US" sz="2000" dirty="0" smtClean="0">
                <a:ea typeface="ＭＳ Ｐゴシック" panose="020B0600070205080204" pitchFamily="34" charset="-128"/>
                <a:sym typeface="Greek Symbols" pitchFamily="18" charset="2"/>
              </a:rPr>
              <a:t> the </a:t>
            </a:r>
            <a:r>
              <a:rPr lang="en-US" altLang="en-US" sz="2000" b="1" dirty="0" smtClean="0">
                <a:solidFill>
                  <a:srgbClr val="3366CC"/>
                </a:solidFill>
                <a:ea typeface="ＭＳ Ｐゴシック" panose="020B0600070205080204" pitchFamily="34" charset="-128"/>
                <a:sym typeface="Greek Symbols" pitchFamily="18" charset="2"/>
              </a:rPr>
              <a:t>inner relation</a:t>
            </a:r>
            <a:r>
              <a:rPr lang="en-US" altLang="en-US" sz="2000" dirty="0" smtClean="0">
                <a:ea typeface="ＭＳ Ｐゴシック" panose="020B0600070205080204" pitchFamily="34" charset="-128"/>
                <a:sym typeface="Greek Symbols" pitchFamily="18" charset="2"/>
              </a:rPr>
              <a:t> of the join.</a:t>
            </a:r>
          </a:p>
          <a:p>
            <a:pPr>
              <a:tabLst>
                <a:tab pos="461963" algn="l"/>
                <a:tab pos="850900" algn="l"/>
              </a:tabLst>
            </a:pPr>
            <a:r>
              <a:rPr lang="en-US" altLang="en-US" sz="2000" dirty="0" smtClean="0">
                <a:ea typeface="ＭＳ Ｐゴシック" panose="020B0600070205080204" pitchFamily="34" charset="-128"/>
                <a:sym typeface="Greek Symbols" pitchFamily="18" charset="2"/>
              </a:rPr>
              <a:t>Requires no indices and can be used with any kind of join condition.</a:t>
            </a:r>
          </a:p>
          <a:p>
            <a:pPr>
              <a:tabLst>
                <a:tab pos="461963" algn="l"/>
                <a:tab pos="850900" algn="l"/>
              </a:tabLst>
            </a:pPr>
            <a:r>
              <a:rPr lang="en-US" altLang="en-US" sz="2000" dirty="0" smtClean="0">
                <a:ea typeface="ＭＳ Ｐゴシック" panose="020B0600070205080204" pitchFamily="34" charset="-128"/>
                <a:sym typeface="Greek Symbols" pitchFamily="18" charset="2"/>
              </a:rPr>
              <a:t>Expensive since it examines every pair of tuples in the two relations. </a:t>
            </a:r>
          </a:p>
        </p:txBody>
      </p:sp>
      <p:sp>
        <p:nvSpPr>
          <p:cNvPr id="62467" name="AutoShape 1028"/>
          <p:cNvSpPr>
            <a:spLocks noChangeArrowheads="1"/>
          </p:cNvSpPr>
          <p:nvPr/>
        </p:nvSpPr>
        <p:spPr bwMode="auto">
          <a:xfrm rot="5400000">
            <a:off x="4197740" y="932855"/>
            <a:ext cx="188913" cy="17303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94853562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Nested-Loop Join (Cont.)</a:t>
            </a:r>
          </a:p>
        </p:txBody>
      </p:sp>
      <p:sp>
        <p:nvSpPr>
          <p:cNvPr id="64514" name="Rectangle 3"/>
          <p:cNvSpPr>
            <a:spLocks noGrp="1" noChangeArrowheads="1"/>
          </p:cNvSpPr>
          <p:nvPr>
            <p:ph type="body" idx="1"/>
          </p:nvPr>
        </p:nvSpPr>
        <p:spPr>
          <a:xfrm>
            <a:off x="201881" y="843149"/>
            <a:ext cx="8811490" cy="5525902"/>
          </a:xfrm>
        </p:spPr>
        <p:txBody>
          <a:bodyPr/>
          <a:lstStyle/>
          <a:p>
            <a:r>
              <a:rPr lang="en-US" altLang="en-US" dirty="0" smtClean="0">
                <a:ea typeface="ＭＳ Ｐゴシック" panose="020B0600070205080204" pitchFamily="34" charset="-128"/>
              </a:rPr>
              <a:t>In the worst case, if there is enough memory only to hold one block of each relation, the estimated cost is </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                </a:t>
            </a:r>
            <a:r>
              <a:rPr lang="en-US" altLang="en-US" sz="2000" i="1" dirty="0" err="1" smtClean="0">
                <a:ea typeface="ＭＳ Ｐゴシック" panose="020B0600070205080204" pitchFamily="34" charset="-128"/>
              </a:rPr>
              <a:t>n</a:t>
            </a:r>
            <a:r>
              <a:rPr lang="en-US" altLang="en-US" sz="20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block transfers, plus</a:t>
            </a:r>
            <a:br>
              <a:rPr lang="en-US" altLang="en-US" dirty="0" smtClean="0">
                <a:ea typeface="ＭＳ Ｐゴシック" panose="020B0600070205080204" pitchFamily="34" charset="-128"/>
                <a:sym typeface="Symbol" panose="05050102010706020507" pitchFamily="18" charset="2"/>
              </a:rPr>
            </a:br>
            <a:r>
              <a:rPr lang="en-US" altLang="en-US"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rPr>
              <a:t>n</a:t>
            </a:r>
            <a:r>
              <a:rPr lang="en-US" altLang="en-US" sz="20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seeks</a:t>
            </a:r>
            <a:endParaRPr lang="en-US" altLang="en-US" sz="1600" dirty="0" smtClean="0">
              <a:ea typeface="ＭＳ Ｐゴシック" panose="020B0600070205080204" pitchFamily="34" charset="-128"/>
              <a:sym typeface="Symbol" panose="05050102010706020507" pitchFamily="18" charset="2"/>
            </a:endParaRPr>
          </a:p>
          <a:p>
            <a:r>
              <a:rPr lang="en-US" altLang="en-US" dirty="0" smtClean="0">
                <a:ea typeface="ＭＳ Ｐゴシック" panose="020B0600070205080204" pitchFamily="34" charset="-128"/>
                <a:sym typeface="Symbol" panose="05050102010706020507" pitchFamily="18" charset="2"/>
              </a:rPr>
              <a:t>If the smaller relation fits entirely in memory, use that as the inner relation.</a:t>
            </a:r>
          </a:p>
          <a:p>
            <a:pPr lvl="1"/>
            <a:r>
              <a:rPr lang="en-US" altLang="en-US" dirty="0" smtClean="0">
                <a:ea typeface="ＭＳ Ｐゴシック" panose="020B0600070205080204" pitchFamily="34" charset="-128"/>
                <a:sym typeface="Symbol" panose="05050102010706020507" pitchFamily="18" charset="2"/>
              </a:rPr>
              <a:t> Reduces cost to </a:t>
            </a:r>
            <a:r>
              <a:rPr lang="en-US" altLang="en-US" i="1" dirty="0" err="1" smtClean="0">
                <a:ea typeface="ＭＳ Ｐゴシック" panose="020B0600070205080204" pitchFamily="34" charset="-128"/>
                <a:sym typeface="Symbol" panose="05050102010706020507" pitchFamily="18" charset="2"/>
              </a:rPr>
              <a:t>b</a:t>
            </a:r>
            <a:r>
              <a:rPr lang="en-US" altLang="en-US" i="1" baseline="-25000" dirty="0" err="1" smtClean="0">
                <a:ea typeface="ＭＳ Ｐゴシック" panose="020B0600070205080204" pitchFamily="34" charset="-128"/>
                <a:sym typeface="Symbol" panose="05050102010706020507" pitchFamily="18" charset="2"/>
              </a:rPr>
              <a:t>r</a:t>
            </a:r>
            <a:r>
              <a:rPr lang="en-US" altLang="en-US" i="1"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 + </a:t>
            </a:r>
            <a:r>
              <a:rPr lang="en-US" altLang="en-US" i="1" dirty="0" err="1" smtClean="0">
                <a:ea typeface="ＭＳ Ｐゴシック" panose="020B0600070205080204" pitchFamily="34" charset="-128"/>
                <a:sym typeface="Symbol" panose="05050102010706020507" pitchFamily="18" charset="2"/>
              </a:rPr>
              <a:t>b</a:t>
            </a:r>
            <a:r>
              <a:rPr lang="en-US" altLang="en-US" i="1" baseline="-25000" dirty="0" err="1" smtClean="0">
                <a:ea typeface="ＭＳ Ｐゴシック" panose="020B0600070205080204" pitchFamily="34" charset="-128"/>
                <a:sym typeface="Symbol" panose="05050102010706020507" pitchFamily="18" charset="2"/>
              </a:rPr>
              <a:t>s</a:t>
            </a:r>
            <a:r>
              <a:rPr lang="en-US" altLang="en-US" i="1"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block transfers and 2 seeks</a:t>
            </a:r>
          </a:p>
          <a:p>
            <a:r>
              <a:rPr lang="en-US" altLang="en-US" dirty="0" smtClean="0">
                <a:ea typeface="ＭＳ Ｐゴシック" panose="020B0600070205080204" pitchFamily="34" charset="-128"/>
                <a:sym typeface="Symbol" panose="05050102010706020507" pitchFamily="18" charset="2"/>
              </a:rPr>
              <a:t>Assuming worst case memory availability cost estimate is</a:t>
            </a:r>
          </a:p>
          <a:p>
            <a:pPr lvl="1"/>
            <a:r>
              <a:rPr lang="en-US" altLang="en-US" dirty="0" smtClean="0">
                <a:ea typeface="ＭＳ Ｐゴシック" panose="020B0600070205080204" pitchFamily="34" charset="-128"/>
                <a:sym typeface="Symbol" panose="05050102010706020507" pitchFamily="18" charset="2"/>
              </a:rPr>
              <a:t>with </a:t>
            </a:r>
            <a:r>
              <a:rPr lang="en-US" altLang="en-US" i="1" dirty="0" smtClean="0">
                <a:ea typeface="ＭＳ Ｐゴシック" panose="020B0600070205080204" pitchFamily="34" charset="-128"/>
                <a:sym typeface="Symbol" panose="05050102010706020507" pitchFamily="18" charset="2"/>
              </a:rPr>
              <a:t>student </a:t>
            </a:r>
            <a:r>
              <a:rPr lang="en-US" altLang="en-US" dirty="0" smtClean="0">
                <a:ea typeface="ＭＳ Ｐゴシック" panose="020B0600070205080204" pitchFamily="34" charset="-128"/>
                <a:sym typeface="Symbol" panose="05050102010706020507" pitchFamily="18" charset="2"/>
              </a:rPr>
              <a:t>as outer relation:</a:t>
            </a:r>
          </a:p>
          <a:p>
            <a:pPr lvl="2"/>
            <a:r>
              <a:rPr lang="en-US" altLang="en-US" dirty="0" smtClean="0">
                <a:ea typeface="ＭＳ Ｐゴシック" panose="020B0600070205080204" pitchFamily="34" charset="-128"/>
                <a:sym typeface="Symbol" panose="05050102010706020507" pitchFamily="18" charset="2"/>
              </a:rPr>
              <a:t>5000  400 + 100 = 2,000,100 block transfers,</a:t>
            </a:r>
          </a:p>
          <a:p>
            <a:pPr lvl="2"/>
            <a:r>
              <a:rPr lang="en-US" altLang="en-US" dirty="0" smtClean="0">
                <a:ea typeface="ＭＳ Ｐゴシック" panose="020B0600070205080204" pitchFamily="34" charset="-128"/>
                <a:sym typeface="Symbol" panose="05050102010706020507" pitchFamily="18" charset="2"/>
              </a:rPr>
              <a:t>5000 + 100 = 5100 seeks </a:t>
            </a:r>
          </a:p>
          <a:p>
            <a:pPr lvl="1"/>
            <a:r>
              <a:rPr lang="en-US" altLang="en-US" dirty="0" smtClean="0">
                <a:ea typeface="ＭＳ Ｐゴシック" panose="020B0600070205080204" pitchFamily="34" charset="-128"/>
                <a:sym typeface="Symbol" panose="05050102010706020507" pitchFamily="18" charset="2"/>
              </a:rPr>
              <a:t>with </a:t>
            </a:r>
            <a:r>
              <a:rPr lang="en-US" altLang="en-US" i="1" dirty="0" smtClean="0">
                <a:ea typeface="ＭＳ Ｐゴシック" panose="020B0600070205080204" pitchFamily="34" charset="-128"/>
                <a:sym typeface="Symbol" panose="05050102010706020507" pitchFamily="18" charset="2"/>
              </a:rPr>
              <a:t>takes </a:t>
            </a:r>
            <a:r>
              <a:rPr lang="en-US" altLang="en-US" dirty="0" smtClean="0">
                <a:ea typeface="ＭＳ Ｐゴシック" panose="020B0600070205080204" pitchFamily="34" charset="-128"/>
                <a:sym typeface="Symbol" panose="05050102010706020507" pitchFamily="18" charset="2"/>
              </a:rPr>
              <a:t> as the outer relation </a:t>
            </a:r>
          </a:p>
          <a:p>
            <a:pPr lvl="2"/>
            <a:r>
              <a:rPr lang="en-US" altLang="en-US" dirty="0" smtClean="0">
                <a:ea typeface="ＭＳ Ｐゴシック" panose="020B0600070205080204" pitchFamily="34" charset="-128"/>
                <a:sym typeface="Symbol" panose="05050102010706020507" pitchFamily="18" charset="2"/>
              </a:rPr>
              <a:t>10000  100 + 400 = 1,000,400 block transfers and 10,400 seeks</a:t>
            </a:r>
          </a:p>
          <a:p>
            <a:r>
              <a:rPr lang="en-US" altLang="en-US" dirty="0" smtClean="0">
                <a:ea typeface="ＭＳ Ｐゴシック" panose="020B0600070205080204" pitchFamily="34" charset="-128"/>
                <a:sym typeface="Symbol" panose="05050102010706020507" pitchFamily="18" charset="2"/>
              </a:rPr>
              <a:t>If smaller relation (</a:t>
            </a:r>
            <a:r>
              <a:rPr lang="en-US" altLang="en-US" i="1" dirty="0" smtClean="0">
                <a:ea typeface="ＭＳ Ｐゴシック" panose="020B0600070205080204" pitchFamily="34" charset="-128"/>
                <a:sym typeface="Symbol" panose="05050102010706020507" pitchFamily="18" charset="2"/>
              </a:rPr>
              <a:t>student</a:t>
            </a:r>
            <a:r>
              <a:rPr lang="en-US" altLang="en-US" dirty="0" smtClean="0">
                <a:ea typeface="ＭＳ Ｐゴシック" panose="020B0600070205080204" pitchFamily="34" charset="-128"/>
                <a:sym typeface="Symbol" panose="05050102010706020507" pitchFamily="18" charset="2"/>
              </a:rPr>
              <a:t>) fits entirely in memory, the cost estimate will be 500 block transfers.</a:t>
            </a:r>
          </a:p>
          <a:p>
            <a:r>
              <a:rPr lang="en-US" altLang="en-US" dirty="0" smtClean="0">
                <a:ea typeface="ＭＳ Ｐゴシック" panose="020B0600070205080204" pitchFamily="34" charset="-128"/>
                <a:sym typeface="Symbol" panose="05050102010706020507" pitchFamily="18" charset="2"/>
              </a:rPr>
              <a:t>Block nested-loops algorithm (next slide) is preferable.</a:t>
            </a:r>
          </a:p>
        </p:txBody>
      </p:sp>
    </p:spTree>
    <p:extLst>
      <p:ext uri="{BB962C8B-B14F-4D97-AF65-F5344CB8AC3E}">
        <p14:creationId xmlns:p14="http://schemas.microsoft.com/office/powerpoint/2010/main" val="231055899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Block Nested-Loop Join</a:t>
            </a:r>
          </a:p>
        </p:txBody>
      </p:sp>
      <p:sp>
        <p:nvSpPr>
          <p:cNvPr id="66562" name="Rectangle 3"/>
          <p:cNvSpPr>
            <a:spLocks noGrp="1" noChangeArrowheads="1"/>
          </p:cNvSpPr>
          <p:nvPr>
            <p:ph type="body" idx="1"/>
          </p:nvPr>
        </p:nvSpPr>
        <p:spPr>
          <a:xfrm>
            <a:off x="166255" y="831273"/>
            <a:ext cx="8858991" cy="5086927"/>
          </a:xfrm>
        </p:spPr>
        <p:txBody>
          <a:bodyPr/>
          <a:lstStyle/>
          <a:p>
            <a:pPr>
              <a:tabLst>
                <a:tab pos="404813" algn="l"/>
                <a:tab pos="793750" algn="l"/>
                <a:tab pos="1198563" algn="l"/>
                <a:tab pos="1544638" algn="l"/>
                <a:tab pos="1890713" algn="l"/>
              </a:tabLst>
            </a:pPr>
            <a:r>
              <a:rPr lang="en-US" altLang="en-US" sz="2000" dirty="0" smtClean="0">
                <a:ea typeface="ＭＳ Ｐゴシック" panose="020B0600070205080204" pitchFamily="34" charset="-128"/>
              </a:rPr>
              <a:t>Variant of nested-loop join in which every block of inner relation is paired with every block of outer relation.</a:t>
            </a:r>
          </a:p>
          <a:p>
            <a:pPr>
              <a:buFont typeface="Monotype Sorts" charset="2"/>
              <a:buNone/>
              <a:tabLst>
                <a:tab pos="404813" algn="l"/>
                <a:tab pos="793750" algn="l"/>
                <a:tab pos="1198563" algn="l"/>
                <a:tab pos="1544638" algn="l"/>
                <a:tab pos="1890713" algn="l"/>
              </a:tabLst>
            </a:pPr>
            <a:r>
              <a:rPr lang="en-US" altLang="en-US" sz="2000" dirty="0" smtClean="0">
                <a:ea typeface="ＭＳ Ｐゴシック" panose="020B0600070205080204" pitchFamily="34" charset="-128"/>
              </a:rPr>
              <a:t>	</a:t>
            </a:r>
            <a:r>
              <a:rPr lang="en-US" altLang="en-US" sz="2400" dirty="0" smtClean="0">
                <a:ea typeface="ＭＳ Ｐゴシック" panose="020B0600070205080204" pitchFamily="34" charset="-128"/>
              </a:rPr>
              <a:t>	</a:t>
            </a:r>
            <a:r>
              <a:rPr lang="en-US" altLang="en-US" sz="2000" b="1" dirty="0" smtClean="0">
                <a:ea typeface="ＭＳ Ｐゴシック" panose="020B0600070205080204" pitchFamily="34" charset="-128"/>
              </a:rPr>
              <a:t>for each </a:t>
            </a:r>
            <a:r>
              <a:rPr lang="en-US" altLang="en-US" sz="2000" dirty="0" smtClean="0">
                <a:ea typeface="ＭＳ Ｐゴシック" panose="020B0600070205080204" pitchFamily="34" charset="-128"/>
              </a:rPr>
              <a:t>block </a:t>
            </a:r>
            <a:r>
              <a:rPr lang="en-US" altLang="en-US" sz="2000" i="1" dirty="0" smtClean="0">
                <a:ea typeface="ＭＳ Ｐゴシック" panose="020B0600070205080204" pitchFamily="34" charset="-128"/>
              </a:rPr>
              <a:t>B</a:t>
            </a:r>
            <a:r>
              <a:rPr lang="en-US" altLang="en-US" sz="2400" i="1" baseline="-25000" dirty="0" smtClean="0">
                <a:ea typeface="ＭＳ Ｐゴシック" panose="020B0600070205080204" pitchFamily="34" charset="-128"/>
              </a:rPr>
              <a:t>r</a:t>
            </a:r>
            <a:r>
              <a:rPr lang="en-US" altLang="en-US" sz="2400" b="1" dirty="0" smtClean="0">
                <a:ea typeface="ＭＳ Ｐゴシック" panose="020B0600070205080204" pitchFamily="34" charset="-128"/>
              </a:rPr>
              <a:t> </a:t>
            </a:r>
            <a:r>
              <a:rPr lang="en-US" altLang="en-US" sz="2000" b="1" dirty="0" smtClean="0">
                <a:ea typeface="ＭＳ Ｐゴシック" panose="020B0600070205080204" pitchFamily="34" charset="-128"/>
              </a:rPr>
              <a:t>of</a:t>
            </a:r>
            <a:r>
              <a:rPr lang="en-US" altLang="en-US" sz="2000" b="1" i="1" dirty="0" smtClean="0">
                <a:ea typeface="ＭＳ Ｐゴシック" panose="020B0600070205080204" pitchFamily="34" charset="-128"/>
              </a:rPr>
              <a:t> </a:t>
            </a:r>
            <a:r>
              <a:rPr lang="en-US" altLang="en-US" sz="2000" i="1" dirty="0" smtClean="0">
                <a:ea typeface="ＭＳ Ｐゴシック" panose="020B0600070205080204" pitchFamily="34" charset="-128"/>
              </a:rPr>
              <a:t>r</a:t>
            </a:r>
            <a:r>
              <a:rPr lang="en-US" altLang="en-US" sz="2000" b="1" dirty="0" smtClean="0">
                <a:ea typeface="ＭＳ Ｐゴシック" panose="020B0600070205080204" pitchFamily="34" charset="-128"/>
              </a:rPr>
              <a:t> do begin</a:t>
            </a:r>
            <a:br>
              <a:rPr lang="en-US" altLang="en-US" sz="2000" b="1" dirty="0" smtClean="0">
                <a:ea typeface="ＭＳ Ｐゴシック" panose="020B0600070205080204" pitchFamily="34" charset="-128"/>
              </a:rPr>
            </a:br>
            <a:r>
              <a:rPr lang="en-US" altLang="en-US" sz="2000" b="1" dirty="0" smtClean="0">
                <a:ea typeface="ＭＳ Ｐゴシック" panose="020B0600070205080204" pitchFamily="34" charset="-128"/>
              </a:rPr>
              <a:t>	</a:t>
            </a:r>
            <a:r>
              <a:rPr lang="en-US" altLang="en-US" sz="2400" b="1" dirty="0" smtClean="0">
                <a:ea typeface="ＭＳ Ｐゴシック" panose="020B0600070205080204" pitchFamily="34" charset="-128"/>
              </a:rPr>
              <a:t>	</a:t>
            </a:r>
            <a:r>
              <a:rPr lang="en-US" altLang="en-US" sz="2000" b="1" dirty="0" smtClean="0">
                <a:ea typeface="ＭＳ Ｐゴシック" panose="020B0600070205080204" pitchFamily="34" charset="-128"/>
              </a:rPr>
              <a:t>for each</a:t>
            </a:r>
            <a:r>
              <a:rPr lang="en-US" altLang="en-US" sz="2000" dirty="0" smtClean="0">
                <a:ea typeface="ＭＳ Ｐゴシック" panose="020B0600070205080204" pitchFamily="34" charset="-128"/>
              </a:rPr>
              <a:t> block </a:t>
            </a:r>
            <a:r>
              <a:rPr lang="en-US" altLang="en-US" sz="2000" i="1" dirty="0" err="1" smtClean="0">
                <a:ea typeface="ＭＳ Ｐゴシック" panose="020B0600070205080204" pitchFamily="34" charset="-128"/>
              </a:rPr>
              <a:t>B</a:t>
            </a:r>
            <a:r>
              <a:rPr lang="en-US" altLang="en-US" sz="2400" i="1" baseline="-25000" dirty="0" err="1" smtClean="0">
                <a:ea typeface="ＭＳ Ｐゴシック" panose="020B0600070205080204" pitchFamily="34" charset="-128"/>
              </a:rPr>
              <a:t>s</a:t>
            </a:r>
            <a:r>
              <a:rPr lang="en-US" altLang="en-US" sz="2400" b="1" dirty="0" smtClean="0">
                <a:ea typeface="ＭＳ Ｐゴシック" panose="020B0600070205080204" pitchFamily="34" charset="-128"/>
              </a:rPr>
              <a:t> </a:t>
            </a:r>
            <a:r>
              <a:rPr lang="en-US" altLang="en-US" sz="2000" b="1" dirty="0" smtClean="0">
                <a:ea typeface="ＭＳ Ｐゴシック" panose="020B0600070205080204" pitchFamily="34" charset="-128"/>
              </a:rPr>
              <a:t>of </a:t>
            </a:r>
            <a:r>
              <a:rPr lang="en-US" altLang="en-US" sz="2000" b="1" i="1" dirty="0" smtClean="0">
                <a:ea typeface="ＭＳ Ｐゴシック" panose="020B0600070205080204" pitchFamily="34" charset="-128"/>
              </a:rPr>
              <a:t>s </a:t>
            </a:r>
            <a:r>
              <a:rPr lang="en-US" altLang="en-US" sz="2000" b="1" dirty="0" smtClean="0">
                <a:ea typeface="ＭＳ Ｐゴシック" panose="020B0600070205080204" pitchFamily="34" charset="-128"/>
              </a:rPr>
              <a:t>do begin</a:t>
            </a:r>
            <a:br>
              <a:rPr lang="en-US" altLang="en-US" sz="2000" b="1" dirty="0" smtClean="0">
                <a:ea typeface="ＭＳ Ｐゴシック" panose="020B0600070205080204" pitchFamily="34" charset="-128"/>
              </a:rPr>
            </a:br>
            <a:r>
              <a:rPr lang="en-US" altLang="en-US" sz="2000" b="1" dirty="0" smtClean="0">
                <a:ea typeface="ＭＳ Ｐゴシック" panose="020B0600070205080204" pitchFamily="34" charset="-128"/>
              </a:rPr>
              <a:t>	</a:t>
            </a:r>
            <a:r>
              <a:rPr lang="en-US" altLang="en-US" sz="2400" b="1" dirty="0" smtClean="0">
                <a:ea typeface="ＭＳ Ｐゴシック" panose="020B0600070205080204" pitchFamily="34" charset="-128"/>
              </a:rPr>
              <a:t>	</a:t>
            </a:r>
            <a:r>
              <a:rPr lang="en-US" altLang="en-US" sz="2000" b="1" dirty="0" smtClean="0">
                <a:ea typeface="ＭＳ Ｐゴシック" panose="020B0600070205080204" pitchFamily="34" charset="-128"/>
              </a:rPr>
              <a:t>	for each</a:t>
            </a:r>
            <a:r>
              <a:rPr lang="en-US" altLang="en-US" sz="2000" dirty="0" smtClean="0">
                <a:ea typeface="ＭＳ Ｐゴシック" panose="020B0600070205080204" pitchFamily="34" charset="-128"/>
              </a:rPr>
              <a:t> tuple </a:t>
            </a:r>
            <a:r>
              <a:rPr lang="en-US" altLang="en-US" sz="2000" i="1" dirty="0" err="1" smtClean="0">
                <a:ea typeface="ＭＳ Ｐゴシック" panose="020B0600070205080204" pitchFamily="34" charset="-128"/>
              </a:rPr>
              <a:t>t</a:t>
            </a:r>
            <a:r>
              <a:rPr lang="en-US" altLang="en-US" sz="24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b="1" dirty="0" smtClean="0">
                <a:ea typeface="ＭＳ Ｐゴシック" panose="020B0600070205080204" pitchFamily="34" charset="-128"/>
              </a:rPr>
              <a:t>in </a:t>
            </a:r>
            <a:r>
              <a:rPr lang="en-US" altLang="en-US" sz="2000" i="1" dirty="0" smtClean="0">
                <a:ea typeface="ＭＳ Ｐゴシック" panose="020B0600070205080204" pitchFamily="34" charset="-128"/>
              </a:rPr>
              <a:t>B</a:t>
            </a:r>
            <a:r>
              <a:rPr lang="en-US" altLang="en-US" sz="2400" i="1" baseline="-25000" dirty="0" smtClean="0">
                <a:ea typeface="ＭＳ Ｐゴシック" panose="020B0600070205080204" pitchFamily="34" charset="-128"/>
              </a:rPr>
              <a:t>r </a:t>
            </a:r>
            <a:r>
              <a:rPr lang="en-US" altLang="en-US" sz="2000" b="1" baseline="-25000" dirty="0" smtClean="0">
                <a:ea typeface="ＭＳ Ｐゴシック" panose="020B0600070205080204" pitchFamily="34" charset="-128"/>
              </a:rPr>
              <a:t> </a:t>
            </a:r>
            <a:r>
              <a:rPr lang="en-US" altLang="en-US" sz="2000" b="1" dirty="0" smtClean="0">
                <a:ea typeface="ＭＳ Ｐゴシック" panose="020B0600070205080204" pitchFamily="34" charset="-128"/>
              </a:rPr>
              <a:t>do begin</a:t>
            </a:r>
            <a:br>
              <a:rPr lang="en-US" altLang="en-US" sz="2000" b="1" dirty="0" smtClean="0">
                <a:ea typeface="ＭＳ Ｐゴシック" panose="020B0600070205080204" pitchFamily="34" charset="-128"/>
              </a:rPr>
            </a:br>
            <a:r>
              <a:rPr lang="en-US" altLang="en-US" sz="2000" b="1" dirty="0" smtClean="0">
                <a:ea typeface="ＭＳ Ｐゴシック" panose="020B0600070205080204" pitchFamily="34" charset="-128"/>
              </a:rPr>
              <a:t>	</a:t>
            </a:r>
            <a:r>
              <a:rPr lang="en-US" altLang="en-US" sz="2400" b="1" dirty="0" smtClean="0">
                <a:ea typeface="ＭＳ Ｐゴシック" panose="020B0600070205080204" pitchFamily="34" charset="-128"/>
              </a:rPr>
              <a:t>	</a:t>
            </a:r>
            <a:r>
              <a:rPr lang="en-US" altLang="en-US" sz="2000" b="1" dirty="0" smtClean="0">
                <a:ea typeface="ＭＳ Ｐゴシック" panose="020B0600070205080204" pitchFamily="34" charset="-128"/>
              </a:rPr>
              <a:t>		for each </a:t>
            </a:r>
            <a:r>
              <a:rPr lang="en-US" altLang="en-US" sz="2000" dirty="0" smtClean="0">
                <a:ea typeface="ＭＳ Ｐゴシック" panose="020B0600070205080204" pitchFamily="34" charset="-128"/>
              </a:rPr>
              <a:t>tuple </a:t>
            </a:r>
            <a:r>
              <a:rPr lang="en-US" altLang="en-US" sz="2000" i="1" dirty="0" err="1" smtClean="0">
                <a:ea typeface="ＭＳ Ｐゴシック" panose="020B0600070205080204" pitchFamily="34" charset="-128"/>
              </a:rPr>
              <a:t>t</a:t>
            </a:r>
            <a:r>
              <a:rPr lang="en-US" altLang="en-US" sz="2400" i="1" baseline="-25000" dirty="0" err="1" smtClean="0">
                <a:ea typeface="ＭＳ Ｐゴシック" panose="020B0600070205080204" pitchFamily="34" charset="-128"/>
              </a:rPr>
              <a:t>s</a:t>
            </a:r>
            <a:r>
              <a:rPr lang="en-US" altLang="en-US" sz="2400" i="1" dirty="0" smtClean="0">
                <a:ea typeface="ＭＳ Ｐゴシック" panose="020B0600070205080204" pitchFamily="34" charset="-128"/>
              </a:rPr>
              <a:t> </a:t>
            </a:r>
            <a:r>
              <a:rPr lang="en-US" altLang="en-US" sz="2000" b="1" dirty="0" smtClean="0">
                <a:ea typeface="ＭＳ Ｐゴシック" panose="020B0600070205080204" pitchFamily="34" charset="-128"/>
              </a:rPr>
              <a:t>in </a:t>
            </a:r>
            <a:r>
              <a:rPr lang="en-US" altLang="en-US" sz="2000" i="1" dirty="0" err="1" smtClean="0">
                <a:ea typeface="ＭＳ Ｐゴシック" panose="020B0600070205080204" pitchFamily="34" charset="-128"/>
              </a:rPr>
              <a:t>B</a:t>
            </a:r>
            <a:r>
              <a:rPr lang="en-US" altLang="en-US" sz="2400" i="1" baseline="-25000" dirty="0" err="1" smtClean="0">
                <a:ea typeface="ＭＳ Ｐゴシック" panose="020B0600070205080204" pitchFamily="34" charset="-128"/>
              </a:rPr>
              <a:t>s</a:t>
            </a:r>
            <a:r>
              <a:rPr lang="en-US" altLang="en-US" sz="2000" i="1" dirty="0" smtClean="0">
                <a:ea typeface="ＭＳ Ｐゴシック" panose="020B0600070205080204" pitchFamily="34" charset="-128"/>
              </a:rPr>
              <a:t> </a:t>
            </a:r>
            <a:r>
              <a:rPr lang="en-US" altLang="en-US" sz="2000" b="1" dirty="0" smtClean="0">
                <a:ea typeface="ＭＳ Ｐゴシック" panose="020B0600070205080204" pitchFamily="34" charset="-128"/>
              </a:rPr>
              <a:t>do begin</a:t>
            </a:r>
            <a:br>
              <a:rPr lang="en-US" altLang="en-US" sz="2000" b="1" dirty="0" smtClean="0">
                <a:ea typeface="ＭＳ Ｐゴシック" panose="020B0600070205080204" pitchFamily="34" charset="-128"/>
              </a:rPr>
            </a:br>
            <a:r>
              <a:rPr lang="en-US" altLang="en-US" sz="2000" b="1" dirty="0" smtClean="0">
                <a:ea typeface="ＭＳ Ｐゴシック" panose="020B0600070205080204" pitchFamily="34" charset="-128"/>
              </a:rPr>
              <a:t>	</a:t>
            </a:r>
            <a:r>
              <a:rPr lang="en-US" altLang="en-US" sz="2400" b="1" dirty="0" smtClean="0">
                <a:ea typeface="ＭＳ Ｐゴシック" panose="020B0600070205080204" pitchFamily="34" charset="-128"/>
              </a:rPr>
              <a:t>			</a:t>
            </a:r>
            <a:r>
              <a:rPr lang="en-US" altLang="en-US" sz="2000" b="1" dirty="0" smtClean="0">
                <a:ea typeface="ＭＳ Ｐゴシック" panose="020B0600070205080204" pitchFamily="34" charset="-128"/>
              </a:rPr>
              <a:t>	</a:t>
            </a:r>
            <a:r>
              <a:rPr lang="en-US" altLang="en-US" sz="2000" dirty="0" smtClean="0">
                <a:ea typeface="ＭＳ Ｐゴシック" panose="020B0600070205080204" pitchFamily="34" charset="-128"/>
              </a:rPr>
              <a:t>Check if (</a:t>
            </a:r>
            <a:r>
              <a:rPr lang="en-US" altLang="en-US" sz="2000" i="1" dirty="0" err="1" smtClean="0">
                <a:ea typeface="ＭＳ Ｐゴシック" panose="020B0600070205080204" pitchFamily="34" charset="-128"/>
              </a:rPr>
              <a:t>t</a:t>
            </a:r>
            <a:r>
              <a:rPr lang="en-US" altLang="en-US" sz="2400" i="1" baseline="-25000" dirty="0" err="1" smtClean="0">
                <a:ea typeface="ＭＳ Ｐゴシック" panose="020B0600070205080204" pitchFamily="34" charset="-128"/>
              </a:rPr>
              <a:t>r</a:t>
            </a:r>
            <a:r>
              <a:rPr lang="en-US" altLang="en-US" sz="2000" i="1" dirty="0" err="1" smtClean="0">
                <a:ea typeface="ＭＳ Ｐゴシック" panose="020B0600070205080204" pitchFamily="34" charset="-128"/>
              </a:rPr>
              <a:t>,t</a:t>
            </a:r>
            <a:r>
              <a:rPr lang="en-US" altLang="en-US" sz="2400" i="1" baseline="-25000" dirty="0" err="1" smtClean="0">
                <a:ea typeface="ＭＳ Ｐゴシック" panose="020B0600070205080204" pitchFamily="34" charset="-128"/>
              </a:rPr>
              <a:t>s</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satisfy the join condition </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a:t>
            </a:r>
            <a:r>
              <a:rPr lang="en-US" altLang="en-US" sz="2400" dirty="0" smtClean="0">
                <a:ea typeface="ＭＳ Ｐゴシック" panose="020B0600070205080204" pitchFamily="34" charset="-128"/>
              </a:rPr>
              <a:t>	</a:t>
            </a:r>
            <a:r>
              <a:rPr lang="en-US" altLang="en-US" sz="2000" dirty="0" smtClean="0">
                <a:ea typeface="ＭＳ Ｐゴシック" panose="020B0600070205080204" pitchFamily="34" charset="-128"/>
              </a:rPr>
              <a:t>			if they do, add </a:t>
            </a:r>
            <a:r>
              <a:rPr lang="en-US" altLang="en-US" sz="2000" i="1" dirty="0" err="1" smtClean="0">
                <a:ea typeface="ＭＳ Ｐゴシック" panose="020B0600070205080204" pitchFamily="34" charset="-128"/>
              </a:rPr>
              <a:t>t</a:t>
            </a:r>
            <a:r>
              <a:rPr lang="en-US" altLang="en-US" sz="2400" i="1" baseline="-25000" dirty="0" err="1" smtClean="0">
                <a:ea typeface="ＭＳ Ｐゴシック" panose="020B0600070205080204" pitchFamily="34" charset="-128"/>
              </a:rPr>
              <a:t>r</a:t>
            </a:r>
            <a:r>
              <a:rPr lang="en-US" altLang="en-US" sz="2400" i="1" baseline="30000"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t</a:t>
            </a:r>
            <a:r>
              <a:rPr lang="en-US" altLang="en-US" sz="2400" i="1" baseline="-25000" dirty="0" err="1" smtClean="0">
                <a:ea typeface="ＭＳ Ｐゴシック" panose="020B0600070205080204" pitchFamily="34" charset="-128"/>
                <a:sym typeface="Symbol" panose="05050102010706020507" pitchFamily="18" charset="2"/>
              </a:rPr>
              <a:t>s</a:t>
            </a:r>
            <a:r>
              <a:rPr lang="en-US" altLang="en-US" sz="20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to the result.</a:t>
            </a:r>
            <a:br>
              <a:rPr lang="en-US" altLang="en-US" sz="2000" dirty="0" smtClean="0">
                <a:ea typeface="ＭＳ Ｐゴシック" panose="020B0600070205080204" pitchFamily="34" charset="-128"/>
                <a:sym typeface="Symbol" panose="05050102010706020507" pitchFamily="18" charset="2"/>
              </a:rPr>
            </a:br>
            <a:r>
              <a:rPr lang="en-US" altLang="en-US" sz="2000" dirty="0" smtClean="0">
                <a:ea typeface="ＭＳ Ｐゴシック" panose="020B0600070205080204" pitchFamily="34" charset="-128"/>
                <a:sym typeface="Symbol" panose="05050102010706020507" pitchFamily="18" charset="2"/>
              </a:rPr>
              <a:t>				</a:t>
            </a:r>
            <a:r>
              <a:rPr lang="en-US" altLang="en-US" sz="2000" b="1" dirty="0" smtClean="0">
                <a:ea typeface="ＭＳ Ｐゴシック" panose="020B0600070205080204" pitchFamily="34" charset="-128"/>
                <a:sym typeface="Symbol" panose="05050102010706020507" pitchFamily="18" charset="2"/>
              </a:rPr>
              <a:t>end</a:t>
            </a:r>
            <a:br>
              <a:rPr lang="en-US" altLang="en-US" sz="2000" b="1" dirty="0" smtClean="0">
                <a:ea typeface="ＭＳ Ｐゴシック" panose="020B0600070205080204" pitchFamily="34" charset="-128"/>
                <a:sym typeface="Symbol" panose="05050102010706020507" pitchFamily="18" charset="2"/>
              </a:rPr>
            </a:br>
            <a:r>
              <a:rPr lang="en-US" altLang="en-US" sz="2000" b="1" dirty="0" smtClean="0">
                <a:ea typeface="ＭＳ Ｐゴシック" panose="020B0600070205080204" pitchFamily="34" charset="-128"/>
                <a:sym typeface="Symbol" panose="05050102010706020507" pitchFamily="18" charset="2"/>
              </a:rPr>
              <a:t>			end</a:t>
            </a:r>
            <a:br>
              <a:rPr lang="en-US" altLang="en-US" sz="2000" b="1" dirty="0" smtClean="0">
                <a:ea typeface="ＭＳ Ｐゴシック" panose="020B0600070205080204" pitchFamily="34" charset="-128"/>
                <a:sym typeface="Symbol" panose="05050102010706020507" pitchFamily="18" charset="2"/>
              </a:rPr>
            </a:br>
            <a:r>
              <a:rPr lang="en-US" altLang="en-US" sz="2000" b="1" dirty="0" smtClean="0">
                <a:ea typeface="ＭＳ Ｐゴシック" panose="020B0600070205080204" pitchFamily="34" charset="-128"/>
                <a:sym typeface="Symbol" panose="05050102010706020507" pitchFamily="18" charset="2"/>
              </a:rPr>
              <a:t>		end</a:t>
            </a:r>
            <a:br>
              <a:rPr lang="en-US" altLang="en-US" sz="2000" b="1" dirty="0" smtClean="0">
                <a:ea typeface="ＭＳ Ｐゴシック" panose="020B0600070205080204" pitchFamily="34" charset="-128"/>
                <a:sym typeface="Symbol" panose="05050102010706020507" pitchFamily="18" charset="2"/>
              </a:rPr>
            </a:br>
            <a:r>
              <a:rPr lang="en-US" altLang="en-US" sz="2000" b="1" dirty="0" smtClean="0">
                <a:ea typeface="ＭＳ Ｐゴシック" panose="020B0600070205080204" pitchFamily="34" charset="-128"/>
                <a:sym typeface="Symbol" panose="05050102010706020507" pitchFamily="18" charset="2"/>
              </a:rPr>
              <a:t>	end</a:t>
            </a:r>
          </a:p>
        </p:txBody>
      </p:sp>
    </p:spTree>
    <p:extLst>
      <p:ext uri="{BB962C8B-B14F-4D97-AF65-F5344CB8AC3E}">
        <p14:creationId xmlns:p14="http://schemas.microsoft.com/office/powerpoint/2010/main" val="159585823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Block Nested-Loop Join (Cont.)</a:t>
            </a:r>
          </a:p>
        </p:txBody>
      </p:sp>
      <p:sp>
        <p:nvSpPr>
          <p:cNvPr id="68610" name="Rectangle 3"/>
          <p:cNvSpPr>
            <a:spLocks noGrp="1" noChangeArrowheads="1"/>
          </p:cNvSpPr>
          <p:nvPr>
            <p:ph type="body" idx="1"/>
          </p:nvPr>
        </p:nvSpPr>
        <p:spPr>
          <a:xfrm>
            <a:off x="178130" y="866899"/>
            <a:ext cx="8775865" cy="5357689"/>
          </a:xfrm>
        </p:spPr>
        <p:txBody>
          <a:bodyPr/>
          <a:lstStyle/>
          <a:p>
            <a:pPr>
              <a:lnSpc>
                <a:spcPct val="90000"/>
              </a:lnSpc>
            </a:pPr>
            <a:r>
              <a:rPr lang="en-US" altLang="en-US" sz="2000" dirty="0" smtClean="0">
                <a:ea typeface="ＭＳ Ｐゴシック" panose="020B0600070205080204" pitchFamily="34" charset="-128"/>
              </a:rPr>
              <a:t>Worst case estimate:  </a:t>
            </a:r>
            <a:r>
              <a:rPr lang="en-US" altLang="en-US" sz="2000" i="1" dirty="0" err="1" smtClean="0">
                <a:ea typeface="ＭＳ Ｐゴシック" panose="020B0600070205080204" pitchFamily="34" charset="-128"/>
              </a:rPr>
              <a:t>b</a:t>
            </a:r>
            <a:r>
              <a:rPr lang="en-US" altLang="en-US" sz="20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i="1"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 block transfers + 2 *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rPr>
              <a:t>seeks</a:t>
            </a:r>
            <a:endParaRPr lang="en-US" altLang="en-US" sz="2000" dirty="0" smtClean="0">
              <a:ea typeface="ＭＳ Ｐゴシック" panose="020B0600070205080204" pitchFamily="34" charset="-128"/>
              <a:sym typeface="Symbol" panose="05050102010706020507" pitchFamily="18" charset="2"/>
            </a:endParaRPr>
          </a:p>
          <a:p>
            <a:pPr lvl="1">
              <a:lnSpc>
                <a:spcPct val="90000"/>
              </a:lnSpc>
            </a:pPr>
            <a:r>
              <a:rPr lang="en-US" altLang="en-US" sz="2000" dirty="0" smtClean="0">
                <a:ea typeface="ＭＳ Ｐゴシック" panose="020B0600070205080204" pitchFamily="34" charset="-128"/>
              </a:rPr>
              <a:t>Each block in the inner relation </a:t>
            </a:r>
            <a:r>
              <a:rPr lang="en-US" altLang="en-US" sz="2000" i="1" dirty="0" smtClean="0">
                <a:ea typeface="ＭＳ Ｐゴシック" panose="020B0600070205080204" pitchFamily="34" charset="-128"/>
              </a:rPr>
              <a:t>s</a:t>
            </a:r>
            <a:r>
              <a:rPr lang="en-US" altLang="en-US" sz="2000" dirty="0" smtClean="0">
                <a:ea typeface="ＭＳ Ｐゴシック" panose="020B0600070205080204" pitchFamily="34" charset="-128"/>
              </a:rPr>
              <a:t> is read once for each </a:t>
            </a:r>
            <a:r>
              <a:rPr lang="en-US" altLang="en-US" sz="2000" i="1" dirty="0" smtClean="0">
                <a:ea typeface="ＭＳ Ｐゴシック" panose="020B0600070205080204" pitchFamily="34" charset="-128"/>
              </a:rPr>
              <a:t>block</a:t>
            </a:r>
            <a:r>
              <a:rPr lang="en-US" altLang="en-US" sz="2000" dirty="0" smtClean="0">
                <a:ea typeface="ＭＳ Ｐゴシック" panose="020B0600070205080204" pitchFamily="34" charset="-128"/>
              </a:rPr>
              <a:t> in the outer relation</a:t>
            </a:r>
            <a:endParaRPr lang="en-US" altLang="en-US" sz="2000" dirty="0" smtClean="0">
              <a:ea typeface="ＭＳ Ｐゴシック" panose="020B0600070205080204" pitchFamily="34" charset="-128"/>
              <a:sym typeface="Symbol" panose="05050102010706020507" pitchFamily="18" charset="2"/>
            </a:endParaRPr>
          </a:p>
          <a:p>
            <a:pPr>
              <a:lnSpc>
                <a:spcPct val="90000"/>
              </a:lnSpc>
            </a:pPr>
            <a:r>
              <a:rPr lang="en-US" altLang="en-US" sz="2000" dirty="0" smtClean="0">
                <a:ea typeface="ＭＳ Ｐゴシック" panose="020B0600070205080204" pitchFamily="34" charset="-128"/>
                <a:sym typeface="Symbol" panose="05050102010706020507" pitchFamily="18" charset="2"/>
              </a:rPr>
              <a:t>Best case: </a:t>
            </a:r>
            <a:r>
              <a:rPr lang="en-US" altLang="en-US" sz="2000" i="1" dirty="0" err="1" smtClean="0">
                <a:ea typeface="ＭＳ Ｐゴシック" panose="020B0600070205080204" pitchFamily="34" charset="-128"/>
                <a:sym typeface="Symbol" panose="05050102010706020507" pitchFamily="18" charset="2"/>
              </a:rPr>
              <a:t>b</a:t>
            </a:r>
            <a:r>
              <a:rPr lang="en-US" altLang="en-US" sz="2400" i="1" baseline="-25000" dirty="0" err="1" smtClean="0">
                <a:ea typeface="ＭＳ Ｐゴシック" panose="020B0600070205080204" pitchFamily="34" charset="-128"/>
                <a:sym typeface="Symbol" panose="05050102010706020507" pitchFamily="18" charset="2"/>
              </a:rPr>
              <a:t>r</a:t>
            </a:r>
            <a:r>
              <a:rPr lang="en-US" altLang="en-US" sz="20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b</a:t>
            </a:r>
            <a:r>
              <a:rPr lang="en-US" altLang="en-US" sz="2400" i="1" baseline="-25000" dirty="0" err="1" smtClean="0">
                <a:ea typeface="ＭＳ Ｐゴシック" panose="020B0600070205080204" pitchFamily="34" charset="-128"/>
                <a:sym typeface="Symbol" panose="05050102010706020507" pitchFamily="18" charset="2"/>
              </a:rPr>
              <a:t>s</a:t>
            </a:r>
            <a:r>
              <a:rPr lang="en-US" altLang="en-US" sz="20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block transfers + 2 seeks.</a:t>
            </a:r>
          </a:p>
          <a:p>
            <a:pPr>
              <a:lnSpc>
                <a:spcPct val="90000"/>
              </a:lnSpc>
            </a:pPr>
            <a:r>
              <a:rPr lang="en-US" altLang="en-US" sz="2000" dirty="0" smtClean="0">
                <a:ea typeface="ＭＳ Ｐゴシック" panose="020B0600070205080204" pitchFamily="34" charset="-128"/>
                <a:sym typeface="Symbol" panose="05050102010706020507" pitchFamily="18" charset="2"/>
              </a:rPr>
              <a:t>Improvements to nested loop and block nested loop algorithms:</a:t>
            </a:r>
          </a:p>
          <a:p>
            <a:pPr lvl="1">
              <a:lnSpc>
                <a:spcPct val="90000"/>
              </a:lnSpc>
            </a:pPr>
            <a:r>
              <a:rPr lang="en-US" altLang="en-US" sz="2000" dirty="0" smtClean="0">
                <a:ea typeface="ＭＳ Ｐゴシック" panose="020B0600070205080204" pitchFamily="34" charset="-128"/>
              </a:rPr>
              <a:t>In block nested-loop, use </a:t>
            </a:r>
            <a:r>
              <a:rPr lang="en-US" altLang="en-US" sz="2000" i="1" dirty="0" smtClean="0">
                <a:ea typeface="ＭＳ Ｐゴシック" panose="020B0600070205080204" pitchFamily="34" charset="-128"/>
              </a:rPr>
              <a:t>M — </a:t>
            </a:r>
            <a:r>
              <a:rPr lang="en-US" altLang="en-US" sz="2000" dirty="0" smtClean="0">
                <a:ea typeface="ＭＳ Ｐゴシック" panose="020B0600070205080204" pitchFamily="34" charset="-128"/>
              </a:rPr>
              <a:t>2 disk blocks as blocking unit for outer relations, where </a:t>
            </a:r>
            <a:r>
              <a:rPr lang="en-US" altLang="en-US" sz="2000" i="1" dirty="0" smtClean="0">
                <a:ea typeface="ＭＳ Ｐゴシック" panose="020B0600070205080204" pitchFamily="34" charset="-128"/>
              </a:rPr>
              <a:t>M</a:t>
            </a:r>
            <a:r>
              <a:rPr lang="en-US" altLang="en-US" sz="2000" dirty="0" smtClean="0">
                <a:ea typeface="ＭＳ Ｐゴシック" panose="020B0600070205080204" pitchFamily="34" charset="-128"/>
              </a:rPr>
              <a:t> = memory size in blocks; use remaining two blocks to buffer inner relation and output</a:t>
            </a:r>
          </a:p>
          <a:p>
            <a:pPr lvl="2">
              <a:lnSpc>
                <a:spcPct val="90000"/>
              </a:lnSpc>
            </a:pPr>
            <a:r>
              <a:rPr lang="en-US" altLang="en-US" sz="2000" dirty="0" smtClean="0">
                <a:ea typeface="ＭＳ Ｐゴシック" panose="020B0600070205080204" pitchFamily="34" charset="-128"/>
              </a:rPr>
              <a:t>  Cost =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400" i="1" baseline="-25000" dirty="0" err="1" smtClean="0">
                <a:ea typeface="ＭＳ Ｐゴシック" panose="020B0600070205080204" pitchFamily="34" charset="-128"/>
                <a:sym typeface="Symbol" panose="05050102010706020507" pitchFamily="18" charset="2"/>
              </a:rPr>
              <a:t>r</a:t>
            </a:r>
            <a:r>
              <a:rPr lang="en-US" altLang="en-US" sz="24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(M-2)</a:t>
            </a:r>
            <a:r>
              <a:rPr lang="en-US" altLang="en-US" sz="2000"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a:t>
            </a:r>
            <a:r>
              <a:rPr lang="en-US" altLang="en-US" i="1"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b</a:t>
            </a:r>
            <a:r>
              <a:rPr lang="en-US" altLang="en-US" sz="2400" i="1" baseline="-25000" dirty="0" err="1" smtClean="0">
                <a:ea typeface="ＭＳ Ｐゴシック" panose="020B0600070205080204" pitchFamily="34" charset="-128"/>
                <a:sym typeface="Symbol" panose="05050102010706020507" pitchFamily="18" charset="2"/>
              </a:rPr>
              <a:t>s</a:t>
            </a:r>
            <a:r>
              <a:rPr lang="en-US" altLang="en-US" sz="2000" i="1"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b</a:t>
            </a:r>
            <a:r>
              <a:rPr lang="en-US" altLang="en-US" sz="2400" i="1" baseline="-25000" dirty="0" err="1" smtClean="0">
                <a:ea typeface="ＭＳ Ｐゴシック" panose="020B0600070205080204" pitchFamily="34" charset="-128"/>
                <a:sym typeface="Symbol" panose="05050102010706020507" pitchFamily="18" charset="2"/>
              </a:rPr>
              <a:t>r</a:t>
            </a:r>
            <a:r>
              <a:rPr lang="en-US" altLang="en-US" sz="28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block transfers</a:t>
            </a:r>
            <a:r>
              <a:rPr lang="en-US" altLang="en-US" sz="2800" i="1"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a:t>
            </a:r>
            <a:br>
              <a:rPr lang="en-US" altLang="en-US" sz="2000" i="1" dirty="0" smtClean="0">
                <a:ea typeface="ＭＳ Ｐゴシック" panose="020B0600070205080204" pitchFamily="34" charset="-128"/>
                <a:sym typeface="Symbol" panose="05050102010706020507" pitchFamily="18" charset="2"/>
              </a:rPr>
            </a:br>
            <a:r>
              <a:rPr lang="en-US" altLang="en-US" sz="2000" i="1" dirty="0" smtClean="0">
                <a:ea typeface="ＭＳ Ｐゴシック" panose="020B0600070205080204" pitchFamily="34" charset="-128"/>
                <a:sym typeface="Symbol" panose="05050102010706020507" pitchFamily="18" charset="2"/>
              </a:rPr>
              <a:t>               </a:t>
            </a:r>
            <a:r>
              <a:rPr lang="en-US" altLang="en-US" i="1" dirty="0" smtClean="0">
                <a:ea typeface="ＭＳ Ｐゴシック" panose="020B0600070205080204" pitchFamily="34" charset="-128"/>
                <a:sym typeface="Symbol" panose="05050102010706020507" pitchFamily="18" charset="2"/>
              </a:rPr>
              <a:t>2</a:t>
            </a:r>
            <a:r>
              <a:rPr lang="en-US" altLang="en-US" sz="24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400" i="1" baseline="-25000" dirty="0" err="1" smtClean="0">
                <a:ea typeface="ＭＳ Ｐゴシック" panose="020B0600070205080204" pitchFamily="34" charset="-128"/>
                <a:sym typeface="Symbol" panose="05050102010706020507" pitchFamily="18" charset="2"/>
              </a:rPr>
              <a:t>r</a:t>
            </a:r>
            <a:r>
              <a:rPr lang="en-US" altLang="en-US" sz="24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(M-2)</a:t>
            </a:r>
            <a:r>
              <a:rPr lang="en-US" altLang="en-US" sz="2000" dirty="0" smtClean="0">
                <a:ea typeface="ＭＳ Ｐゴシック" panose="020B0600070205080204" pitchFamily="34" charset="-128"/>
                <a:sym typeface="Symbol" panose="05050102010706020507" pitchFamily="18" charset="2"/>
              </a:rPr>
              <a:t></a:t>
            </a:r>
            <a:r>
              <a:rPr lang="en-US" altLang="en-US" sz="2400"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seeks</a:t>
            </a:r>
            <a:endParaRPr lang="en-US" altLang="en-US" sz="2400" dirty="0" smtClean="0">
              <a:ea typeface="ＭＳ Ｐゴシック" panose="020B0600070205080204" pitchFamily="34" charset="-128"/>
            </a:endParaRPr>
          </a:p>
          <a:p>
            <a:pPr lvl="1">
              <a:lnSpc>
                <a:spcPct val="90000"/>
              </a:lnSpc>
            </a:pPr>
            <a:r>
              <a:rPr lang="en-US" altLang="en-US" sz="2000" dirty="0" smtClean="0">
                <a:ea typeface="ＭＳ Ｐゴシック" panose="020B0600070205080204" pitchFamily="34" charset="-128"/>
              </a:rPr>
              <a:t>If </a:t>
            </a:r>
            <a:r>
              <a:rPr lang="en-US" altLang="en-US" sz="2000" dirty="0" err="1" smtClean="0">
                <a:ea typeface="ＭＳ Ｐゴシック" panose="020B0600070205080204" pitchFamily="34" charset="-128"/>
              </a:rPr>
              <a:t>equi</a:t>
            </a:r>
            <a:r>
              <a:rPr lang="en-US" altLang="en-US" sz="2000" dirty="0" smtClean="0">
                <a:ea typeface="ＭＳ Ｐゴシック" panose="020B0600070205080204" pitchFamily="34" charset="-128"/>
              </a:rPr>
              <a:t>-join attribute forms a key or inner relation, stop inner loop on first match</a:t>
            </a:r>
          </a:p>
          <a:p>
            <a:pPr lvl="1">
              <a:lnSpc>
                <a:spcPct val="90000"/>
              </a:lnSpc>
            </a:pPr>
            <a:r>
              <a:rPr lang="en-US" altLang="en-US" sz="2000" dirty="0" smtClean="0">
                <a:ea typeface="ＭＳ Ｐゴシック" panose="020B0600070205080204" pitchFamily="34" charset="-128"/>
              </a:rPr>
              <a:t>Scan inner loop forward and backward alternately, to make use of the blocks remaining in buffer (with LRU replacement)</a:t>
            </a:r>
          </a:p>
          <a:p>
            <a:pPr lvl="1">
              <a:lnSpc>
                <a:spcPct val="90000"/>
              </a:lnSpc>
            </a:pPr>
            <a:r>
              <a:rPr lang="en-US" altLang="en-US" sz="2000" dirty="0" smtClean="0">
                <a:ea typeface="ＭＳ Ｐゴシック" panose="020B0600070205080204" pitchFamily="34" charset="-128"/>
              </a:rPr>
              <a:t>Use index on inner relation if available (next slide)</a:t>
            </a:r>
          </a:p>
        </p:txBody>
      </p:sp>
    </p:spTree>
    <p:extLst>
      <p:ext uri="{BB962C8B-B14F-4D97-AF65-F5344CB8AC3E}">
        <p14:creationId xmlns:p14="http://schemas.microsoft.com/office/powerpoint/2010/main" val="2970896134"/>
      </p:ext>
    </p:extLst>
  </p:cSld>
  <p:clrMapOvr>
    <a:masterClrMapping/>
  </p:clrMapOvr>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Indexed Nested-Loop Join</a:t>
            </a:r>
          </a:p>
        </p:txBody>
      </p:sp>
      <p:sp>
        <p:nvSpPr>
          <p:cNvPr id="70658" name="Rectangle 3"/>
          <p:cNvSpPr>
            <a:spLocks noGrp="1" noChangeArrowheads="1"/>
          </p:cNvSpPr>
          <p:nvPr>
            <p:ph type="body" idx="1"/>
          </p:nvPr>
        </p:nvSpPr>
        <p:spPr>
          <a:xfrm>
            <a:off x="190005" y="843148"/>
            <a:ext cx="8787740" cy="5446527"/>
          </a:xfrm>
        </p:spPr>
        <p:txBody>
          <a:bodyPr/>
          <a:lstStyle/>
          <a:p>
            <a:pPr>
              <a:lnSpc>
                <a:spcPct val="90000"/>
              </a:lnSpc>
            </a:pPr>
            <a:r>
              <a:rPr lang="en-US" altLang="en-US" sz="2000" dirty="0" smtClean="0">
                <a:ea typeface="ＭＳ Ｐゴシック" panose="020B0600070205080204" pitchFamily="34" charset="-128"/>
              </a:rPr>
              <a:t>Index lookups can replace file scans if</a:t>
            </a:r>
          </a:p>
          <a:p>
            <a:pPr lvl="1">
              <a:lnSpc>
                <a:spcPct val="90000"/>
              </a:lnSpc>
            </a:pPr>
            <a:r>
              <a:rPr lang="en-US" altLang="en-US" dirty="0" smtClean="0">
                <a:ea typeface="ＭＳ Ｐゴシック" panose="020B0600070205080204" pitchFamily="34" charset="-128"/>
              </a:rPr>
              <a:t>join is an </a:t>
            </a:r>
            <a:r>
              <a:rPr lang="en-US" altLang="en-US" dirty="0" err="1" smtClean="0">
                <a:ea typeface="ＭＳ Ｐゴシック" panose="020B0600070205080204" pitchFamily="34" charset="-128"/>
              </a:rPr>
              <a:t>equi</a:t>
            </a:r>
            <a:r>
              <a:rPr lang="en-US" altLang="en-US" dirty="0" smtClean="0">
                <a:ea typeface="ＭＳ Ｐゴシック" panose="020B0600070205080204" pitchFamily="34" charset="-128"/>
              </a:rPr>
              <a:t>-join or natural join and</a:t>
            </a:r>
          </a:p>
          <a:p>
            <a:pPr lvl="1">
              <a:lnSpc>
                <a:spcPct val="90000"/>
              </a:lnSpc>
            </a:pPr>
            <a:r>
              <a:rPr lang="en-US" altLang="en-US" dirty="0" smtClean="0">
                <a:ea typeface="ＭＳ Ｐゴシック" panose="020B0600070205080204" pitchFamily="34" charset="-128"/>
              </a:rPr>
              <a:t>an index is available on the inner relation</a:t>
            </a:r>
            <a:r>
              <a:rPr lang="ja-JP" altLang="en-US" dirty="0" smtClean="0">
                <a:ea typeface="ＭＳ Ｐゴシック" panose="020B0600070205080204" pitchFamily="34" charset="-128"/>
              </a:rPr>
              <a:t>’</a:t>
            </a:r>
            <a:r>
              <a:rPr lang="en-US" altLang="ja-JP" dirty="0" smtClean="0">
                <a:ea typeface="ＭＳ Ｐゴシック" panose="020B0600070205080204" pitchFamily="34" charset="-128"/>
              </a:rPr>
              <a:t>s join attribute</a:t>
            </a:r>
          </a:p>
          <a:p>
            <a:pPr lvl="2">
              <a:lnSpc>
                <a:spcPct val="90000"/>
              </a:lnSpc>
            </a:pPr>
            <a:r>
              <a:rPr lang="en-US" altLang="en-US" dirty="0" smtClean="0">
                <a:ea typeface="ＭＳ Ｐゴシック" panose="020B0600070205080204" pitchFamily="34" charset="-128"/>
              </a:rPr>
              <a:t>Can construct an index just to compute a join.</a:t>
            </a:r>
          </a:p>
          <a:p>
            <a:pPr>
              <a:lnSpc>
                <a:spcPct val="90000"/>
              </a:lnSpc>
            </a:pPr>
            <a:r>
              <a:rPr lang="en-US" altLang="en-US" sz="2000" dirty="0" smtClean="0">
                <a:ea typeface="ＭＳ Ｐゴシック" panose="020B0600070205080204" pitchFamily="34" charset="-128"/>
              </a:rPr>
              <a:t>For each tuple </a:t>
            </a:r>
            <a:r>
              <a:rPr lang="en-US" altLang="en-US" sz="2000" i="1" dirty="0" err="1" smtClean="0">
                <a:ea typeface="ＭＳ Ｐゴシック" panose="020B0600070205080204" pitchFamily="34" charset="-128"/>
              </a:rPr>
              <a:t>t</a:t>
            </a:r>
            <a:r>
              <a:rPr lang="en-US" altLang="en-US" sz="24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in the outer relation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use the index to look up tuples in </a:t>
            </a:r>
            <a:r>
              <a:rPr lang="en-US" altLang="en-US" sz="2000" i="1" dirty="0" smtClean="0">
                <a:ea typeface="ＭＳ Ｐゴシック" panose="020B0600070205080204" pitchFamily="34" charset="-128"/>
              </a:rPr>
              <a:t>s</a:t>
            </a:r>
            <a:r>
              <a:rPr lang="en-US" altLang="en-US" sz="2000" dirty="0" smtClean="0">
                <a:ea typeface="ＭＳ Ｐゴシック" panose="020B0600070205080204" pitchFamily="34" charset="-128"/>
              </a:rPr>
              <a:t> that satisfy the join condition with tuple </a:t>
            </a:r>
            <a:r>
              <a:rPr lang="en-US" altLang="en-US" sz="2000" i="1" dirty="0" smtClean="0">
                <a:ea typeface="ＭＳ Ｐゴシック" panose="020B0600070205080204" pitchFamily="34" charset="-128"/>
              </a:rPr>
              <a:t>t</a:t>
            </a:r>
            <a:r>
              <a:rPr lang="en-US" altLang="en-US" sz="2400" i="1" baseline="-25000" dirty="0" smtClean="0">
                <a:ea typeface="ＭＳ Ｐゴシック" panose="020B0600070205080204" pitchFamily="34" charset="-128"/>
              </a:rPr>
              <a:t>r</a:t>
            </a:r>
            <a:r>
              <a:rPr lang="en-US" altLang="en-US" sz="2000" i="1" dirty="0" smtClean="0">
                <a:ea typeface="ＭＳ Ｐゴシック" panose="020B0600070205080204" pitchFamily="34" charset="-128"/>
              </a:rPr>
              <a:t>.</a:t>
            </a:r>
          </a:p>
          <a:p>
            <a:pPr>
              <a:lnSpc>
                <a:spcPct val="90000"/>
              </a:lnSpc>
            </a:pPr>
            <a:r>
              <a:rPr lang="en-US" altLang="en-US" sz="2000" dirty="0" smtClean="0">
                <a:ea typeface="ＭＳ Ｐゴシック" panose="020B0600070205080204" pitchFamily="34" charset="-128"/>
              </a:rPr>
              <a:t>Worst case:  buffer has space for only one page of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and, for each tuple in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we perform an index lookup on </a:t>
            </a:r>
            <a:r>
              <a:rPr lang="en-US" altLang="en-US" sz="2000" i="1" dirty="0" smtClean="0">
                <a:ea typeface="ＭＳ Ｐゴシック" panose="020B0600070205080204" pitchFamily="34" charset="-128"/>
              </a:rPr>
              <a:t>s.</a:t>
            </a:r>
            <a:endParaRPr lang="en-US" altLang="en-US" sz="2000" dirty="0" smtClean="0">
              <a:ea typeface="ＭＳ Ｐゴシック" panose="020B0600070205080204" pitchFamily="34" charset="-128"/>
            </a:endParaRPr>
          </a:p>
          <a:p>
            <a:pPr>
              <a:lnSpc>
                <a:spcPct val="90000"/>
              </a:lnSpc>
            </a:pPr>
            <a:r>
              <a:rPr lang="en-US" altLang="en-US" sz="2000" dirty="0" smtClean="0">
                <a:ea typeface="ＭＳ Ｐゴシック" panose="020B0600070205080204" pitchFamily="34" charset="-128"/>
              </a:rPr>
              <a:t>Cost of the join:  </a:t>
            </a:r>
            <a:r>
              <a:rPr lang="en-US" altLang="en-US" sz="2000" i="1" dirty="0" err="1" smtClean="0">
                <a:ea typeface="ＭＳ Ｐゴシック" panose="020B0600070205080204" pitchFamily="34" charset="-128"/>
              </a:rPr>
              <a:t>b</a:t>
            </a:r>
            <a:r>
              <a:rPr lang="en-US" altLang="en-US" sz="24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T</a:t>
            </a:r>
            <a:r>
              <a:rPr lang="en-US" altLang="en-US" sz="2000" i="1" baseline="-25000" dirty="0" smtClean="0">
                <a:ea typeface="ＭＳ Ｐゴシック" panose="020B0600070205080204" pitchFamily="34" charset="-128"/>
              </a:rPr>
              <a:t> </a:t>
            </a:r>
            <a:r>
              <a:rPr lang="en-US" altLang="en-US" sz="2000" i="1" dirty="0" smtClean="0">
                <a:ea typeface="ＭＳ Ｐゴシック" panose="020B0600070205080204" pitchFamily="34" charset="-128"/>
              </a:rPr>
              <a:t>+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S</a:t>
            </a:r>
            <a:r>
              <a:rPr lang="en-US" altLang="en-US" sz="2000" dirty="0" smtClean="0">
                <a:ea typeface="ＭＳ Ｐゴシック" panose="020B0600070205080204" pitchFamily="34" charset="-128"/>
              </a:rPr>
              <a:t>) + </a:t>
            </a:r>
            <a:r>
              <a:rPr lang="en-US" altLang="en-US" sz="2000" i="1" dirty="0" err="1" smtClean="0">
                <a:ea typeface="ＭＳ Ｐゴシック" panose="020B0600070205080204" pitchFamily="34" charset="-128"/>
              </a:rPr>
              <a:t>n</a:t>
            </a:r>
            <a:r>
              <a:rPr lang="en-US" altLang="en-US" sz="2400" i="1" baseline="-25000" dirty="0" err="1" smtClean="0">
                <a:ea typeface="ＭＳ Ｐゴシック" panose="020B0600070205080204" pitchFamily="34" charset="-128"/>
              </a:rPr>
              <a:t>r</a:t>
            </a:r>
            <a:r>
              <a:rPr lang="en-US" altLang="en-US" sz="2400" i="1"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c</a:t>
            </a:r>
            <a:endParaRPr lang="en-US" altLang="en-US" sz="2000" dirty="0" smtClean="0">
              <a:ea typeface="ＭＳ Ｐゴシック" panose="020B0600070205080204" pitchFamily="34" charset="-128"/>
              <a:sym typeface="Symbol" panose="05050102010706020507" pitchFamily="18" charset="2"/>
            </a:endParaRPr>
          </a:p>
          <a:p>
            <a:pPr lvl="1">
              <a:lnSpc>
                <a:spcPct val="90000"/>
              </a:lnSpc>
            </a:pPr>
            <a:r>
              <a:rPr lang="en-US" altLang="en-US" dirty="0" smtClean="0">
                <a:ea typeface="ＭＳ Ｐゴシック" panose="020B0600070205080204" pitchFamily="34" charset="-128"/>
                <a:sym typeface="Symbol" panose="05050102010706020507" pitchFamily="18" charset="2"/>
              </a:rPr>
              <a:t>Where </a:t>
            </a:r>
            <a:r>
              <a:rPr lang="en-US" altLang="en-US" i="1" dirty="0" smtClean="0">
                <a:ea typeface="ＭＳ Ｐゴシック" panose="020B0600070205080204" pitchFamily="34" charset="-128"/>
                <a:sym typeface="Symbol" panose="05050102010706020507" pitchFamily="18" charset="2"/>
              </a:rPr>
              <a:t>c</a:t>
            </a:r>
            <a:r>
              <a:rPr lang="en-US" altLang="en-US" dirty="0" smtClean="0">
                <a:ea typeface="ＭＳ Ｐゴシック" panose="020B0600070205080204" pitchFamily="34" charset="-128"/>
                <a:sym typeface="Symbol" panose="05050102010706020507" pitchFamily="18" charset="2"/>
              </a:rPr>
              <a:t> is the cost of traversing index and fetching all matching </a:t>
            </a:r>
            <a:r>
              <a:rPr lang="en-US" altLang="en-US" i="1" dirty="0" smtClean="0">
                <a:ea typeface="ＭＳ Ｐゴシック" panose="020B0600070205080204" pitchFamily="34" charset="-128"/>
                <a:sym typeface="Symbol" panose="05050102010706020507" pitchFamily="18" charset="2"/>
              </a:rPr>
              <a:t>s</a:t>
            </a:r>
            <a:r>
              <a:rPr lang="en-US" altLang="en-US" dirty="0" smtClean="0">
                <a:ea typeface="ＭＳ Ｐゴシック" panose="020B0600070205080204" pitchFamily="34" charset="-128"/>
                <a:sym typeface="Symbol" panose="05050102010706020507" pitchFamily="18" charset="2"/>
              </a:rPr>
              <a:t> tuples for one tuple or </a:t>
            </a:r>
            <a:r>
              <a:rPr lang="en-US" altLang="en-US" i="1" dirty="0" smtClean="0">
                <a:ea typeface="ＭＳ Ｐゴシック" panose="020B0600070205080204" pitchFamily="34" charset="-128"/>
                <a:sym typeface="Symbol" panose="05050102010706020507" pitchFamily="18" charset="2"/>
              </a:rPr>
              <a:t>r</a:t>
            </a:r>
            <a:endParaRPr lang="en-US" altLang="en-US" dirty="0" smtClean="0">
              <a:ea typeface="ＭＳ Ｐゴシック" panose="020B0600070205080204" pitchFamily="34" charset="-128"/>
              <a:sym typeface="Symbol" panose="05050102010706020507" pitchFamily="18" charset="2"/>
            </a:endParaRPr>
          </a:p>
          <a:p>
            <a:pPr lvl="1">
              <a:lnSpc>
                <a:spcPct val="90000"/>
              </a:lnSpc>
            </a:pPr>
            <a:r>
              <a:rPr lang="en-US" altLang="en-US" i="1" dirty="0" smtClean="0">
                <a:ea typeface="ＭＳ Ｐゴシック" panose="020B0600070205080204" pitchFamily="34" charset="-128"/>
                <a:sym typeface="Symbol" panose="05050102010706020507" pitchFamily="18" charset="2"/>
              </a:rPr>
              <a:t>c</a:t>
            </a:r>
            <a:r>
              <a:rPr lang="en-US" altLang="en-US" dirty="0" smtClean="0">
                <a:ea typeface="ＭＳ Ｐゴシック" panose="020B0600070205080204" pitchFamily="34" charset="-128"/>
                <a:sym typeface="Symbol" panose="05050102010706020507" pitchFamily="18" charset="2"/>
              </a:rPr>
              <a:t> can be estimated as cost of a single selection on </a:t>
            </a:r>
            <a:r>
              <a:rPr lang="en-US" altLang="en-US" i="1" dirty="0" smtClean="0">
                <a:ea typeface="ＭＳ Ｐゴシック" panose="020B0600070205080204" pitchFamily="34" charset="-128"/>
                <a:sym typeface="Symbol" panose="05050102010706020507" pitchFamily="18" charset="2"/>
              </a:rPr>
              <a:t>s</a:t>
            </a:r>
            <a:r>
              <a:rPr lang="en-US" altLang="en-US" dirty="0" smtClean="0">
                <a:ea typeface="ＭＳ Ｐゴシック" panose="020B0600070205080204" pitchFamily="34" charset="-128"/>
                <a:sym typeface="Symbol" panose="05050102010706020507" pitchFamily="18" charset="2"/>
              </a:rPr>
              <a:t> using the join condition.</a:t>
            </a:r>
          </a:p>
          <a:p>
            <a:pPr>
              <a:lnSpc>
                <a:spcPct val="90000"/>
              </a:lnSpc>
            </a:pPr>
            <a:r>
              <a:rPr lang="en-US" altLang="en-US" sz="2000" dirty="0" smtClean="0">
                <a:ea typeface="ＭＳ Ｐゴシック" panose="020B0600070205080204" pitchFamily="34" charset="-128"/>
                <a:sym typeface="Symbol" panose="05050102010706020507" pitchFamily="18" charset="2"/>
              </a:rPr>
              <a:t>If indices are available on join attributes of both </a:t>
            </a:r>
            <a:r>
              <a:rPr lang="en-US" altLang="en-US" sz="2000" i="1" dirty="0" smtClean="0">
                <a:ea typeface="ＭＳ Ｐゴシック" panose="020B0600070205080204" pitchFamily="34" charset="-128"/>
                <a:sym typeface="Symbol" panose="05050102010706020507" pitchFamily="18" charset="2"/>
              </a:rPr>
              <a:t>r </a:t>
            </a:r>
            <a:r>
              <a:rPr lang="en-US" altLang="en-US" sz="2000" dirty="0" smtClean="0">
                <a:ea typeface="ＭＳ Ｐゴシック" panose="020B0600070205080204" pitchFamily="34" charset="-128"/>
                <a:sym typeface="Symbol" panose="05050102010706020507" pitchFamily="18" charset="2"/>
              </a:rPr>
              <a:t>and </a:t>
            </a:r>
            <a:r>
              <a:rPr lang="en-US" altLang="en-US" sz="2000" i="1" dirty="0" smtClean="0">
                <a:ea typeface="ＭＳ Ｐゴシック" panose="020B0600070205080204" pitchFamily="34" charset="-128"/>
                <a:sym typeface="Symbol" panose="05050102010706020507" pitchFamily="18" charset="2"/>
              </a:rPr>
              <a:t>s,</a:t>
            </a:r>
            <a:br>
              <a:rPr lang="en-US" altLang="en-US" sz="2000" i="1" dirty="0" smtClean="0">
                <a:ea typeface="ＭＳ Ｐゴシック" panose="020B0600070205080204" pitchFamily="34" charset="-128"/>
                <a:sym typeface="Symbol" panose="05050102010706020507" pitchFamily="18" charset="2"/>
              </a:rPr>
            </a:br>
            <a:r>
              <a:rPr lang="en-US" altLang="en-US" sz="2000" dirty="0" smtClean="0">
                <a:ea typeface="ＭＳ Ｐゴシック" panose="020B0600070205080204" pitchFamily="34" charset="-128"/>
                <a:sym typeface="Symbol" panose="05050102010706020507" pitchFamily="18" charset="2"/>
              </a:rPr>
              <a:t>use the relation with fewer tuples as the outer relation.</a:t>
            </a:r>
          </a:p>
        </p:txBody>
      </p:sp>
    </p:spTree>
    <p:extLst>
      <p:ext uri="{BB962C8B-B14F-4D97-AF65-F5344CB8AC3E}">
        <p14:creationId xmlns:p14="http://schemas.microsoft.com/office/powerpoint/2010/main" val="190211931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Example of Nested-Loop Join Costs</a:t>
            </a:r>
          </a:p>
        </p:txBody>
      </p:sp>
      <p:sp>
        <p:nvSpPr>
          <p:cNvPr id="72706" name="Rectangle 3"/>
          <p:cNvSpPr>
            <a:spLocks noGrp="1" noChangeArrowheads="1"/>
          </p:cNvSpPr>
          <p:nvPr>
            <p:ph type="body" idx="1"/>
          </p:nvPr>
        </p:nvSpPr>
        <p:spPr>
          <a:xfrm>
            <a:off x="197167" y="960120"/>
            <a:ext cx="8804329" cy="5543550"/>
          </a:xfrm>
        </p:spPr>
        <p:txBody>
          <a:bodyPr/>
          <a:lstStyle/>
          <a:p>
            <a:r>
              <a:rPr lang="en-US" altLang="en-US" dirty="0" smtClean="0">
                <a:ea typeface="ＭＳ Ｐゴシック" panose="020B0600070205080204" pitchFamily="34" charset="-128"/>
              </a:rPr>
              <a:t>Compute </a:t>
            </a:r>
            <a:r>
              <a:rPr lang="en-US" altLang="en-US" i="1" dirty="0" smtClean="0">
                <a:ea typeface="ＭＳ Ｐゴシック" panose="020B0600070205080204" pitchFamily="34" charset="-128"/>
              </a:rPr>
              <a:t>student     takes, </a:t>
            </a:r>
            <a:r>
              <a:rPr lang="en-US" altLang="en-US" dirty="0" smtClean="0">
                <a:ea typeface="ＭＳ Ｐゴシック" panose="020B0600070205080204" pitchFamily="34" charset="-128"/>
              </a:rPr>
              <a:t>with </a:t>
            </a:r>
            <a:r>
              <a:rPr lang="en-US" altLang="en-US" i="1" dirty="0" smtClean="0">
                <a:ea typeface="ＭＳ Ｐゴシック" panose="020B0600070205080204" pitchFamily="34" charset="-128"/>
              </a:rPr>
              <a:t>student</a:t>
            </a:r>
            <a:r>
              <a:rPr lang="en-US" altLang="en-US" dirty="0" smtClean="0">
                <a:ea typeface="ＭＳ Ｐゴシック" panose="020B0600070205080204" pitchFamily="34" charset="-128"/>
              </a:rPr>
              <a:t> as the outer relation.</a:t>
            </a:r>
          </a:p>
          <a:p>
            <a:r>
              <a:rPr lang="en-US" altLang="en-US" dirty="0" smtClean="0">
                <a:ea typeface="ＭＳ Ｐゴシック" panose="020B0600070205080204" pitchFamily="34" charset="-128"/>
              </a:rPr>
              <a:t>Let </a:t>
            </a:r>
            <a:r>
              <a:rPr lang="en-US" altLang="en-US" i="1" dirty="0" smtClean="0">
                <a:ea typeface="ＭＳ Ｐゴシック" panose="020B0600070205080204" pitchFamily="34" charset="-128"/>
              </a:rPr>
              <a:t>takes</a:t>
            </a:r>
            <a:r>
              <a:rPr lang="en-US" altLang="en-US" dirty="0" smtClean="0">
                <a:ea typeface="ＭＳ Ｐゴシック" panose="020B0600070205080204" pitchFamily="34" charset="-128"/>
              </a:rPr>
              <a:t> have a primary B</a:t>
            </a:r>
            <a:r>
              <a:rPr lang="en-US" altLang="en-US" baseline="30000" dirty="0" smtClean="0">
                <a:ea typeface="ＭＳ Ｐゴシック" panose="020B0600070205080204" pitchFamily="34" charset="-128"/>
              </a:rPr>
              <a:t>+</a:t>
            </a:r>
            <a:r>
              <a:rPr lang="en-US" altLang="en-US" dirty="0" smtClean="0">
                <a:ea typeface="ＭＳ Ｐゴシック" panose="020B0600070205080204" pitchFamily="34" charset="-128"/>
              </a:rPr>
              <a:t>-tree index on the attribute </a:t>
            </a:r>
            <a:r>
              <a:rPr lang="en-US" altLang="en-US" i="1" dirty="0" smtClean="0">
                <a:ea typeface="ＭＳ Ｐゴシック" panose="020B0600070205080204" pitchFamily="34" charset="-128"/>
              </a:rPr>
              <a:t>ID, </a:t>
            </a:r>
            <a:r>
              <a:rPr lang="en-US" altLang="en-US" dirty="0" smtClean="0">
                <a:ea typeface="ＭＳ Ｐゴシック" panose="020B0600070205080204" pitchFamily="34" charset="-128"/>
              </a:rPr>
              <a:t>which contains 20 entries in each index node.</a:t>
            </a:r>
          </a:p>
          <a:p>
            <a:r>
              <a:rPr lang="en-US" altLang="en-US" dirty="0" smtClean="0">
                <a:ea typeface="ＭＳ Ｐゴシック" panose="020B0600070205080204" pitchFamily="34" charset="-128"/>
              </a:rPr>
              <a:t>Since</a:t>
            </a:r>
            <a:r>
              <a:rPr lang="en-US" altLang="en-US" i="1" dirty="0" smtClean="0">
                <a:ea typeface="ＭＳ Ｐゴシック" panose="020B0600070205080204" pitchFamily="34" charset="-128"/>
              </a:rPr>
              <a:t> takes </a:t>
            </a:r>
            <a:r>
              <a:rPr lang="en-US" altLang="en-US" dirty="0" smtClean="0">
                <a:ea typeface="ＭＳ Ｐゴシック" panose="020B0600070205080204" pitchFamily="34" charset="-128"/>
              </a:rPr>
              <a:t>has 10,000 tuples, the height of the tree is 4, and one more access is needed to find the actual data</a:t>
            </a:r>
          </a:p>
          <a:p>
            <a:r>
              <a:rPr lang="en-US" altLang="en-US" i="1" dirty="0" smtClean="0">
                <a:ea typeface="ＭＳ Ｐゴシック" panose="020B0600070205080204" pitchFamily="34" charset="-128"/>
              </a:rPr>
              <a:t>student</a:t>
            </a:r>
            <a:r>
              <a:rPr lang="en-US" altLang="en-US" dirty="0" smtClean="0">
                <a:ea typeface="ＭＳ Ｐゴシック" panose="020B0600070205080204" pitchFamily="34" charset="-128"/>
              </a:rPr>
              <a:t> has 5000 tuples</a:t>
            </a:r>
          </a:p>
          <a:p>
            <a:r>
              <a:rPr lang="en-US" altLang="en-US" dirty="0" smtClean="0">
                <a:ea typeface="ＭＳ Ｐゴシック" panose="020B0600070205080204" pitchFamily="34" charset="-128"/>
                <a:sym typeface="Greek Symbols" pitchFamily="18" charset="2"/>
              </a:rPr>
              <a:t>Cost of block nested loops join</a:t>
            </a:r>
          </a:p>
          <a:p>
            <a:pPr lvl="1"/>
            <a:r>
              <a:rPr lang="en-US" altLang="en-US" dirty="0" smtClean="0">
                <a:ea typeface="ＭＳ Ｐゴシック" panose="020B0600070205080204" pitchFamily="34" charset="-128"/>
                <a:sym typeface="Greek Symbols" pitchFamily="18" charset="2"/>
              </a:rPr>
              <a:t>400*100 + 100 =  40,100 block transfers + 2 * 100 = 200 seeks</a:t>
            </a:r>
          </a:p>
          <a:p>
            <a:pPr lvl="2"/>
            <a:r>
              <a:rPr lang="en-US" altLang="en-US" dirty="0" smtClean="0">
                <a:ea typeface="ＭＳ Ｐゴシック" panose="020B0600070205080204" pitchFamily="34" charset="-128"/>
                <a:sym typeface="Greek Symbols" pitchFamily="18" charset="2"/>
              </a:rPr>
              <a:t> assuming worst case memory </a:t>
            </a:r>
          </a:p>
          <a:p>
            <a:pPr lvl="2"/>
            <a:r>
              <a:rPr lang="en-US" altLang="en-US" dirty="0" smtClean="0">
                <a:ea typeface="ＭＳ Ｐゴシック" panose="020B0600070205080204" pitchFamily="34" charset="-128"/>
                <a:sym typeface="Greek Symbols" pitchFamily="18" charset="2"/>
              </a:rPr>
              <a:t>may be significantly less with more memory</a:t>
            </a:r>
          </a:p>
          <a:p>
            <a:r>
              <a:rPr lang="en-US" altLang="en-US" dirty="0" smtClean="0">
                <a:ea typeface="ＭＳ Ｐゴシック" panose="020B0600070205080204" pitchFamily="34" charset="-128"/>
                <a:sym typeface="Greek Symbols" pitchFamily="18" charset="2"/>
              </a:rPr>
              <a:t> </a:t>
            </a:r>
            <a:r>
              <a:rPr lang="en-US" altLang="en-US" dirty="0" smtClean="0">
                <a:ea typeface="ＭＳ Ｐゴシック" panose="020B0600070205080204" pitchFamily="34" charset="-128"/>
              </a:rPr>
              <a:t>Cost of indexed nested loops join</a:t>
            </a:r>
          </a:p>
          <a:p>
            <a:pPr lvl="1">
              <a:lnSpc>
                <a:spcPct val="120000"/>
              </a:lnSpc>
            </a:pPr>
            <a:r>
              <a:rPr lang="en-US" altLang="en-US" dirty="0" smtClean="0">
                <a:ea typeface="ＭＳ Ｐゴシック" panose="020B0600070205080204" pitchFamily="34" charset="-128"/>
                <a:sym typeface="Greek Symbols" pitchFamily="18" charset="2"/>
              </a:rPr>
              <a:t>100 + 5000 * 5 = 25,100  block transfers and seeks.</a:t>
            </a:r>
          </a:p>
          <a:p>
            <a:pPr lvl="1">
              <a:lnSpc>
                <a:spcPct val="120000"/>
              </a:lnSpc>
            </a:pPr>
            <a:r>
              <a:rPr lang="en-US" altLang="en-US" dirty="0" smtClean="0">
                <a:ea typeface="ＭＳ Ｐゴシック" panose="020B0600070205080204" pitchFamily="34" charset="-128"/>
                <a:sym typeface="Greek Symbols" pitchFamily="18" charset="2"/>
              </a:rPr>
              <a:t>CPU cost likely to be less than that for block nested loops join </a:t>
            </a:r>
          </a:p>
        </p:txBody>
      </p:sp>
      <p:sp>
        <p:nvSpPr>
          <p:cNvPr id="72707" name="AutoShape 4"/>
          <p:cNvSpPr>
            <a:spLocks noChangeArrowheads="1"/>
          </p:cNvSpPr>
          <p:nvPr/>
        </p:nvSpPr>
        <p:spPr bwMode="auto">
          <a:xfrm rot="5400000">
            <a:off x="3052763" y="1216025"/>
            <a:ext cx="188912" cy="17303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68460241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pPr>
              <a:defRPr/>
            </a:pPr>
            <a:r>
              <a:rPr lang="en-US">
                <a:ea typeface="+mj-ea"/>
              </a:rPr>
              <a:t>Performance Measures (Cont.)</a:t>
            </a:r>
          </a:p>
        </p:txBody>
      </p:sp>
      <p:sp>
        <p:nvSpPr>
          <p:cNvPr id="46083" name="Rectangle 3"/>
          <p:cNvSpPr>
            <a:spLocks noGrp="1" noChangeArrowheads="1"/>
          </p:cNvSpPr>
          <p:nvPr>
            <p:ph type="body" idx="1"/>
          </p:nvPr>
        </p:nvSpPr>
        <p:spPr>
          <a:xfrm>
            <a:off x="205740" y="857250"/>
            <a:ext cx="8801100" cy="5669280"/>
          </a:xfrm>
        </p:spPr>
        <p:txBody>
          <a:bodyPr/>
          <a:lstStyle/>
          <a:p>
            <a:r>
              <a:rPr lang="en-US" altLang="en-US" b="1" dirty="0" smtClean="0">
                <a:solidFill>
                  <a:srgbClr val="000099"/>
                </a:solidFill>
              </a:rPr>
              <a:t>Mean time to failure (MTTF)</a:t>
            </a:r>
            <a:r>
              <a:rPr lang="en-US" altLang="en-US" dirty="0" smtClean="0"/>
              <a:t> – the average time the disk is expected to run continuously without any failure.</a:t>
            </a:r>
          </a:p>
          <a:p>
            <a:pPr lvl="1"/>
            <a:r>
              <a:rPr lang="en-US" altLang="en-US" dirty="0" smtClean="0">
                <a:ea typeface="ＭＳ Ｐゴシック" panose="020B0600070205080204" pitchFamily="34" charset="-128"/>
              </a:rPr>
              <a:t>Typically 3 to 5 years</a:t>
            </a:r>
          </a:p>
          <a:p>
            <a:pPr lvl="1"/>
            <a:r>
              <a:rPr lang="en-US" altLang="en-US" dirty="0" smtClean="0">
                <a:ea typeface="ＭＳ Ｐゴシック" panose="020B0600070205080204" pitchFamily="34" charset="-128"/>
              </a:rPr>
              <a:t>Probability of failure of new disks is quite low, corresponding to a</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“theoretical MTTF” of 500,000 to 1,200,000 hours for a new disk</a:t>
            </a:r>
          </a:p>
          <a:p>
            <a:pPr lvl="2"/>
            <a:r>
              <a:rPr lang="en-US" altLang="en-US" dirty="0" smtClean="0">
                <a:ea typeface="ＭＳ Ｐゴシック" panose="020B0600070205080204" pitchFamily="34" charset="-128"/>
              </a:rPr>
              <a:t>E.g., an MTTF of 1,200,000 hours for a new disk means that given 1000 relatively new disks, on an average one will fail every 1200 hours</a:t>
            </a:r>
          </a:p>
          <a:p>
            <a:pPr lvl="1"/>
            <a:r>
              <a:rPr lang="en-US" altLang="en-US" dirty="0" smtClean="0">
                <a:ea typeface="ＭＳ Ｐゴシック" panose="020B0600070205080204" pitchFamily="34" charset="-128"/>
              </a:rPr>
              <a:t>MTTF decreases as disk ages</a:t>
            </a:r>
          </a:p>
          <a:p>
            <a:pPr lvl="1">
              <a:buFont typeface="Monotype Sorts" charset="2"/>
              <a:buNone/>
            </a:pPr>
            <a:endParaRPr lang="en-US" altLang="en-US" dirty="0" smtClean="0">
              <a:ea typeface="ＭＳ Ｐゴシック" panose="020B0600070205080204" pitchFamily="34" charset="-128"/>
            </a:endParaRPr>
          </a:p>
          <a:p>
            <a:endParaRPr lang="en-US" altLang="en-US" dirty="0" smtClean="0"/>
          </a:p>
        </p:txBody>
      </p:sp>
    </p:spTree>
    <p:extLst>
      <p:ext uri="{BB962C8B-B14F-4D97-AF65-F5344CB8AC3E}">
        <p14:creationId xmlns:p14="http://schemas.microsoft.com/office/powerpoint/2010/main" val="409221808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Merge-Join</a:t>
            </a:r>
          </a:p>
        </p:txBody>
      </p:sp>
      <p:sp>
        <p:nvSpPr>
          <p:cNvPr id="74754" name="Rectangle 3"/>
          <p:cNvSpPr>
            <a:spLocks noGrp="1" noChangeArrowheads="1"/>
          </p:cNvSpPr>
          <p:nvPr>
            <p:ph type="body" idx="1"/>
          </p:nvPr>
        </p:nvSpPr>
        <p:spPr>
          <a:xfrm>
            <a:off x="106878" y="846138"/>
            <a:ext cx="8858992" cy="2543175"/>
          </a:xfrm>
        </p:spPr>
        <p:txBody>
          <a:bodyPr/>
          <a:lstStyle/>
          <a:p>
            <a:pPr marL="381000" indent="-381000">
              <a:lnSpc>
                <a:spcPct val="90000"/>
              </a:lnSpc>
              <a:buFont typeface="Monotype Sorts" charset="2"/>
              <a:buAutoNum type="arabicPeriod"/>
            </a:pPr>
            <a:r>
              <a:rPr lang="en-US" altLang="en-US" sz="2000" dirty="0" smtClean="0">
                <a:ea typeface="ＭＳ Ｐゴシック" panose="020B0600070205080204" pitchFamily="34" charset="-128"/>
              </a:rPr>
              <a:t>Sort both relations on their join attribute (if not already sorted on the join attributes).</a:t>
            </a:r>
          </a:p>
          <a:p>
            <a:pPr marL="381000" indent="-381000">
              <a:lnSpc>
                <a:spcPct val="90000"/>
              </a:lnSpc>
              <a:buFont typeface="Monotype Sorts" charset="2"/>
              <a:buAutoNum type="arabicPeriod"/>
            </a:pPr>
            <a:r>
              <a:rPr lang="en-US" altLang="en-US" sz="2000" dirty="0" smtClean="0">
                <a:ea typeface="ＭＳ Ｐゴシック" panose="020B0600070205080204" pitchFamily="34" charset="-128"/>
              </a:rPr>
              <a:t>Merge the sorted relations to join them</a:t>
            </a:r>
          </a:p>
          <a:p>
            <a:pPr marL="800100" lvl="1" indent="-342900">
              <a:lnSpc>
                <a:spcPct val="90000"/>
              </a:lnSpc>
              <a:buFont typeface="Monotype Sorts" charset="2"/>
              <a:buAutoNum type="arabicPeriod"/>
            </a:pPr>
            <a:r>
              <a:rPr lang="en-US" altLang="en-US" sz="2000" dirty="0" smtClean="0">
                <a:ea typeface="ＭＳ Ｐゴシック" panose="020B0600070205080204" pitchFamily="34" charset="-128"/>
              </a:rPr>
              <a:t>Join step is similar to the merge stage of the sort-merge algorithm.  </a:t>
            </a:r>
          </a:p>
          <a:p>
            <a:pPr marL="800100" lvl="1" indent="-342900">
              <a:lnSpc>
                <a:spcPct val="90000"/>
              </a:lnSpc>
              <a:buFont typeface="Monotype Sorts" charset="2"/>
              <a:buAutoNum type="arabicPeriod"/>
            </a:pPr>
            <a:r>
              <a:rPr lang="en-US" altLang="en-US" sz="2000" dirty="0" smtClean="0">
                <a:ea typeface="ＭＳ Ｐゴシック" panose="020B0600070205080204" pitchFamily="34" charset="-128"/>
              </a:rPr>
              <a:t>Main difference is handling of duplicate values in join attribute — every pair with same value on join attribute must be matched</a:t>
            </a:r>
          </a:p>
          <a:p>
            <a:pPr marL="800100" lvl="1" indent="-342900">
              <a:lnSpc>
                <a:spcPct val="90000"/>
              </a:lnSpc>
              <a:buFont typeface="Monotype Sorts" charset="2"/>
              <a:buAutoNum type="arabicPeriod"/>
            </a:pPr>
            <a:r>
              <a:rPr lang="en-US" altLang="en-US" sz="2000" dirty="0" smtClean="0">
                <a:ea typeface="ＭＳ Ｐゴシック" panose="020B0600070205080204" pitchFamily="34" charset="-128"/>
              </a:rPr>
              <a:t>Detailed algorithm in book</a:t>
            </a:r>
          </a:p>
        </p:txBody>
      </p:sp>
      <p:pic>
        <p:nvPicPr>
          <p:cNvPr id="7475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8328" y="3227264"/>
            <a:ext cx="4225656"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712222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Merge-Join (Cont.)</a:t>
            </a:r>
          </a:p>
        </p:txBody>
      </p:sp>
      <p:sp>
        <p:nvSpPr>
          <p:cNvPr id="76802" name="Rectangle 3"/>
          <p:cNvSpPr>
            <a:spLocks noGrp="1" noChangeArrowheads="1"/>
          </p:cNvSpPr>
          <p:nvPr>
            <p:ph type="body" idx="1"/>
          </p:nvPr>
        </p:nvSpPr>
        <p:spPr>
          <a:xfrm>
            <a:off x="130629" y="843148"/>
            <a:ext cx="8894617" cy="5225143"/>
          </a:xfrm>
        </p:spPr>
        <p:txBody>
          <a:bodyPr/>
          <a:lstStyle/>
          <a:p>
            <a:r>
              <a:rPr lang="en-US" altLang="en-US" sz="2000" dirty="0" smtClean="0">
                <a:ea typeface="ＭＳ Ｐゴシック" panose="020B0600070205080204" pitchFamily="34" charset="-128"/>
              </a:rPr>
              <a:t>Can be used only for </a:t>
            </a:r>
            <a:r>
              <a:rPr lang="en-US" altLang="en-US" sz="2000" dirty="0" err="1" smtClean="0">
                <a:ea typeface="ＭＳ Ｐゴシック" panose="020B0600070205080204" pitchFamily="34" charset="-128"/>
              </a:rPr>
              <a:t>equi</a:t>
            </a:r>
            <a:r>
              <a:rPr lang="en-US" altLang="en-US" sz="2000" dirty="0" smtClean="0">
                <a:ea typeface="ＭＳ Ｐゴシック" panose="020B0600070205080204" pitchFamily="34" charset="-128"/>
              </a:rPr>
              <a:t>-joins and natural joins</a:t>
            </a:r>
          </a:p>
          <a:p>
            <a:r>
              <a:rPr lang="en-US" altLang="en-US" sz="2000" dirty="0" smtClean="0">
                <a:ea typeface="ＭＳ Ｐゴシック" panose="020B0600070205080204" pitchFamily="34" charset="-128"/>
              </a:rPr>
              <a:t>Each block needs to be read only once (assuming all tuples for any given value of the join attributes fit in memory</a:t>
            </a:r>
          </a:p>
          <a:p>
            <a:r>
              <a:rPr lang="en-US" altLang="en-US" sz="2000" dirty="0" smtClean="0">
                <a:ea typeface="ＭＳ Ｐゴシック" panose="020B0600070205080204" pitchFamily="34" charset="-128"/>
              </a:rPr>
              <a:t>Thus the cost of merge join is: </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a:t>
            </a:r>
            <a:r>
              <a:rPr lang="en-US" altLang="en-US" sz="2000" i="1" dirty="0" err="1" smtClean="0">
                <a:ea typeface="ＭＳ Ｐゴシック" panose="020B0600070205080204" pitchFamily="34" charset="-128"/>
              </a:rPr>
              <a:t>b</a:t>
            </a:r>
            <a:r>
              <a:rPr lang="en-US" altLang="en-US" sz="20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 </a:t>
            </a:r>
            <a:r>
              <a:rPr lang="en-US" altLang="en-US" sz="2000" i="1" dirty="0" err="1" smtClean="0">
                <a:ea typeface="ＭＳ Ｐゴシック" panose="020B0600070205080204" pitchFamily="34" charset="-128"/>
              </a:rPr>
              <a:t>b</a:t>
            </a:r>
            <a:r>
              <a:rPr lang="en-US" altLang="en-US" sz="2000" i="1" baseline="-25000" dirty="0" err="1" smtClean="0">
                <a:ea typeface="ＭＳ Ｐゴシック" panose="020B0600070205080204" pitchFamily="34" charset="-128"/>
              </a:rPr>
              <a:t>s</a:t>
            </a:r>
            <a:r>
              <a:rPr lang="en-US" altLang="en-US" sz="2000" dirty="0" smtClean="0">
                <a:ea typeface="ＭＳ Ｐゴシック" panose="020B0600070205080204" pitchFamily="34" charset="-128"/>
              </a:rPr>
              <a:t>  block transfers  + </a:t>
            </a:r>
            <a:r>
              <a:rPr lang="en-US" altLang="en-US" sz="2000"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r</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b</a:t>
            </a:r>
            <a:r>
              <a:rPr lang="en-US" altLang="en-US" sz="2000" i="1" baseline="-25000" dirty="0" smtClean="0">
                <a:ea typeface="ＭＳ Ｐゴシック" panose="020B0600070205080204" pitchFamily="34" charset="-128"/>
                <a:sym typeface="Symbol" panose="05050102010706020507" pitchFamily="18" charset="2"/>
              </a:rPr>
              <a:t>b</a:t>
            </a:r>
            <a:r>
              <a:rPr lang="en-US" altLang="en-US" sz="2000" dirty="0" smtClean="0">
                <a:ea typeface="ＭＳ Ｐゴシック" panose="020B0600070205080204" pitchFamily="34" charset="-128"/>
                <a:sym typeface="Symbol" panose="05050102010706020507" pitchFamily="18" charset="2"/>
              </a:rPr>
              <a:t> + </a:t>
            </a:r>
            <a:r>
              <a:rPr lang="en-US" altLang="en-US" sz="2000" i="1" dirty="0" err="1" smtClean="0">
                <a:ea typeface="ＭＳ Ｐゴシック" panose="020B0600070205080204" pitchFamily="34" charset="-128"/>
                <a:sym typeface="Symbol" panose="05050102010706020507" pitchFamily="18" charset="2"/>
              </a:rPr>
              <a:t>b</a:t>
            </a:r>
            <a:r>
              <a:rPr lang="en-US" altLang="en-US" sz="2000" i="1" baseline="-25000" dirty="0" err="1" smtClean="0">
                <a:ea typeface="ＭＳ Ｐゴシック" panose="020B0600070205080204" pitchFamily="34" charset="-128"/>
                <a:sym typeface="Symbol" panose="05050102010706020507" pitchFamily="18" charset="2"/>
              </a:rPr>
              <a:t>s</a:t>
            </a:r>
            <a:r>
              <a:rPr lang="en-US" altLang="en-US" sz="20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 b</a:t>
            </a:r>
            <a:r>
              <a:rPr lang="en-US" altLang="en-US" sz="2000" i="1" baseline="-25000" dirty="0" smtClean="0">
                <a:ea typeface="ＭＳ Ｐゴシック" panose="020B0600070205080204" pitchFamily="34" charset="-128"/>
                <a:sym typeface="Symbol" panose="05050102010706020507" pitchFamily="18" charset="2"/>
              </a:rPr>
              <a:t>b</a:t>
            </a:r>
            <a:r>
              <a:rPr lang="en-US" altLang="en-US" sz="2000" dirty="0" smtClean="0">
                <a:ea typeface="ＭＳ Ｐゴシック" panose="020B0600070205080204" pitchFamily="34" charset="-128"/>
                <a:sym typeface="Symbol" panose="05050102010706020507" pitchFamily="18" charset="2"/>
              </a:rPr>
              <a:t>  seeks</a:t>
            </a:r>
            <a:endParaRPr lang="en-US" altLang="en-US" sz="2000" dirty="0" smtClean="0">
              <a:ea typeface="ＭＳ Ｐゴシック" panose="020B0600070205080204" pitchFamily="34" charset="-128"/>
            </a:endParaRPr>
          </a:p>
          <a:p>
            <a:pPr lvl="1"/>
            <a:r>
              <a:rPr lang="en-US" altLang="en-US" sz="2000" dirty="0" smtClean="0">
                <a:ea typeface="ＭＳ Ｐゴシック" panose="020B0600070205080204" pitchFamily="34" charset="-128"/>
              </a:rPr>
              <a:t>+ the cost of sorting if relations are unsorted.</a:t>
            </a:r>
          </a:p>
          <a:p>
            <a:r>
              <a:rPr lang="en-US" altLang="en-US" sz="2000" b="1" dirty="0" smtClean="0">
                <a:solidFill>
                  <a:srgbClr val="3366CC"/>
                </a:solidFill>
                <a:ea typeface="ＭＳ Ｐゴシック" panose="020B0600070205080204" pitchFamily="34" charset="-128"/>
              </a:rPr>
              <a:t>hybrid merge-join</a:t>
            </a:r>
            <a:r>
              <a:rPr lang="en-US" altLang="en-US" sz="2000" b="1" dirty="0" smtClean="0">
                <a:ea typeface="ＭＳ Ｐゴシック" panose="020B0600070205080204" pitchFamily="34" charset="-128"/>
              </a:rPr>
              <a:t>: </a:t>
            </a:r>
            <a:r>
              <a:rPr lang="en-US" altLang="en-US" sz="2000" dirty="0" smtClean="0">
                <a:ea typeface="ＭＳ Ｐゴシック" panose="020B0600070205080204" pitchFamily="34" charset="-128"/>
              </a:rPr>
              <a:t>If one relation is sorted, and the other has a secondary B</a:t>
            </a:r>
            <a:r>
              <a:rPr lang="en-US" altLang="en-US" sz="2000" baseline="30000" dirty="0" smtClean="0">
                <a:ea typeface="ＭＳ Ｐゴシック" panose="020B0600070205080204" pitchFamily="34" charset="-128"/>
              </a:rPr>
              <a:t>+</a:t>
            </a:r>
            <a:r>
              <a:rPr lang="en-US" altLang="en-US" sz="2000" dirty="0" smtClean="0">
                <a:ea typeface="ＭＳ Ｐゴシック" panose="020B0600070205080204" pitchFamily="34" charset="-128"/>
              </a:rPr>
              <a:t>-tree index on the join attribute</a:t>
            </a:r>
          </a:p>
          <a:p>
            <a:pPr lvl="1"/>
            <a:r>
              <a:rPr lang="en-US" altLang="en-US" sz="2000" dirty="0" smtClean="0">
                <a:ea typeface="ＭＳ Ｐゴシック" panose="020B0600070205080204" pitchFamily="34" charset="-128"/>
              </a:rPr>
              <a:t>Merge the sorted relation with the leaf entries of the B</a:t>
            </a:r>
            <a:r>
              <a:rPr lang="en-US" altLang="en-US" sz="2000" baseline="30000" dirty="0" smtClean="0">
                <a:ea typeface="ＭＳ Ｐゴシック" panose="020B0600070205080204" pitchFamily="34" charset="-128"/>
              </a:rPr>
              <a:t>+</a:t>
            </a:r>
            <a:r>
              <a:rPr lang="en-US" altLang="en-US" sz="2000" dirty="0" smtClean="0">
                <a:ea typeface="ＭＳ Ｐゴシック" panose="020B0600070205080204" pitchFamily="34" charset="-128"/>
              </a:rPr>
              <a:t>-tree . </a:t>
            </a:r>
          </a:p>
          <a:p>
            <a:pPr lvl="1"/>
            <a:r>
              <a:rPr lang="en-US" altLang="en-US" sz="2000" dirty="0" smtClean="0">
                <a:ea typeface="ＭＳ Ｐゴシック" panose="020B0600070205080204" pitchFamily="34" charset="-128"/>
              </a:rPr>
              <a:t>Sort the result on the addresses of the unsorted relation</a:t>
            </a:r>
            <a:r>
              <a:rPr lang="ja-JP" altLang="en-US" sz="2000" dirty="0" smtClean="0">
                <a:ea typeface="ＭＳ Ｐゴシック" panose="020B0600070205080204" pitchFamily="34" charset="-128"/>
              </a:rPr>
              <a:t>’</a:t>
            </a:r>
            <a:r>
              <a:rPr lang="en-US" altLang="ja-JP" sz="2000" dirty="0" smtClean="0">
                <a:ea typeface="ＭＳ Ｐゴシック" panose="020B0600070205080204" pitchFamily="34" charset="-128"/>
              </a:rPr>
              <a:t>s tuples</a:t>
            </a:r>
          </a:p>
          <a:p>
            <a:pPr lvl="1"/>
            <a:r>
              <a:rPr lang="en-US" altLang="en-US" sz="2000" dirty="0" smtClean="0">
                <a:ea typeface="ＭＳ Ｐゴシック" panose="020B0600070205080204" pitchFamily="34" charset="-128"/>
              </a:rPr>
              <a:t>Scan the unsorted relation in physical address order and merge with previous result, to replace addresses by the actual tuples</a:t>
            </a:r>
          </a:p>
          <a:p>
            <a:pPr lvl="2"/>
            <a:r>
              <a:rPr lang="en-US" altLang="en-US" sz="2000" dirty="0" smtClean="0">
                <a:ea typeface="ＭＳ Ｐゴシック" panose="020B0600070205080204" pitchFamily="34" charset="-128"/>
              </a:rPr>
              <a:t>Sequential scan more efficient than random lookup</a:t>
            </a:r>
          </a:p>
        </p:txBody>
      </p:sp>
    </p:spTree>
    <p:extLst>
      <p:ext uri="{BB962C8B-B14F-4D97-AF65-F5344CB8AC3E}">
        <p14:creationId xmlns:p14="http://schemas.microsoft.com/office/powerpoint/2010/main" val="21864344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Hash-Join</a:t>
            </a:r>
          </a:p>
        </p:txBody>
      </p:sp>
      <p:sp>
        <p:nvSpPr>
          <p:cNvPr id="78850" name="Rectangle 3"/>
          <p:cNvSpPr>
            <a:spLocks noGrp="1" noChangeArrowheads="1"/>
          </p:cNvSpPr>
          <p:nvPr>
            <p:ph type="body" idx="1"/>
          </p:nvPr>
        </p:nvSpPr>
        <p:spPr>
          <a:xfrm>
            <a:off x="118752" y="819398"/>
            <a:ext cx="8882743" cy="5127378"/>
          </a:xfrm>
        </p:spPr>
        <p:txBody>
          <a:bodyPr/>
          <a:lstStyle/>
          <a:p>
            <a:r>
              <a:rPr lang="en-US" altLang="en-US" sz="2000" dirty="0" smtClean="0">
                <a:ea typeface="ＭＳ Ｐゴシック" panose="020B0600070205080204" pitchFamily="34" charset="-128"/>
              </a:rPr>
              <a:t>Applicable for </a:t>
            </a:r>
            <a:r>
              <a:rPr lang="en-US" altLang="en-US" sz="2000" dirty="0" err="1" smtClean="0">
                <a:ea typeface="ＭＳ Ｐゴシック" panose="020B0600070205080204" pitchFamily="34" charset="-128"/>
              </a:rPr>
              <a:t>equi</a:t>
            </a:r>
            <a:r>
              <a:rPr lang="en-US" altLang="en-US" sz="2000" dirty="0" smtClean="0">
                <a:ea typeface="ＭＳ Ｐゴシック" panose="020B0600070205080204" pitchFamily="34" charset="-128"/>
              </a:rPr>
              <a:t>-joins and natural joins.</a:t>
            </a:r>
          </a:p>
          <a:p>
            <a:r>
              <a:rPr lang="en-US" altLang="en-US" sz="2000" dirty="0" smtClean="0">
                <a:ea typeface="ＭＳ Ｐゴシック" panose="020B0600070205080204" pitchFamily="34" charset="-128"/>
              </a:rPr>
              <a:t>A hash function</a:t>
            </a:r>
            <a:r>
              <a:rPr lang="en-US" altLang="en-US" sz="2000" i="1" dirty="0" smtClean="0">
                <a:ea typeface="ＭＳ Ｐゴシック" panose="020B0600070205080204" pitchFamily="34" charset="-128"/>
              </a:rPr>
              <a:t> h</a:t>
            </a:r>
            <a:r>
              <a:rPr lang="en-US" altLang="en-US" sz="2000" dirty="0" smtClean="0">
                <a:ea typeface="ＭＳ Ｐゴシック" panose="020B0600070205080204" pitchFamily="34" charset="-128"/>
              </a:rPr>
              <a:t> is used to partition tuples of both relations </a:t>
            </a:r>
          </a:p>
          <a:p>
            <a:r>
              <a:rPr lang="en-US" altLang="en-US" sz="2000" i="1" dirty="0" smtClean="0">
                <a:ea typeface="ＭＳ Ｐゴシック" panose="020B0600070205080204" pitchFamily="34" charset="-128"/>
              </a:rPr>
              <a:t>h</a:t>
            </a:r>
            <a:r>
              <a:rPr lang="en-US" altLang="en-US" sz="2000" dirty="0" smtClean="0">
                <a:ea typeface="ＭＳ Ｐゴシック" panose="020B0600070205080204" pitchFamily="34" charset="-128"/>
              </a:rPr>
              <a:t> maps </a:t>
            </a:r>
            <a:r>
              <a:rPr lang="en-US" altLang="en-US" sz="2000" i="1" dirty="0" err="1" smtClean="0">
                <a:ea typeface="ＭＳ Ｐゴシック" panose="020B0600070205080204" pitchFamily="34" charset="-128"/>
              </a:rPr>
              <a:t>JoinAttrs</a:t>
            </a:r>
            <a:r>
              <a:rPr lang="en-US" altLang="en-US" sz="2000" dirty="0" smtClean="0">
                <a:ea typeface="ＭＳ Ｐゴシック" panose="020B0600070205080204" pitchFamily="34" charset="-128"/>
              </a:rPr>
              <a:t> values to {0, 1, ..., </a:t>
            </a:r>
            <a:r>
              <a:rPr lang="en-US" altLang="en-US" sz="2000" i="1" dirty="0" smtClean="0">
                <a:ea typeface="ＭＳ Ｐゴシック" panose="020B0600070205080204" pitchFamily="34" charset="-128"/>
              </a:rPr>
              <a:t>n</a:t>
            </a:r>
            <a:r>
              <a:rPr lang="en-US" altLang="en-US" sz="2000" dirty="0" smtClean="0">
                <a:ea typeface="ＭＳ Ｐゴシック" panose="020B0600070205080204" pitchFamily="34" charset="-128"/>
              </a:rPr>
              <a:t>}, where </a:t>
            </a:r>
            <a:r>
              <a:rPr lang="en-US" altLang="en-US" sz="2000" i="1" dirty="0" err="1" smtClean="0">
                <a:ea typeface="ＭＳ Ｐゴシック" panose="020B0600070205080204" pitchFamily="34" charset="-128"/>
              </a:rPr>
              <a:t>JoinAttrs</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denotes the common attributes of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and </a:t>
            </a:r>
            <a:r>
              <a:rPr lang="en-US" altLang="en-US" sz="2000" i="1" dirty="0" smtClean="0">
                <a:ea typeface="ＭＳ Ｐゴシック" panose="020B0600070205080204" pitchFamily="34" charset="-128"/>
              </a:rPr>
              <a:t>s </a:t>
            </a:r>
            <a:r>
              <a:rPr lang="en-US" altLang="en-US" sz="2000" dirty="0" smtClean="0">
                <a:ea typeface="ＭＳ Ｐゴシック" panose="020B0600070205080204" pitchFamily="34" charset="-128"/>
              </a:rPr>
              <a:t>used in the natural join. </a:t>
            </a:r>
          </a:p>
          <a:p>
            <a:pPr lvl="1"/>
            <a:r>
              <a:rPr lang="en-US" altLang="en-US" sz="2000" i="1" dirty="0" smtClean="0">
                <a:ea typeface="ＭＳ Ｐゴシック" panose="020B0600070205080204" pitchFamily="34" charset="-128"/>
              </a:rPr>
              <a:t>r</a:t>
            </a:r>
            <a:r>
              <a:rPr lang="en-US" altLang="en-US" sz="2800" i="1" baseline="-25000" dirty="0" smtClean="0">
                <a:ea typeface="ＭＳ Ｐゴシック" panose="020B0600070205080204" pitchFamily="34" charset="-128"/>
              </a:rPr>
              <a:t>0</a:t>
            </a:r>
            <a:r>
              <a:rPr lang="en-US" altLang="en-US" sz="2000" i="1" dirty="0" smtClean="0">
                <a:ea typeface="ＭＳ Ｐゴシック" panose="020B0600070205080204" pitchFamily="34" charset="-128"/>
              </a:rPr>
              <a:t>, r</a:t>
            </a:r>
            <a:r>
              <a:rPr lang="en-US" altLang="en-US" sz="2800" i="1" baseline="-25000" dirty="0" smtClean="0">
                <a:ea typeface="ＭＳ Ｐゴシック" panose="020B0600070205080204" pitchFamily="34" charset="-128"/>
              </a:rPr>
              <a:t>1</a:t>
            </a:r>
            <a:r>
              <a:rPr lang="en-US" altLang="en-US" sz="2000" i="1" dirty="0" smtClean="0">
                <a:ea typeface="ＭＳ Ｐゴシック" panose="020B0600070205080204" pitchFamily="34" charset="-128"/>
              </a:rPr>
              <a:t>, . . ., </a:t>
            </a:r>
            <a:r>
              <a:rPr lang="en-US" altLang="en-US" sz="2000" i="1" dirty="0" err="1" smtClean="0">
                <a:ea typeface="ＭＳ Ｐゴシック" panose="020B0600070205080204" pitchFamily="34" charset="-128"/>
              </a:rPr>
              <a:t>r</a:t>
            </a:r>
            <a:r>
              <a:rPr lang="en-US" altLang="en-US" sz="2800" i="1" baseline="-25000" dirty="0" err="1" smtClean="0">
                <a:ea typeface="ＭＳ Ｐゴシック" panose="020B0600070205080204" pitchFamily="34" charset="-128"/>
              </a:rPr>
              <a:t>n</a:t>
            </a:r>
            <a:r>
              <a:rPr lang="en-US" altLang="en-US" sz="2000" dirty="0" smtClean="0">
                <a:ea typeface="ＭＳ Ｐゴシック" panose="020B0600070205080204" pitchFamily="34" charset="-128"/>
              </a:rPr>
              <a:t> denote partitions of </a:t>
            </a:r>
            <a:r>
              <a:rPr lang="en-US" altLang="en-US" sz="2000" i="1" dirty="0" smtClean="0">
                <a:ea typeface="ＭＳ Ｐゴシック" panose="020B0600070205080204" pitchFamily="34" charset="-128"/>
              </a:rPr>
              <a:t>r </a:t>
            </a:r>
            <a:r>
              <a:rPr lang="en-US" altLang="en-US" sz="2000" dirty="0" smtClean="0">
                <a:ea typeface="ＭＳ Ｐゴシック" panose="020B0600070205080204" pitchFamily="34" charset="-128"/>
              </a:rPr>
              <a:t>tuples</a:t>
            </a:r>
          </a:p>
          <a:p>
            <a:pPr lvl="2"/>
            <a:r>
              <a:rPr lang="en-US" altLang="en-US" sz="2000" dirty="0" smtClean="0">
                <a:ea typeface="ＭＳ Ｐゴシック" panose="020B0600070205080204" pitchFamily="34" charset="-128"/>
              </a:rPr>
              <a:t>Each tuple </a:t>
            </a:r>
            <a:r>
              <a:rPr lang="en-US" altLang="en-US" sz="2000" i="1" dirty="0" err="1" smtClean="0">
                <a:ea typeface="ＭＳ Ｐゴシック" panose="020B0600070205080204" pitchFamily="34" charset="-128"/>
              </a:rPr>
              <a:t>t</a:t>
            </a:r>
            <a:r>
              <a:rPr lang="en-US" altLang="en-US" sz="2800" i="1" baseline="-25000" dirty="0" err="1" smtClean="0">
                <a:ea typeface="ＭＳ Ｐゴシック" panose="020B0600070205080204" pitchFamily="34" charset="-128"/>
              </a:rPr>
              <a:t>r</a:t>
            </a:r>
            <a:r>
              <a:rPr lang="en-US" altLang="en-US" sz="2000" i="1" dirty="0" smtClean="0">
                <a:ea typeface="ＭＳ Ｐゴシック" panose="020B0600070205080204" pitchFamily="34" charset="-128"/>
              </a:rPr>
              <a:t> </a:t>
            </a:r>
            <a:r>
              <a:rPr lang="en-US" altLang="en-US" sz="2000" i="1" dirty="0" smtClean="0">
                <a:ea typeface="ＭＳ Ｐゴシック" panose="020B0600070205080204" pitchFamily="34" charset="-128"/>
                <a:sym typeface="Symbol" panose="05050102010706020507" pitchFamily="18" charset="2"/>
              </a:rPr>
              <a:t> r </a:t>
            </a:r>
            <a:r>
              <a:rPr lang="en-US" altLang="en-US" sz="2000" dirty="0" smtClean="0">
                <a:ea typeface="ＭＳ Ｐゴシック" panose="020B0600070205080204" pitchFamily="34" charset="-128"/>
                <a:sym typeface="Symbol" panose="05050102010706020507" pitchFamily="18" charset="2"/>
              </a:rPr>
              <a:t>is put in partition </a:t>
            </a:r>
            <a:r>
              <a:rPr lang="en-US" altLang="en-US" sz="2000" i="1" dirty="0" err="1" smtClean="0">
                <a:ea typeface="ＭＳ Ｐゴシック" panose="020B0600070205080204" pitchFamily="34" charset="-128"/>
              </a:rPr>
              <a:t>r</a:t>
            </a:r>
            <a:r>
              <a:rPr lang="en-US" altLang="en-US" sz="2800" i="1" baseline="-25000" dirty="0" err="1" smtClean="0">
                <a:ea typeface="ＭＳ Ｐゴシック" panose="020B0600070205080204" pitchFamily="34" charset="-128"/>
              </a:rPr>
              <a:t>i</a:t>
            </a:r>
            <a:r>
              <a:rPr lang="en-US" altLang="en-US" sz="2000" dirty="0" smtClean="0">
                <a:ea typeface="ＭＳ Ｐゴシック" panose="020B0600070205080204" pitchFamily="34" charset="-128"/>
                <a:sym typeface="Symbol" panose="05050102010706020507" pitchFamily="18" charset="2"/>
              </a:rPr>
              <a:t> where </a:t>
            </a:r>
            <a:r>
              <a:rPr lang="en-US" altLang="en-US" sz="2000" i="1" dirty="0" err="1" smtClean="0">
                <a:ea typeface="ＭＳ Ｐゴシック" panose="020B0600070205080204" pitchFamily="34" charset="-128"/>
                <a:sym typeface="Symbol" panose="05050102010706020507" pitchFamily="18" charset="2"/>
              </a:rPr>
              <a:t>i</a:t>
            </a:r>
            <a:r>
              <a:rPr lang="en-US" altLang="en-US" sz="2000" i="1" dirty="0" smtClean="0">
                <a:ea typeface="ＭＳ Ｐゴシック" panose="020B0600070205080204" pitchFamily="34" charset="-128"/>
                <a:sym typeface="Symbol" panose="05050102010706020507" pitchFamily="18" charset="2"/>
              </a:rPr>
              <a:t> = h(</a:t>
            </a:r>
            <a:r>
              <a:rPr lang="en-US" altLang="en-US" sz="2000" i="1" dirty="0" err="1" smtClean="0">
                <a:ea typeface="ＭＳ Ｐゴシック" panose="020B0600070205080204" pitchFamily="34" charset="-128"/>
                <a:sym typeface="Symbol" panose="05050102010706020507" pitchFamily="18" charset="2"/>
              </a:rPr>
              <a:t>t</a:t>
            </a:r>
            <a:r>
              <a:rPr lang="en-US" altLang="en-US" sz="2800" i="1" baseline="-25000" dirty="0" err="1" smtClean="0">
                <a:ea typeface="ＭＳ Ｐゴシック" panose="020B0600070205080204" pitchFamily="34" charset="-128"/>
                <a:sym typeface="Symbol" panose="05050102010706020507" pitchFamily="18" charset="2"/>
              </a:rPr>
              <a:t>r</a:t>
            </a:r>
            <a:r>
              <a:rPr lang="en-US" altLang="en-US" sz="24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JoinAttrs</a:t>
            </a:r>
            <a:r>
              <a:rPr lang="en-US" altLang="en-US" sz="2000" i="1" dirty="0" smtClean="0">
                <a:ea typeface="ＭＳ Ｐゴシック" panose="020B0600070205080204" pitchFamily="34" charset="-128"/>
                <a:sym typeface="Symbol" panose="05050102010706020507" pitchFamily="18" charset="2"/>
              </a:rPr>
              <a:t>]).</a:t>
            </a:r>
          </a:p>
          <a:p>
            <a:pPr lvl="1"/>
            <a:r>
              <a:rPr lang="en-US" altLang="en-US" sz="2000" i="1" dirty="0" smtClean="0">
                <a:ea typeface="ＭＳ Ｐゴシック" panose="020B0600070205080204" pitchFamily="34" charset="-128"/>
              </a:rPr>
              <a:t>r</a:t>
            </a:r>
            <a:r>
              <a:rPr lang="en-US" altLang="en-US" sz="2800" i="1" baseline="-25000" dirty="0" smtClean="0">
                <a:ea typeface="ＭＳ Ｐゴシック" panose="020B0600070205080204" pitchFamily="34" charset="-128"/>
              </a:rPr>
              <a:t>0</a:t>
            </a:r>
            <a:r>
              <a:rPr lang="en-US" altLang="en-US" sz="2000" i="1" dirty="0" smtClean="0">
                <a:ea typeface="ＭＳ Ｐゴシック" panose="020B0600070205080204" pitchFamily="34" charset="-128"/>
              </a:rPr>
              <a:t>,, r</a:t>
            </a:r>
            <a:r>
              <a:rPr lang="en-US" altLang="en-US" sz="2800" i="1" baseline="-25000" dirty="0" smtClean="0">
                <a:ea typeface="ＭＳ Ｐゴシック" panose="020B0600070205080204" pitchFamily="34" charset="-128"/>
              </a:rPr>
              <a:t>1</a:t>
            </a:r>
            <a:r>
              <a:rPr lang="en-US" altLang="en-US" sz="2000" i="1" dirty="0" smtClean="0">
                <a:ea typeface="ＭＳ Ｐゴシック" panose="020B0600070205080204" pitchFamily="34" charset="-128"/>
              </a:rPr>
              <a:t>. . ., </a:t>
            </a:r>
            <a:r>
              <a:rPr lang="en-US" altLang="en-US" sz="2000" i="1" dirty="0" err="1" smtClean="0">
                <a:ea typeface="ＭＳ Ｐゴシック" panose="020B0600070205080204" pitchFamily="34" charset="-128"/>
              </a:rPr>
              <a:t>r</a:t>
            </a:r>
            <a:r>
              <a:rPr lang="en-US" altLang="en-US" sz="2800" i="1" baseline="-25000" dirty="0" err="1" smtClean="0">
                <a:ea typeface="ＭＳ Ｐゴシック" panose="020B0600070205080204" pitchFamily="34" charset="-128"/>
              </a:rPr>
              <a:t>n</a:t>
            </a:r>
            <a:r>
              <a:rPr lang="en-US" altLang="en-US" sz="2000" dirty="0" smtClean="0">
                <a:ea typeface="ＭＳ Ｐゴシック" panose="020B0600070205080204" pitchFamily="34" charset="-128"/>
              </a:rPr>
              <a:t> denotes partitions of </a:t>
            </a:r>
            <a:r>
              <a:rPr lang="en-US" altLang="en-US" sz="2000" i="1" dirty="0" smtClean="0">
                <a:ea typeface="ＭＳ Ｐゴシック" panose="020B0600070205080204" pitchFamily="34" charset="-128"/>
              </a:rPr>
              <a:t>s</a:t>
            </a:r>
            <a:r>
              <a:rPr lang="en-US" altLang="en-US" sz="2000" dirty="0" smtClean="0">
                <a:ea typeface="ＭＳ Ｐゴシック" panose="020B0600070205080204" pitchFamily="34" charset="-128"/>
              </a:rPr>
              <a:t> tuples</a:t>
            </a:r>
          </a:p>
          <a:p>
            <a:pPr lvl="2"/>
            <a:r>
              <a:rPr lang="en-US" altLang="en-US" sz="2000" dirty="0" smtClean="0">
                <a:ea typeface="ＭＳ Ｐゴシック" panose="020B0600070205080204" pitchFamily="34" charset="-128"/>
              </a:rPr>
              <a:t>Each tuple </a:t>
            </a:r>
            <a:r>
              <a:rPr lang="en-US" altLang="en-US" sz="2000" i="1" dirty="0" err="1" smtClean="0">
                <a:ea typeface="ＭＳ Ｐゴシック" panose="020B0600070205080204" pitchFamily="34" charset="-128"/>
              </a:rPr>
              <a:t>t</a:t>
            </a:r>
            <a:r>
              <a:rPr lang="en-US" altLang="en-US" sz="2800" i="1" baseline="-25000" dirty="0" err="1" smtClean="0">
                <a:ea typeface="ＭＳ Ｐゴシック" panose="020B0600070205080204" pitchFamily="34" charset="-128"/>
              </a:rPr>
              <a:t>s</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s</a:t>
            </a:r>
            <a:r>
              <a:rPr lang="en-US" altLang="en-US" sz="2000" dirty="0" smtClean="0">
                <a:ea typeface="ＭＳ Ｐゴシック" panose="020B0600070205080204" pitchFamily="34" charset="-128"/>
                <a:sym typeface="Symbol" panose="05050102010706020507" pitchFamily="18" charset="2"/>
              </a:rPr>
              <a:t> is put in partition </a:t>
            </a:r>
            <a:r>
              <a:rPr lang="en-US" altLang="en-US" sz="2000" i="1" dirty="0" err="1" smtClean="0">
                <a:ea typeface="ＭＳ Ｐゴシック" panose="020B0600070205080204" pitchFamily="34" charset="-128"/>
                <a:sym typeface="Symbol" panose="05050102010706020507" pitchFamily="18" charset="2"/>
              </a:rPr>
              <a:t>s</a:t>
            </a:r>
            <a:r>
              <a:rPr lang="en-US" altLang="en-US" sz="2800" i="1" baseline="-25000" dirty="0" err="1" smtClean="0">
                <a:ea typeface="ＭＳ Ｐゴシック" panose="020B0600070205080204" pitchFamily="34" charset="-128"/>
                <a:sym typeface="Symbol" panose="05050102010706020507" pitchFamily="18" charset="2"/>
              </a:rPr>
              <a:t>i</a:t>
            </a:r>
            <a:r>
              <a:rPr lang="en-US" altLang="en-US" sz="2000" dirty="0" smtClean="0">
                <a:ea typeface="ＭＳ Ｐゴシック" panose="020B0600070205080204" pitchFamily="34" charset="-128"/>
                <a:sym typeface="Symbol" panose="05050102010706020507" pitchFamily="18" charset="2"/>
              </a:rPr>
              <a:t>, where </a:t>
            </a:r>
            <a:r>
              <a:rPr lang="en-US" altLang="en-US" sz="2000" i="1" dirty="0" err="1" smtClean="0">
                <a:ea typeface="ＭＳ Ｐゴシック" panose="020B0600070205080204" pitchFamily="34" charset="-128"/>
                <a:sym typeface="Symbol" panose="05050102010706020507" pitchFamily="18" charset="2"/>
              </a:rPr>
              <a:t>i</a:t>
            </a:r>
            <a:r>
              <a:rPr lang="en-US" altLang="en-US" sz="2000" i="1" dirty="0" smtClean="0">
                <a:ea typeface="ＭＳ Ｐゴシック" panose="020B0600070205080204" pitchFamily="34" charset="-128"/>
                <a:sym typeface="Symbol" panose="05050102010706020507" pitchFamily="18" charset="2"/>
              </a:rPr>
              <a:t> = h(</a:t>
            </a:r>
            <a:r>
              <a:rPr lang="en-US" altLang="en-US" sz="2000" i="1" dirty="0" err="1" smtClean="0">
                <a:ea typeface="ＭＳ Ｐゴシック" panose="020B0600070205080204" pitchFamily="34" charset="-128"/>
                <a:sym typeface="Symbol" panose="05050102010706020507" pitchFamily="18" charset="2"/>
              </a:rPr>
              <a:t>t</a:t>
            </a:r>
            <a:r>
              <a:rPr lang="en-US" altLang="en-US" sz="2800" i="1" baseline="-25000" dirty="0" err="1" smtClean="0">
                <a:ea typeface="ＭＳ Ｐゴシック" panose="020B0600070205080204" pitchFamily="34" charset="-128"/>
                <a:sym typeface="Symbol" panose="05050102010706020507" pitchFamily="18" charset="2"/>
              </a:rPr>
              <a:t>s</a:t>
            </a:r>
            <a:r>
              <a:rPr lang="en-US" altLang="en-US" sz="2400" i="1" baseline="-25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a:t>
            </a:r>
            <a:r>
              <a:rPr lang="en-US" altLang="en-US" sz="2000" i="1" dirty="0" err="1" smtClean="0">
                <a:ea typeface="ＭＳ Ｐゴシック" panose="020B0600070205080204" pitchFamily="34" charset="-128"/>
                <a:sym typeface="Symbol" panose="05050102010706020507" pitchFamily="18" charset="2"/>
              </a:rPr>
              <a:t>JoinAttrs</a:t>
            </a:r>
            <a:r>
              <a:rPr lang="en-US" altLang="en-US" sz="2000" i="1" dirty="0" smtClean="0">
                <a:ea typeface="ＭＳ Ｐゴシック" panose="020B0600070205080204" pitchFamily="34" charset="-128"/>
                <a:sym typeface="Symbol" panose="05050102010706020507" pitchFamily="18" charset="2"/>
              </a:rPr>
              <a:t>]).</a:t>
            </a:r>
          </a:p>
          <a:p>
            <a:pPr lvl="2"/>
            <a:endParaRPr lang="en-US" altLang="en-US" sz="2000" i="1" dirty="0" smtClean="0">
              <a:ea typeface="ＭＳ Ｐゴシック" panose="020B0600070205080204" pitchFamily="34" charset="-128"/>
              <a:sym typeface="Symbol" panose="05050102010706020507" pitchFamily="18" charset="2"/>
            </a:endParaRPr>
          </a:p>
          <a:p>
            <a:r>
              <a:rPr lang="en-US" altLang="en-US" sz="2000" i="1" dirty="0" smtClean="0">
                <a:ea typeface="ＭＳ Ｐゴシック" panose="020B0600070205080204" pitchFamily="34" charset="-128"/>
              </a:rPr>
              <a:t>Note: </a:t>
            </a:r>
            <a:r>
              <a:rPr lang="en-US" altLang="en-US" sz="2000" dirty="0" smtClean="0">
                <a:ea typeface="ＭＳ Ｐゴシック" panose="020B0600070205080204" pitchFamily="34" charset="-128"/>
              </a:rPr>
              <a:t>In book,  </a:t>
            </a:r>
            <a:r>
              <a:rPr lang="en-US" altLang="en-US" sz="2000" i="1" dirty="0" err="1" smtClean="0">
                <a:ea typeface="ＭＳ Ｐゴシック" panose="020B0600070205080204" pitchFamily="34" charset="-128"/>
              </a:rPr>
              <a:t>r</a:t>
            </a:r>
            <a:r>
              <a:rPr lang="en-US" altLang="en-US" sz="2800" i="1" baseline="-25000" dirty="0" err="1" smtClean="0">
                <a:ea typeface="ＭＳ Ｐゴシック" panose="020B0600070205080204" pitchFamily="34" charset="-128"/>
              </a:rPr>
              <a:t>i</a:t>
            </a:r>
            <a:r>
              <a:rPr lang="en-US" altLang="en-US" sz="2800" i="1" baseline="-25000" dirty="0" smtClean="0">
                <a:ea typeface="ＭＳ Ｐゴシック" panose="020B0600070205080204" pitchFamily="34" charset="-128"/>
              </a:rPr>
              <a:t>   </a:t>
            </a:r>
            <a:r>
              <a:rPr lang="en-US" altLang="en-US" sz="2000" dirty="0" smtClean="0">
                <a:ea typeface="ＭＳ Ｐゴシック" panose="020B0600070205080204" pitchFamily="34" charset="-128"/>
              </a:rPr>
              <a:t>is denoted as </a:t>
            </a:r>
            <a:r>
              <a:rPr lang="en-US" altLang="en-US" sz="2000" i="1" dirty="0" err="1" smtClean="0">
                <a:ea typeface="ＭＳ Ｐゴシック" panose="020B0600070205080204" pitchFamily="34" charset="-128"/>
              </a:rPr>
              <a:t>H</a:t>
            </a:r>
            <a:r>
              <a:rPr lang="en-US" altLang="en-US" sz="2400" i="1" baseline="-25000" dirty="0" err="1" smtClean="0">
                <a:ea typeface="ＭＳ Ｐゴシック" panose="020B0600070205080204" pitchFamily="34" charset="-128"/>
              </a:rPr>
              <a:t>ri</a:t>
            </a:r>
            <a:r>
              <a:rPr lang="en-US" altLang="en-US" sz="2400" i="1" baseline="-25000" dirty="0" smtClean="0">
                <a:ea typeface="ＭＳ Ｐゴシック" panose="020B0600070205080204" pitchFamily="34" charset="-128"/>
              </a:rPr>
              <a:t>, </a:t>
            </a:r>
            <a:r>
              <a:rPr lang="en-US" altLang="en-US" sz="2000" i="1" dirty="0" err="1" smtClean="0">
                <a:ea typeface="ＭＳ Ｐゴシック" panose="020B0600070205080204" pitchFamily="34" charset="-128"/>
              </a:rPr>
              <a:t>s</a:t>
            </a:r>
            <a:r>
              <a:rPr lang="en-US" altLang="en-US" sz="2800" i="1" baseline="-25000" dirty="0" err="1" smtClean="0">
                <a:ea typeface="ＭＳ Ｐゴシック" panose="020B0600070205080204" pitchFamily="34" charset="-128"/>
              </a:rPr>
              <a:t>i</a:t>
            </a:r>
            <a:r>
              <a:rPr lang="en-US" altLang="en-US" sz="2800" i="1" baseline="-25000" dirty="0" smtClean="0">
                <a:ea typeface="ＭＳ Ｐゴシック" panose="020B0600070205080204" pitchFamily="34" charset="-128"/>
              </a:rPr>
              <a:t> </a:t>
            </a:r>
            <a:r>
              <a:rPr lang="en-US" altLang="en-US" sz="2000" dirty="0" smtClean="0">
                <a:ea typeface="ＭＳ Ｐゴシック" panose="020B0600070205080204" pitchFamily="34" charset="-128"/>
              </a:rPr>
              <a:t>is denoted as </a:t>
            </a:r>
            <a:r>
              <a:rPr lang="en-US" altLang="en-US" sz="2000" i="1" dirty="0" err="1" smtClean="0">
                <a:ea typeface="ＭＳ Ｐゴシック" panose="020B0600070205080204" pitchFamily="34" charset="-128"/>
              </a:rPr>
              <a:t>H</a:t>
            </a:r>
            <a:r>
              <a:rPr lang="en-US" altLang="en-US" sz="2400" i="1" baseline="-25000" dirty="0" err="1" smtClean="0">
                <a:ea typeface="ＭＳ Ｐゴシック" panose="020B0600070205080204" pitchFamily="34" charset="-128"/>
              </a:rPr>
              <a:t>s</a:t>
            </a:r>
            <a:r>
              <a:rPr lang="en-US" altLang="en-US" sz="2400" baseline="-25000" dirty="0" err="1" smtClean="0">
                <a:ea typeface="ＭＳ Ｐゴシック" panose="020B0600070205080204" pitchFamily="34" charset="-128"/>
              </a:rPr>
              <a:t>i</a:t>
            </a:r>
            <a:r>
              <a:rPr lang="en-US" altLang="en-US" sz="2400" baseline="-25000" dirty="0" smtClean="0">
                <a:ea typeface="ＭＳ Ｐゴシック" panose="020B0600070205080204" pitchFamily="34" charset="-128"/>
              </a:rPr>
              <a:t>  </a:t>
            </a:r>
            <a:r>
              <a:rPr lang="en-US" altLang="en-US" sz="2000" dirty="0" smtClean="0">
                <a:ea typeface="ＭＳ Ｐゴシック" panose="020B0600070205080204" pitchFamily="34" charset="-128"/>
              </a:rPr>
              <a:t>and</a:t>
            </a:r>
            <a:br>
              <a:rPr lang="en-US" altLang="en-US" sz="2000" dirty="0" smtClean="0">
                <a:ea typeface="ＭＳ Ｐゴシック" panose="020B0600070205080204" pitchFamily="34" charset="-128"/>
              </a:rPr>
            </a:br>
            <a:r>
              <a:rPr lang="en-US" altLang="en-US" sz="2000" i="1" dirty="0" smtClean="0">
                <a:ea typeface="ＭＳ Ｐゴシック" panose="020B0600070205080204" pitchFamily="34" charset="-128"/>
              </a:rPr>
              <a:t> n</a:t>
            </a:r>
            <a:r>
              <a:rPr lang="en-US" altLang="en-US" sz="2800" i="1" baseline="-25000" dirty="0" smtClean="0">
                <a:ea typeface="ＭＳ Ｐゴシック" panose="020B0600070205080204" pitchFamily="34" charset="-128"/>
              </a:rPr>
              <a:t> </a:t>
            </a:r>
            <a:r>
              <a:rPr lang="en-US" altLang="en-US" sz="2000" dirty="0" smtClean="0">
                <a:ea typeface="ＭＳ Ｐゴシック" panose="020B0600070205080204" pitchFamily="34" charset="-128"/>
              </a:rPr>
              <a:t>is denoted as </a:t>
            </a:r>
            <a:r>
              <a:rPr lang="en-US" altLang="en-US" sz="2000" i="1" dirty="0" err="1" smtClean="0">
                <a:ea typeface="ＭＳ Ｐゴシック" panose="020B0600070205080204" pitchFamily="34" charset="-128"/>
              </a:rPr>
              <a:t>n</a:t>
            </a:r>
            <a:r>
              <a:rPr lang="en-US" altLang="en-US" sz="2400" i="1" baseline="-25000" dirty="0" err="1" smtClean="0">
                <a:ea typeface="ＭＳ Ｐゴシック" panose="020B0600070205080204" pitchFamily="34" charset="-128"/>
              </a:rPr>
              <a:t>h</a:t>
            </a:r>
            <a:r>
              <a:rPr lang="en-US" altLang="en-US" sz="2400" i="1" baseline="-25000" dirty="0" smtClean="0">
                <a:ea typeface="ＭＳ Ｐゴシック" panose="020B0600070205080204" pitchFamily="34" charset="-128"/>
              </a:rPr>
              <a:t>. </a:t>
            </a:r>
            <a:endParaRPr lang="en-US" altLang="en-US" sz="2400" dirty="0" smtClean="0">
              <a:ea typeface="ＭＳ Ｐゴシック" panose="020B0600070205080204" pitchFamily="34" charset="-128"/>
            </a:endParaRPr>
          </a:p>
        </p:txBody>
      </p:sp>
    </p:spTree>
    <p:extLst>
      <p:ext uri="{BB962C8B-B14F-4D97-AF65-F5344CB8AC3E}">
        <p14:creationId xmlns:p14="http://schemas.microsoft.com/office/powerpoint/2010/main" val="141289037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Hash-Join (Cont.)</a:t>
            </a:r>
          </a:p>
        </p:txBody>
      </p:sp>
      <p:pic>
        <p:nvPicPr>
          <p:cNvPr id="8089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800100"/>
            <a:ext cx="5583238"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087213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Hash-Join (Cont.)</a:t>
            </a:r>
          </a:p>
        </p:txBody>
      </p:sp>
      <p:sp>
        <p:nvSpPr>
          <p:cNvPr id="82946" name="Rectangle 3"/>
          <p:cNvSpPr>
            <a:spLocks noGrp="1" noChangeArrowheads="1"/>
          </p:cNvSpPr>
          <p:nvPr>
            <p:ph type="body" idx="1"/>
          </p:nvPr>
        </p:nvSpPr>
        <p:spPr>
          <a:xfrm>
            <a:off x="201882" y="902526"/>
            <a:ext cx="8728362" cy="4328288"/>
          </a:xfrm>
        </p:spPr>
        <p:txBody>
          <a:bodyPr/>
          <a:lstStyle/>
          <a:p>
            <a:r>
              <a:rPr lang="en-US" altLang="en-US" sz="2000" i="1" dirty="0" smtClean="0">
                <a:ea typeface="ＭＳ Ｐゴシック" panose="020B0600070205080204" pitchFamily="34" charset="-128"/>
              </a:rPr>
              <a:t>r  </a:t>
            </a:r>
            <a:r>
              <a:rPr lang="en-US" altLang="en-US" sz="2000" dirty="0" smtClean="0">
                <a:ea typeface="ＭＳ Ｐゴシック" panose="020B0600070205080204" pitchFamily="34" charset="-128"/>
              </a:rPr>
              <a:t>tuples in </a:t>
            </a:r>
            <a:r>
              <a:rPr lang="en-US" altLang="en-US" sz="2000" i="1" dirty="0" err="1" smtClean="0">
                <a:ea typeface="ＭＳ Ｐゴシック" panose="020B0600070205080204" pitchFamily="34" charset="-128"/>
              </a:rPr>
              <a:t>r</a:t>
            </a:r>
            <a:r>
              <a:rPr lang="en-US" altLang="en-US" sz="2400" i="1" baseline="-25000" dirty="0" err="1"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need only to be compared with </a:t>
            </a:r>
            <a:r>
              <a:rPr lang="en-US" altLang="en-US" sz="2000" i="1" dirty="0" smtClean="0">
                <a:ea typeface="ＭＳ Ｐゴシック" panose="020B0600070205080204" pitchFamily="34" charset="-128"/>
              </a:rPr>
              <a:t>s </a:t>
            </a:r>
            <a:r>
              <a:rPr lang="en-US" altLang="en-US" sz="2000" dirty="0" smtClean="0">
                <a:ea typeface="ＭＳ Ｐゴシック" panose="020B0600070205080204" pitchFamily="34" charset="-128"/>
              </a:rPr>
              <a:t>tuples in </a:t>
            </a:r>
            <a:r>
              <a:rPr lang="en-US" altLang="en-US" sz="2000" i="1" dirty="0" err="1" smtClean="0">
                <a:ea typeface="ＭＳ Ｐゴシック" panose="020B0600070205080204" pitchFamily="34" charset="-128"/>
              </a:rPr>
              <a:t>s</a:t>
            </a:r>
            <a:r>
              <a:rPr lang="en-US" altLang="en-US" sz="2400" i="1" baseline="-25000" dirty="0" err="1" smtClean="0">
                <a:ea typeface="ＭＳ Ｐゴシック" panose="020B0600070205080204" pitchFamily="34" charset="-128"/>
              </a:rPr>
              <a:t>i</a:t>
            </a:r>
            <a:r>
              <a:rPr lang="en-US" altLang="en-US" sz="2000" dirty="0" smtClean="0">
                <a:ea typeface="ＭＳ Ｐゴシック" panose="020B0600070205080204" pitchFamily="34" charset="-128"/>
              </a:rPr>
              <a:t> Need not be compared with </a:t>
            </a:r>
            <a:r>
              <a:rPr lang="en-US" altLang="en-US" sz="2000" i="1" dirty="0" smtClean="0">
                <a:ea typeface="ＭＳ Ｐゴシック" panose="020B0600070205080204" pitchFamily="34" charset="-128"/>
              </a:rPr>
              <a:t>s</a:t>
            </a:r>
            <a:r>
              <a:rPr lang="en-US" altLang="en-US" sz="2000" dirty="0" smtClean="0">
                <a:ea typeface="ＭＳ Ｐゴシック" panose="020B0600070205080204" pitchFamily="34" charset="-128"/>
              </a:rPr>
              <a:t> tuples in any other partition,</a:t>
            </a:r>
            <a:r>
              <a:rPr lang="en-US" altLang="en-US" sz="2400" dirty="0" smtClean="0">
                <a:ea typeface="ＭＳ Ｐゴシック" panose="020B0600070205080204" pitchFamily="34" charset="-128"/>
              </a:rPr>
              <a:t> </a:t>
            </a:r>
            <a:r>
              <a:rPr lang="en-US" altLang="en-US" sz="2000" dirty="0" smtClean="0">
                <a:ea typeface="ＭＳ Ｐゴシック" panose="020B0600070205080204" pitchFamily="34" charset="-128"/>
              </a:rPr>
              <a:t>since:</a:t>
            </a:r>
          </a:p>
          <a:p>
            <a:pPr lvl="1"/>
            <a:r>
              <a:rPr lang="en-US" altLang="en-US" sz="2000" dirty="0" smtClean="0">
                <a:ea typeface="ＭＳ Ｐゴシック" panose="020B0600070205080204" pitchFamily="34" charset="-128"/>
              </a:rPr>
              <a:t>an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tuple and an </a:t>
            </a:r>
            <a:r>
              <a:rPr lang="en-US" altLang="en-US" sz="2000" i="1" dirty="0" smtClean="0">
                <a:ea typeface="ＭＳ Ｐゴシック" panose="020B0600070205080204" pitchFamily="34" charset="-128"/>
              </a:rPr>
              <a:t>s </a:t>
            </a:r>
            <a:r>
              <a:rPr lang="en-US" altLang="en-US" sz="2000" dirty="0" smtClean="0">
                <a:ea typeface="ＭＳ Ｐゴシック" panose="020B0600070205080204" pitchFamily="34" charset="-128"/>
              </a:rPr>
              <a:t>tuple that satisfy the join condition will have the same value for the join attributes.</a:t>
            </a:r>
          </a:p>
          <a:p>
            <a:pPr lvl="1"/>
            <a:r>
              <a:rPr lang="en-US" altLang="en-US" sz="2000" dirty="0" smtClean="0">
                <a:ea typeface="ＭＳ Ｐゴシック" panose="020B0600070205080204" pitchFamily="34" charset="-128"/>
              </a:rPr>
              <a:t>If that value is hashed to some value </a:t>
            </a:r>
            <a:r>
              <a:rPr lang="en-US" altLang="en-US" sz="2000" i="1" dirty="0" err="1" smtClean="0">
                <a:ea typeface="ＭＳ Ｐゴシック" panose="020B0600070205080204" pitchFamily="34" charset="-128"/>
              </a:rPr>
              <a:t>i</a:t>
            </a:r>
            <a:r>
              <a:rPr lang="en-US" altLang="en-US" sz="2000" dirty="0" smtClean="0">
                <a:ea typeface="ＭＳ Ｐゴシック" panose="020B0600070205080204" pitchFamily="34" charset="-128"/>
              </a:rPr>
              <a:t>, the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tuple has to be in </a:t>
            </a:r>
            <a:r>
              <a:rPr lang="en-US" altLang="en-US" sz="2000" i="1" dirty="0" err="1" smtClean="0">
                <a:ea typeface="ＭＳ Ｐゴシック" panose="020B0600070205080204" pitchFamily="34" charset="-128"/>
              </a:rPr>
              <a:t>r</a:t>
            </a:r>
            <a:r>
              <a:rPr lang="en-US" altLang="en-US" sz="2000" i="1" baseline="-25000" dirty="0" err="1"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and the </a:t>
            </a:r>
            <a:r>
              <a:rPr lang="en-US" altLang="en-US" sz="2000" i="1" dirty="0" smtClean="0">
                <a:ea typeface="ＭＳ Ｐゴシック" panose="020B0600070205080204" pitchFamily="34" charset="-128"/>
              </a:rPr>
              <a:t>s </a:t>
            </a:r>
            <a:r>
              <a:rPr lang="en-US" altLang="en-US" sz="2000" dirty="0" smtClean="0">
                <a:ea typeface="ＭＳ Ｐゴシック" panose="020B0600070205080204" pitchFamily="34" charset="-128"/>
              </a:rPr>
              <a:t>tuple in </a:t>
            </a:r>
            <a:r>
              <a:rPr lang="en-US" altLang="en-US" sz="2000" i="1" dirty="0" err="1" smtClean="0">
                <a:ea typeface="ＭＳ Ｐゴシック" panose="020B0600070205080204" pitchFamily="34" charset="-128"/>
              </a:rPr>
              <a:t>s</a:t>
            </a:r>
            <a:r>
              <a:rPr lang="en-US" altLang="en-US" sz="2000" i="1" baseline="-25000" dirty="0" err="1" smtClean="0">
                <a:ea typeface="ＭＳ Ｐゴシック" panose="020B0600070205080204" pitchFamily="34" charset="-128"/>
              </a:rPr>
              <a:t>i</a:t>
            </a:r>
            <a:r>
              <a:rPr lang="en-US" altLang="en-US" sz="2000" i="1" dirty="0" smtClean="0">
                <a:ea typeface="ＭＳ Ｐゴシック" panose="020B0600070205080204" pitchFamily="34" charset="-128"/>
              </a:rPr>
              <a:t>.</a:t>
            </a:r>
          </a:p>
        </p:txBody>
      </p:sp>
    </p:spTree>
    <p:extLst>
      <p:ext uri="{BB962C8B-B14F-4D97-AF65-F5344CB8AC3E}">
        <p14:creationId xmlns:p14="http://schemas.microsoft.com/office/powerpoint/2010/main" val="2827165946"/>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Hash-Join Algorithm</a:t>
            </a:r>
          </a:p>
        </p:txBody>
      </p:sp>
      <p:sp>
        <p:nvSpPr>
          <p:cNvPr id="84994" name="Rectangle 3"/>
          <p:cNvSpPr>
            <a:spLocks noGrp="1" noChangeArrowheads="1"/>
          </p:cNvSpPr>
          <p:nvPr>
            <p:ph type="body" idx="1"/>
          </p:nvPr>
        </p:nvSpPr>
        <p:spPr>
          <a:xfrm>
            <a:off x="308758" y="1341119"/>
            <a:ext cx="8536792" cy="4472306"/>
          </a:xfrm>
        </p:spPr>
        <p:txBody>
          <a:bodyPr/>
          <a:lstStyle/>
          <a:p>
            <a:pPr>
              <a:buFont typeface="Monotype Sorts" charset="2"/>
              <a:buNone/>
            </a:pPr>
            <a:r>
              <a:rPr lang="en-US" altLang="en-US" dirty="0" smtClean="0">
                <a:ea typeface="ＭＳ Ｐゴシック" panose="020B0600070205080204" pitchFamily="34" charset="-128"/>
              </a:rPr>
              <a:t>1.	</a:t>
            </a:r>
            <a:r>
              <a:rPr lang="en-US" altLang="en-US" sz="2000" dirty="0" smtClean="0">
                <a:ea typeface="ＭＳ Ｐゴシック" panose="020B0600070205080204" pitchFamily="34" charset="-128"/>
              </a:rPr>
              <a:t>Partition the relation </a:t>
            </a:r>
            <a:r>
              <a:rPr lang="en-US" altLang="en-US" sz="2000" i="1" dirty="0" smtClean="0">
                <a:ea typeface="ＭＳ Ｐゴシック" panose="020B0600070205080204" pitchFamily="34" charset="-128"/>
              </a:rPr>
              <a:t>s</a:t>
            </a:r>
            <a:r>
              <a:rPr lang="en-US" altLang="en-US" sz="2000" dirty="0" smtClean="0">
                <a:ea typeface="ＭＳ Ｐゴシック" panose="020B0600070205080204" pitchFamily="34" charset="-128"/>
              </a:rPr>
              <a:t> using hashing function </a:t>
            </a:r>
            <a:r>
              <a:rPr lang="en-US" altLang="en-US" sz="2000" i="1" dirty="0" smtClean="0">
                <a:ea typeface="ＭＳ Ｐゴシック" panose="020B0600070205080204" pitchFamily="34" charset="-128"/>
              </a:rPr>
              <a:t>h</a:t>
            </a:r>
            <a:r>
              <a:rPr lang="en-US" altLang="en-US" sz="2000" dirty="0" smtClean="0">
                <a:ea typeface="ＭＳ Ｐゴシック" panose="020B0600070205080204" pitchFamily="34" charset="-128"/>
              </a:rPr>
              <a:t>.  When partitioning a relation, one block of memory is reserved as the output buffer for each partition.</a:t>
            </a:r>
          </a:p>
          <a:p>
            <a:pPr>
              <a:buFont typeface="Monotype Sorts" charset="2"/>
              <a:buNone/>
            </a:pPr>
            <a:r>
              <a:rPr lang="en-US" altLang="en-US" sz="2000" dirty="0" smtClean="0">
                <a:ea typeface="ＭＳ Ｐゴシック" panose="020B0600070205080204" pitchFamily="34" charset="-128"/>
              </a:rPr>
              <a:t>2.	Partition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similarly.</a:t>
            </a:r>
          </a:p>
          <a:p>
            <a:pPr>
              <a:buFont typeface="Monotype Sorts" charset="2"/>
              <a:buNone/>
            </a:pPr>
            <a:r>
              <a:rPr lang="en-US" altLang="en-US" sz="2000" dirty="0" smtClean="0">
                <a:ea typeface="ＭＳ Ｐゴシック" panose="020B0600070205080204" pitchFamily="34" charset="-128"/>
              </a:rPr>
              <a:t>3.	For each </a:t>
            </a:r>
            <a:r>
              <a:rPr lang="en-US" altLang="en-US" sz="2000" i="1" dirty="0" smtClean="0">
                <a:ea typeface="ＭＳ Ｐゴシック" panose="020B0600070205080204" pitchFamily="34" charset="-128"/>
              </a:rPr>
              <a:t>i:</a:t>
            </a:r>
            <a:endParaRPr lang="en-US" altLang="en-US" sz="2000" dirty="0" smtClean="0">
              <a:ea typeface="ＭＳ Ｐゴシック" panose="020B0600070205080204" pitchFamily="34" charset="-128"/>
            </a:endParaRPr>
          </a:p>
          <a:p>
            <a:pPr marL="736600" lvl="1" indent="-279400">
              <a:buFont typeface="Monotype Sorts" charset="2"/>
              <a:buNone/>
            </a:pPr>
            <a:r>
              <a:rPr lang="en-US" altLang="en-US" sz="2000" dirty="0" smtClean="0">
                <a:ea typeface="ＭＳ Ｐゴシック" panose="020B0600070205080204" pitchFamily="34" charset="-128"/>
              </a:rPr>
              <a:t>(a)	Load </a:t>
            </a:r>
            <a:r>
              <a:rPr lang="en-US" altLang="en-US" sz="2000" i="1" dirty="0" err="1" smtClean="0">
                <a:ea typeface="ＭＳ Ｐゴシック" panose="020B0600070205080204" pitchFamily="34" charset="-128"/>
              </a:rPr>
              <a:t>s</a:t>
            </a:r>
            <a:r>
              <a:rPr lang="en-US" altLang="en-US" sz="2000" i="1" baseline="-25000" dirty="0" err="1" smtClean="0">
                <a:ea typeface="ＭＳ Ｐゴシック" panose="020B0600070205080204" pitchFamily="34" charset="-128"/>
              </a:rPr>
              <a:t>i</a:t>
            </a:r>
            <a:r>
              <a:rPr lang="en-US" altLang="en-US" sz="2000" dirty="0" smtClean="0">
                <a:ea typeface="ＭＳ Ｐゴシック" panose="020B0600070205080204" pitchFamily="34" charset="-128"/>
              </a:rPr>
              <a:t> into memory and build an in-memory hash index on it using the join attribute.  This hash index uses a different hash function than the earlier one </a:t>
            </a:r>
            <a:r>
              <a:rPr lang="en-US" altLang="en-US" sz="2000" i="1" dirty="0" smtClean="0">
                <a:ea typeface="ＭＳ Ｐゴシック" panose="020B0600070205080204" pitchFamily="34" charset="-128"/>
              </a:rPr>
              <a:t>h.</a:t>
            </a:r>
            <a:endParaRPr lang="en-US" altLang="en-US" sz="2000" dirty="0" smtClean="0">
              <a:ea typeface="ＭＳ Ｐゴシック" panose="020B0600070205080204" pitchFamily="34" charset="-128"/>
            </a:endParaRPr>
          </a:p>
          <a:p>
            <a:pPr marL="736600" lvl="1" indent="-279400">
              <a:buFont typeface="Monotype Sorts" charset="2"/>
              <a:buNone/>
            </a:pPr>
            <a:r>
              <a:rPr lang="en-US" altLang="en-US" sz="2000" dirty="0" smtClean="0">
                <a:ea typeface="ＭＳ Ｐゴシック" panose="020B0600070205080204" pitchFamily="34" charset="-128"/>
              </a:rPr>
              <a:t>(b)	Read the tuples in </a:t>
            </a:r>
            <a:r>
              <a:rPr lang="en-US" altLang="en-US" sz="2000" i="1" dirty="0" err="1" smtClean="0">
                <a:ea typeface="ＭＳ Ｐゴシック" panose="020B0600070205080204" pitchFamily="34" charset="-128"/>
              </a:rPr>
              <a:t>r</a:t>
            </a:r>
            <a:r>
              <a:rPr lang="en-US" altLang="en-US" sz="2000" i="1" baseline="-25000" dirty="0" err="1" smtClean="0">
                <a:ea typeface="ＭＳ Ｐゴシック" panose="020B0600070205080204" pitchFamily="34" charset="-128"/>
              </a:rPr>
              <a:t>i</a:t>
            </a:r>
            <a:r>
              <a:rPr lang="en-US" altLang="en-US" sz="2000" dirty="0" smtClean="0">
                <a:ea typeface="ＭＳ Ｐゴシック" panose="020B0600070205080204" pitchFamily="34" charset="-128"/>
              </a:rPr>
              <a:t> from the disk one by one.  For each tuple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r</a:t>
            </a:r>
            <a:r>
              <a:rPr lang="en-US" altLang="en-US" sz="2000" dirty="0" smtClean="0">
                <a:ea typeface="ＭＳ Ｐゴシック" panose="020B0600070205080204" pitchFamily="34" charset="-128"/>
              </a:rPr>
              <a:t> locate each matching tuple </a:t>
            </a:r>
            <a:r>
              <a:rPr lang="en-US" altLang="en-US" sz="2000" i="1" dirty="0" err="1" smtClean="0">
                <a:ea typeface="ＭＳ Ｐゴシック" panose="020B0600070205080204" pitchFamily="34" charset="-128"/>
              </a:rPr>
              <a:t>t</a:t>
            </a:r>
            <a:r>
              <a:rPr lang="en-US" altLang="en-US" sz="2000" i="1" baseline="-25000" dirty="0" err="1" smtClean="0">
                <a:ea typeface="ＭＳ Ｐゴシック" panose="020B0600070205080204" pitchFamily="34" charset="-128"/>
              </a:rPr>
              <a:t>s</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in </a:t>
            </a:r>
            <a:r>
              <a:rPr lang="en-US" altLang="en-US" sz="2000" i="1" dirty="0" err="1" smtClean="0">
                <a:ea typeface="ＭＳ Ｐゴシック" panose="020B0600070205080204" pitchFamily="34" charset="-128"/>
              </a:rPr>
              <a:t>s</a:t>
            </a:r>
            <a:r>
              <a:rPr lang="en-US" altLang="en-US" sz="2000" i="1" baseline="-25000" dirty="0" err="1" smtClean="0">
                <a:ea typeface="ＭＳ Ｐゴシック" panose="020B0600070205080204" pitchFamily="34" charset="-128"/>
              </a:rPr>
              <a:t>i</a:t>
            </a:r>
            <a:r>
              <a:rPr lang="en-US" altLang="en-US" sz="2000" dirty="0" smtClean="0">
                <a:ea typeface="ＭＳ Ｐゴシック" panose="020B0600070205080204" pitchFamily="34" charset="-128"/>
              </a:rPr>
              <a:t> using the in-memory hash index.  Output the concatenation of their attributes.</a:t>
            </a:r>
          </a:p>
        </p:txBody>
      </p:sp>
      <p:sp>
        <p:nvSpPr>
          <p:cNvPr id="84995" name="Text Box 4"/>
          <p:cNvSpPr txBox="1">
            <a:spLocks noChangeArrowheads="1"/>
          </p:cNvSpPr>
          <p:nvPr/>
        </p:nvSpPr>
        <p:spPr bwMode="auto">
          <a:xfrm>
            <a:off x="83127" y="941009"/>
            <a:ext cx="89777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2000" b="1" dirty="0"/>
              <a:t>The hash-join of </a:t>
            </a:r>
            <a:r>
              <a:rPr lang="en-US" altLang="en-US" sz="2000" b="1" i="1" dirty="0"/>
              <a:t>r</a:t>
            </a:r>
            <a:r>
              <a:rPr lang="en-US" altLang="en-US" sz="2000" b="1" dirty="0"/>
              <a:t> and </a:t>
            </a:r>
            <a:r>
              <a:rPr lang="en-US" altLang="en-US" sz="2000" b="1" i="1" dirty="0"/>
              <a:t>s </a:t>
            </a:r>
            <a:r>
              <a:rPr lang="en-US" altLang="en-US" sz="2000" b="1" dirty="0"/>
              <a:t>is computed as follows.</a:t>
            </a:r>
          </a:p>
        </p:txBody>
      </p:sp>
      <p:sp>
        <p:nvSpPr>
          <p:cNvPr id="84996" name="Text Box 5"/>
          <p:cNvSpPr txBox="1">
            <a:spLocks noChangeArrowheads="1"/>
          </p:cNvSpPr>
          <p:nvPr/>
        </p:nvSpPr>
        <p:spPr bwMode="auto">
          <a:xfrm>
            <a:off x="93435" y="5813425"/>
            <a:ext cx="839016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2000" dirty="0"/>
              <a:t>Relation </a:t>
            </a:r>
            <a:r>
              <a:rPr lang="en-US" altLang="en-US" sz="2000" i="1" dirty="0"/>
              <a:t>s</a:t>
            </a:r>
            <a:r>
              <a:rPr lang="en-US" altLang="en-US" sz="2000" dirty="0"/>
              <a:t> is called the </a:t>
            </a:r>
            <a:r>
              <a:rPr lang="en-US" altLang="en-US" sz="2000" b="1" dirty="0">
                <a:solidFill>
                  <a:srgbClr val="3366CC"/>
                </a:solidFill>
              </a:rPr>
              <a:t>build input</a:t>
            </a:r>
            <a:r>
              <a:rPr lang="en-US" altLang="en-US" sz="2000" dirty="0"/>
              <a:t> and  </a:t>
            </a:r>
            <a:r>
              <a:rPr lang="en-US" altLang="en-US" sz="2000" i="1" dirty="0"/>
              <a:t>r </a:t>
            </a:r>
            <a:r>
              <a:rPr lang="en-US" altLang="en-US" sz="2000" dirty="0"/>
              <a:t> is called the </a:t>
            </a:r>
            <a:r>
              <a:rPr lang="en-US" altLang="en-US" sz="2000" b="1" dirty="0">
                <a:solidFill>
                  <a:srgbClr val="3366CC"/>
                </a:solidFill>
              </a:rPr>
              <a:t>probe input</a:t>
            </a:r>
            <a:r>
              <a:rPr lang="en-US" altLang="en-US" sz="2000" b="1" dirty="0">
                <a:solidFill>
                  <a:schemeClr val="tx2"/>
                </a:solidFill>
              </a:rPr>
              <a:t>.</a:t>
            </a:r>
            <a:endParaRPr lang="en-US" altLang="en-US" sz="2000" dirty="0">
              <a:solidFill>
                <a:schemeClr val="tx2"/>
              </a:solidFill>
            </a:endParaRPr>
          </a:p>
        </p:txBody>
      </p:sp>
    </p:spTree>
    <p:extLst>
      <p:ext uri="{BB962C8B-B14F-4D97-AF65-F5344CB8AC3E}">
        <p14:creationId xmlns:p14="http://schemas.microsoft.com/office/powerpoint/2010/main" val="223733536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Hash-Join algorithm (Cont.)</a:t>
            </a:r>
          </a:p>
        </p:txBody>
      </p:sp>
      <p:sp>
        <p:nvSpPr>
          <p:cNvPr id="87042" name="Rectangle 3"/>
          <p:cNvSpPr>
            <a:spLocks noGrp="1" noChangeArrowheads="1"/>
          </p:cNvSpPr>
          <p:nvPr>
            <p:ph type="body" idx="1"/>
          </p:nvPr>
        </p:nvSpPr>
        <p:spPr>
          <a:xfrm>
            <a:off x="814388" y="1093788"/>
            <a:ext cx="7537450" cy="4899025"/>
          </a:xfrm>
        </p:spPr>
        <p:txBody>
          <a:bodyPr/>
          <a:lstStyle/>
          <a:p>
            <a:r>
              <a:rPr lang="en-US" altLang="en-US" sz="2000" smtClean="0">
                <a:ea typeface="ＭＳ Ｐゴシック" panose="020B0600070205080204" pitchFamily="34" charset="-128"/>
              </a:rPr>
              <a:t>The value </a:t>
            </a:r>
            <a:r>
              <a:rPr lang="en-US" altLang="en-US" sz="2000" i="1" smtClean="0">
                <a:ea typeface="ＭＳ Ｐゴシック" panose="020B0600070205080204" pitchFamily="34" charset="-128"/>
              </a:rPr>
              <a:t>n</a:t>
            </a:r>
            <a:r>
              <a:rPr lang="en-US" altLang="en-US" sz="2000" smtClean="0">
                <a:ea typeface="ＭＳ Ｐゴシック" panose="020B0600070205080204" pitchFamily="34" charset="-128"/>
              </a:rPr>
              <a:t> and the hash function </a:t>
            </a:r>
            <a:r>
              <a:rPr lang="en-US" altLang="en-US" sz="2000" i="1" smtClean="0">
                <a:ea typeface="ＭＳ Ｐゴシック" panose="020B0600070205080204" pitchFamily="34" charset="-128"/>
              </a:rPr>
              <a:t>h</a:t>
            </a:r>
            <a:r>
              <a:rPr lang="en-US" altLang="en-US" sz="2000" smtClean="0">
                <a:ea typeface="ＭＳ Ｐゴシック" panose="020B0600070205080204" pitchFamily="34" charset="-128"/>
              </a:rPr>
              <a:t> is chosen such that each </a:t>
            </a:r>
            <a:r>
              <a:rPr lang="en-US" altLang="en-US" sz="2000" i="1" smtClean="0">
                <a:ea typeface="ＭＳ Ｐゴシック" panose="020B0600070205080204" pitchFamily="34" charset="-128"/>
              </a:rPr>
              <a:t>s</a:t>
            </a:r>
            <a:r>
              <a:rPr lang="en-US" altLang="en-US" sz="2400" i="1" baseline="-25000" smtClean="0">
                <a:ea typeface="ＭＳ Ｐゴシック" panose="020B0600070205080204" pitchFamily="34" charset="-128"/>
              </a:rPr>
              <a:t>i</a:t>
            </a:r>
            <a:r>
              <a:rPr lang="en-US" altLang="en-US" sz="2000" smtClean="0">
                <a:ea typeface="ＭＳ Ｐゴシック" panose="020B0600070205080204" pitchFamily="34" charset="-128"/>
              </a:rPr>
              <a:t> should fit in memory.</a:t>
            </a:r>
          </a:p>
          <a:p>
            <a:pPr lvl="1"/>
            <a:r>
              <a:rPr lang="en-US" altLang="en-US" sz="2000" smtClean="0">
                <a:ea typeface="ＭＳ Ｐゴシック" panose="020B0600070205080204" pitchFamily="34" charset="-128"/>
              </a:rPr>
              <a:t>Typically n is chosen as </a:t>
            </a:r>
            <a:r>
              <a:rPr lang="en-US" altLang="en-US" sz="2000" smtClean="0">
                <a:ea typeface="ＭＳ Ｐゴシック" panose="020B0600070205080204" pitchFamily="34" charset="-128"/>
                <a:sym typeface="Symbol" panose="05050102010706020507" pitchFamily="18" charset="2"/>
              </a:rPr>
              <a:t></a:t>
            </a:r>
            <a:r>
              <a:rPr lang="en-US" altLang="en-US" sz="2000" smtClean="0">
                <a:ea typeface="ＭＳ Ｐゴシック" panose="020B0600070205080204" pitchFamily="34" charset="-128"/>
              </a:rPr>
              <a:t>b</a:t>
            </a:r>
            <a:r>
              <a:rPr lang="en-US" altLang="en-US" sz="2800" baseline="-25000" smtClean="0">
                <a:ea typeface="ＭＳ Ｐゴシック" panose="020B0600070205080204" pitchFamily="34" charset="-128"/>
              </a:rPr>
              <a:t>s</a:t>
            </a:r>
            <a:r>
              <a:rPr lang="en-US" altLang="en-US" sz="2000" smtClean="0">
                <a:ea typeface="ＭＳ Ｐゴシック" panose="020B0600070205080204" pitchFamily="34" charset="-128"/>
              </a:rPr>
              <a:t>/M</a:t>
            </a:r>
            <a:r>
              <a:rPr lang="en-US" altLang="en-US" sz="2000" smtClean="0">
                <a:ea typeface="ＭＳ Ｐゴシック" panose="020B0600070205080204" pitchFamily="34" charset="-128"/>
                <a:sym typeface="Symbol" panose="05050102010706020507" pitchFamily="18" charset="2"/>
              </a:rPr>
              <a:t></a:t>
            </a:r>
            <a:r>
              <a:rPr lang="en-US" altLang="en-US" sz="2000" smtClean="0">
                <a:ea typeface="ＭＳ Ｐゴシック" panose="020B0600070205080204" pitchFamily="34" charset="-128"/>
              </a:rPr>
              <a:t> * f  where f is a </a:t>
            </a:r>
            <a:r>
              <a:rPr lang="ja-JP" altLang="en-US" sz="2000" smtClean="0">
                <a:ea typeface="ＭＳ Ｐゴシック" panose="020B0600070205080204" pitchFamily="34" charset="-128"/>
              </a:rPr>
              <a:t>“</a:t>
            </a:r>
            <a:r>
              <a:rPr lang="en-US" altLang="ja-JP" sz="2000" b="1" smtClean="0">
                <a:solidFill>
                  <a:srgbClr val="3366CC"/>
                </a:solidFill>
                <a:ea typeface="ＭＳ Ｐゴシック" panose="020B0600070205080204" pitchFamily="34" charset="-128"/>
              </a:rPr>
              <a:t>fudge factor</a:t>
            </a:r>
            <a:r>
              <a:rPr lang="ja-JP" altLang="en-US" sz="2000" smtClean="0">
                <a:ea typeface="ＭＳ Ｐゴシック" panose="020B0600070205080204" pitchFamily="34" charset="-128"/>
              </a:rPr>
              <a:t>”</a:t>
            </a:r>
            <a:r>
              <a:rPr lang="en-US" altLang="ja-JP" sz="2000" smtClean="0">
                <a:ea typeface="ＭＳ Ｐゴシック" panose="020B0600070205080204" pitchFamily="34" charset="-128"/>
              </a:rPr>
              <a:t>, typically around 1.2</a:t>
            </a:r>
          </a:p>
          <a:p>
            <a:pPr lvl="1"/>
            <a:r>
              <a:rPr lang="en-US" altLang="en-US" sz="2000" smtClean="0">
                <a:ea typeface="ＭＳ Ｐゴシック" panose="020B0600070205080204" pitchFamily="34" charset="-128"/>
              </a:rPr>
              <a:t>The probe relation partitions </a:t>
            </a:r>
            <a:r>
              <a:rPr lang="en-US" altLang="en-US" sz="2000" i="1" smtClean="0">
                <a:ea typeface="ＭＳ Ｐゴシック" panose="020B0600070205080204" pitchFamily="34" charset="-128"/>
              </a:rPr>
              <a:t>s</a:t>
            </a:r>
            <a:r>
              <a:rPr lang="en-US" altLang="en-US" sz="2800" i="1" baseline="-25000" smtClean="0">
                <a:ea typeface="ＭＳ Ｐゴシック" panose="020B0600070205080204" pitchFamily="34" charset="-128"/>
              </a:rPr>
              <a:t>i</a:t>
            </a:r>
            <a:r>
              <a:rPr lang="en-US" altLang="en-US" sz="2000" smtClean="0">
                <a:ea typeface="ＭＳ Ｐゴシック" panose="020B0600070205080204" pitchFamily="34" charset="-128"/>
              </a:rPr>
              <a:t> need not fit in memory</a:t>
            </a:r>
          </a:p>
          <a:p>
            <a:r>
              <a:rPr lang="en-US" altLang="en-US" sz="2000" b="1" smtClean="0">
                <a:solidFill>
                  <a:srgbClr val="3366CC"/>
                </a:solidFill>
                <a:ea typeface="ＭＳ Ｐゴシック" panose="020B0600070205080204" pitchFamily="34" charset="-128"/>
              </a:rPr>
              <a:t>Recursive partitioning</a:t>
            </a:r>
            <a:r>
              <a:rPr lang="en-US" altLang="en-US" sz="2000" b="1" i="1" smtClean="0">
                <a:ea typeface="ＭＳ Ｐゴシック" panose="020B0600070205080204" pitchFamily="34" charset="-128"/>
              </a:rPr>
              <a:t> </a:t>
            </a:r>
            <a:r>
              <a:rPr lang="en-US" altLang="en-US" sz="2000" smtClean="0">
                <a:ea typeface="ＭＳ Ｐゴシック" panose="020B0600070205080204" pitchFamily="34" charset="-128"/>
              </a:rPr>
              <a:t>required if number of partitions </a:t>
            </a:r>
            <a:r>
              <a:rPr lang="en-US" altLang="en-US" sz="2000" i="1" smtClean="0">
                <a:ea typeface="ＭＳ Ｐゴシック" panose="020B0600070205080204" pitchFamily="34" charset="-128"/>
              </a:rPr>
              <a:t>n </a:t>
            </a:r>
            <a:r>
              <a:rPr lang="en-US" altLang="en-US" sz="2000" smtClean="0">
                <a:ea typeface="ＭＳ Ｐゴシック" panose="020B0600070205080204" pitchFamily="34" charset="-128"/>
              </a:rPr>
              <a:t>is greater than number of pages </a:t>
            </a:r>
            <a:r>
              <a:rPr lang="en-US" altLang="en-US" sz="2000" i="1" smtClean="0">
                <a:ea typeface="ＭＳ Ｐゴシック" panose="020B0600070205080204" pitchFamily="34" charset="-128"/>
              </a:rPr>
              <a:t>M</a:t>
            </a:r>
            <a:r>
              <a:rPr lang="en-US" altLang="en-US" sz="2000" smtClean="0">
                <a:ea typeface="ＭＳ Ｐゴシック" panose="020B0600070205080204" pitchFamily="34" charset="-128"/>
              </a:rPr>
              <a:t> of memory.</a:t>
            </a:r>
          </a:p>
          <a:p>
            <a:pPr lvl="1"/>
            <a:r>
              <a:rPr lang="en-US" altLang="en-US" sz="2000" smtClean="0">
                <a:ea typeface="ＭＳ Ｐゴシック" panose="020B0600070205080204" pitchFamily="34" charset="-128"/>
              </a:rPr>
              <a:t>instead of partitioning </a:t>
            </a:r>
            <a:r>
              <a:rPr lang="en-US" altLang="en-US" sz="2000" i="1" smtClean="0">
                <a:ea typeface="ＭＳ Ｐゴシック" panose="020B0600070205080204" pitchFamily="34" charset="-128"/>
              </a:rPr>
              <a:t>n</a:t>
            </a:r>
            <a:r>
              <a:rPr lang="en-US" altLang="en-US" sz="2000" smtClean="0">
                <a:ea typeface="ＭＳ Ｐゴシック" panose="020B0600070205080204" pitchFamily="34" charset="-128"/>
              </a:rPr>
              <a:t> ways, use</a:t>
            </a:r>
            <a:r>
              <a:rPr lang="en-US" altLang="en-US" sz="2000" i="1" smtClean="0">
                <a:ea typeface="ＭＳ Ｐゴシック" panose="020B0600070205080204" pitchFamily="34" charset="-128"/>
              </a:rPr>
              <a:t>  M – </a:t>
            </a:r>
            <a:r>
              <a:rPr lang="en-US" altLang="en-US" sz="2000" smtClean="0">
                <a:ea typeface="ＭＳ Ｐゴシック" panose="020B0600070205080204" pitchFamily="34" charset="-128"/>
              </a:rPr>
              <a:t>1 partitions for s</a:t>
            </a:r>
          </a:p>
          <a:p>
            <a:pPr lvl="1"/>
            <a:r>
              <a:rPr lang="en-US" altLang="en-US" sz="2000" smtClean="0">
                <a:ea typeface="ＭＳ Ｐゴシック" panose="020B0600070205080204" pitchFamily="34" charset="-128"/>
              </a:rPr>
              <a:t>Further partition the </a:t>
            </a:r>
            <a:r>
              <a:rPr lang="en-US" altLang="en-US" sz="2000" i="1" smtClean="0">
                <a:ea typeface="ＭＳ Ｐゴシック" panose="020B0600070205080204" pitchFamily="34" charset="-128"/>
              </a:rPr>
              <a:t>M – </a:t>
            </a:r>
            <a:r>
              <a:rPr lang="en-US" altLang="en-US" sz="2000" smtClean="0">
                <a:ea typeface="ＭＳ Ｐゴシック" panose="020B0600070205080204" pitchFamily="34" charset="-128"/>
              </a:rPr>
              <a:t>1 partitions using a different hash function</a:t>
            </a:r>
          </a:p>
          <a:p>
            <a:pPr lvl="1"/>
            <a:r>
              <a:rPr lang="en-US" altLang="en-US" sz="2000" smtClean="0">
                <a:ea typeface="ＭＳ Ｐゴシック" panose="020B0600070205080204" pitchFamily="34" charset="-128"/>
              </a:rPr>
              <a:t>Use same partitioning method on </a:t>
            </a:r>
            <a:r>
              <a:rPr lang="en-US" altLang="en-US" sz="2000" i="1" smtClean="0">
                <a:ea typeface="ＭＳ Ｐゴシック" panose="020B0600070205080204" pitchFamily="34" charset="-128"/>
              </a:rPr>
              <a:t>r</a:t>
            </a:r>
          </a:p>
          <a:p>
            <a:pPr lvl="1"/>
            <a:r>
              <a:rPr lang="en-US" altLang="en-US" sz="2000" smtClean="0">
                <a:ea typeface="ＭＳ Ｐゴシック" panose="020B0600070205080204" pitchFamily="34" charset="-128"/>
              </a:rPr>
              <a:t>Rarely required: e.g., with block size of 4 KB, recursive partitioning not needed for relations of &lt; 1GB with memory size of 2MB, or relations of &lt; 36 GB with memory of 12 MB</a:t>
            </a:r>
          </a:p>
        </p:txBody>
      </p:sp>
    </p:spTree>
    <p:extLst>
      <p:ext uri="{BB962C8B-B14F-4D97-AF65-F5344CB8AC3E}">
        <p14:creationId xmlns:p14="http://schemas.microsoft.com/office/powerpoint/2010/main" val="7467906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1026"/>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Handling of Overflows</a:t>
            </a:r>
          </a:p>
        </p:txBody>
      </p:sp>
      <p:sp>
        <p:nvSpPr>
          <p:cNvPr id="89090" name="Rectangle 1027"/>
          <p:cNvSpPr>
            <a:spLocks noGrp="1" noChangeArrowheads="1"/>
          </p:cNvSpPr>
          <p:nvPr>
            <p:ph type="body" idx="1"/>
          </p:nvPr>
        </p:nvSpPr>
        <p:spPr>
          <a:xfrm>
            <a:off x="842963" y="1165225"/>
            <a:ext cx="7935912" cy="5210175"/>
          </a:xfrm>
        </p:spPr>
        <p:txBody>
          <a:bodyPr/>
          <a:lstStyle/>
          <a:p>
            <a:r>
              <a:rPr lang="en-US" altLang="en-US" smtClean="0">
                <a:ea typeface="ＭＳ Ｐゴシック" panose="020B0600070205080204" pitchFamily="34" charset="-128"/>
              </a:rPr>
              <a:t>Partitioning is said to be </a:t>
            </a:r>
            <a:r>
              <a:rPr lang="en-US" altLang="en-US" b="1" smtClean="0">
                <a:solidFill>
                  <a:srgbClr val="3366CC"/>
                </a:solidFill>
                <a:ea typeface="ＭＳ Ｐゴシック" panose="020B0600070205080204" pitchFamily="34" charset="-128"/>
              </a:rPr>
              <a:t>skewed</a:t>
            </a:r>
            <a:r>
              <a:rPr lang="en-US" altLang="en-US" smtClean="0">
                <a:ea typeface="ＭＳ Ｐゴシック" panose="020B0600070205080204" pitchFamily="34" charset="-128"/>
              </a:rPr>
              <a:t> if some partitions have significantly more tuples than some others</a:t>
            </a:r>
          </a:p>
          <a:p>
            <a:r>
              <a:rPr lang="en-US" altLang="en-US" b="1" smtClean="0">
                <a:solidFill>
                  <a:srgbClr val="3366CC"/>
                </a:solidFill>
                <a:ea typeface="ＭＳ Ｐゴシック" panose="020B0600070205080204" pitchFamily="34" charset="-128"/>
              </a:rPr>
              <a:t>Hash-table overflow</a:t>
            </a:r>
            <a:r>
              <a:rPr lang="en-US" altLang="en-US" smtClean="0">
                <a:ea typeface="ＭＳ Ｐゴシック" panose="020B0600070205080204" pitchFamily="34" charset="-128"/>
              </a:rPr>
              <a:t> occurs in partition </a:t>
            </a:r>
            <a:r>
              <a:rPr lang="en-US" altLang="en-US" i="1" smtClean="0">
                <a:ea typeface="ＭＳ Ｐゴシック" panose="020B0600070205080204" pitchFamily="34" charset="-128"/>
              </a:rPr>
              <a:t>s</a:t>
            </a:r>
            <a:r>
              <a:rPr lang="en-US" altLang="en-US" sz="2000" i="1" baseline="-25000" smtClean="0">
                <a:ea typeface="ＭＳ Ｐゴシック" panose="020B0600070205080204" pitchFamily="34" charset="-128"/>
              </a:rPr>
              <a:t>i</a:t>
            </a:r>
            <a:r>
              <a:rPr lang="en-US" altLang="en-US" smtClean="0">
                <a:ea typeface="ＭＳ Ｐゴシック" panose="020B0600070205080204" pitchFamily="34" charset="-128"/>
              </a:rPr>
              <a:t> if </a:t>
            </a:r>
            <a:r>
              <a:rPr lang="en-US" altLang="en-US" i="1" smtClean="0">
                <a:ea typeface="ＭＳ Ｐゴシック" panose="020B0600070205080204" pitchFamily="34" charset="-128"/>
              </a:rPr>
              <a:t>s</a:t>
            </a:r>
            <a:r>
              <a:rPr lang="en-US" altLang="en-US" sz="2000" i="1" baseline="-25000" smtClean="0">
                <a:ea typeface="ＭＳ Ｐゴシック" panose="020B0600070205080204" pitchFamily="34" charset="-128"/>
              </a:rPr>
              <a:t>i</a:t>
            </a:r>
            <a:r>
              <a:rPr lang="en-US" altLang="en-US" smtClean="0">
                <a:ea typeface="ＭＳ Ｐゴシック" panose="020B0600070205080204" pitchFamily="34" charset="-128"/>
              </a:rPr>
              <a:t> does not fit in memory.  Reasons could be</a:t>
            </a:r>
          </a:p>
          <a:p>
            <a:pPr lvl="1"/>
            <a:r>
              <a:rPr lang="en-US" altLang="en-US" smtClean="0">
                <a:ea typeface="ＭＳ Ｐゴシック" panose="020B0600070205080204" pitchFamily="34" charset="-128"/>
              </a:rPr>
              <a:t>Many tuples in s with same value for join attributes</a:t>
            </a:r>
          </a:p>
          <a:p>
            <a:pPr lvl="1"/>
            <a:r>
              <a:rPr lang="en-US" altLang="en-US" smtClean="0">
                <a:ea typeface="ＭＳ Ｐゴシック" panose="020B0600070205080204" pitchFamily="34" charset="-128"/>
              </a:rPr>
              <a:t>Bad hash function</a:t>
            </a:r>
          </a:p>
          <a:p>
            <a:r>
              <a:rPr lang="en-US" altLang="en-US" b="1" smtClean="0">
                <a:solidFill>
                  <a:srgbClr val="3366CC"/>
                </a:solidFill>
                <a:ea typeface="ＭＳ Ｐゴシック" panose="020B0600070205080204" pitchFamily="34" charset="-128"/>
              </a:rPr>
              <a:t>Overflow resolution</a:t>
            </a:r>
            <a:r>
              <a:rPr lang="en-US" altLang="en-US" smtClean="0">
                <a:ea typeface="ＭＳ Ｐゴシック" panose="020B0600070205080204" pitchFamily="34" charset="-128"/>
              </a:rPr>
              <a:t> can be done in build phase</a:t>
            </a:r>
          </a:p>
          <a:p>
            <a:pPr lvl="1"/>
            <a:r>
              <a:rPr lang="en-US" altLang="en-US" smtClean="0">
                <a:ea typeface="ＭＳ Ｐゴシック" panose="020B0600070205080204" pitchFamily="34" charset="-128"/>
              </a:rPr>
              <a:t>Partition </a:t>
            </a:r>
            <a:r>
              <a:rPr lang="en-US" altLang="en-US" i="1" smtClean="0">
                <a:ea typeface="ＭＳ Ｐゴシック" panose="020B0600070205080204" pitchFamily="34" charset="-128"/>
              </a:rPr>
              <a:t>s</a:t>
            </a:r>
            <a:r>
              <a:rPr lang="en-US" altLang="en-US" sz="2000" i="1" baseline="-25000" smtClean="0">
                <a:ea typeface="ＭＳ Ｐゴシック" panose="020B0600070205080204" pitchFamily="34" charset="-128"/>
              </a:rPr>
              <a:t>i</a:t>
            </a:r>
            <a:r>
              <a:rPr lang="en-US" altLang="en-US" smtClean="0">
                <a:ea typeface="ＭＳ Ｐゴシック" panose="020B0600070205080204" pitchFamily="34" charset="-128"/>
              </a:rPr>
              <a:t> is further partitioned using different hash function. </a:t>
            </a:r>
          </a:p>
          <a:p>
            <a:pPr lvl="1"/>
            <a:r>
              <a:rPr lang="en-US" altLang="en-US" smtClean="0">
                <a:ea typeface="ＭＳ Ｐゴシック" panose="020B0600070205080204" pitchFamily="34" charset="-128"/>
              </a:rPr>
              <a:t>Partition </a:t>
            </a:r>
            <a:r>
              <a:rPr lang="en-US" altLang="en-US" i="1" smtClean="0">
                <a:ea typeface="ＭＳ Ｐゴシック" panose="020B0600070205080204" pitchFamily="34" charset="-128"/>
              </a:rPr>
              <a:t>r</a:t>
            </a:r>
            <a:r>
              <a:rPr lang="en-US" altLang="en-US" sz="2000" i="1" baseline="-25000" smtClean="0">
                <a:ea typeface="ＭＳ Ｐゴシック" panose="020B0600070205080204" pitchFamily="34" charset="-128"/>
              </a:rPr>
              <a:t>i</a:t>
            </a:r>
            <a:r>
              <a:rPr lang="en-US" altLang="en-US" smtClean="0">
                <a:ea typeface="ＭＳ Ｐゴシック" panose="020B0600070205080204" pitchFamily="34" charset="-128"/>
              </a:rPr>
              <a:t> must be similarly partitioned.</a:t>
            </a:r>
          </a:p>
          <a:p>
            <a:r>
              <a:rPr lang="en-US" altLang="en-US" b="1" smtClean="0">
                <a:solidFill>
                  <a:srgbClr val="3366CC"/>
                </a:solidFill>
                <a:ea typeface="ＭＳ Ｐゴシック" panose="020B0600070205080204" pitchFamily="34" charset="-128"/>
              </a:rPr>
              <a:t>Overflow avoidance</a:t>
            </a:r>
            <a:r>
              <a:rPr lang="en-US" altLang="en-US" smtClean="0">
                <a:ea typeface="ＭＳ Ｐゴシック" panose="020B0600070205080204" pitchFamily="34" charset="-128"/>
              </a:rPr>
              <a:t> performs partitioning carefully to avoid overflows during build phase</a:t>
            </a:r>
          </a:p>
          <a:p>
            <a:pPr lvl="1"/>
            <a:r>
              <a:rPr lang="en-US" altLang="en-US" smtClean="0">
                <a:ea typeface="ＭＳ Ｐゴシック" panose="020B0600070205080204" pitchFamily="34" charset="-128"/>
              </a:rPr>
              <a:t>E.g. partition build relation into many partitions, then combine them</a:t>
            </a:r>
          </a:p>
          <a:p>
            <a:r>
              <a:rPr lang="en-US" altLang="en-US" smtClean="0">
                <a:ea typeface="ＭＳ Ｐゴシック" panose="020B0600070205080204" pitchFamily="34" charset="-128"/>
              </a:rPr>
              <a:t>Both approaches fail with large numbers of duplicates</a:t>
            </a:r>
          </a:p>
          <a:p>
            <a:pPr lvl="1"/>
            <a:r>
              <a:rPr lang="en-US" altLang="en-US" smtClean="0">
                <a:ea typeface="ＭＳ Ｐゴシック" panose="020B0600070205080204" pitchFamily="34" charset="-128"/>
              </a:rPr>
              <a:t>Fallback option: use block nested loops join on overflowed  partitions</a:t>
            </a:r>
          </a:p>
        </p:txBody>
      </p:sp>
    </p:spTree>
    <p:extLst>
      <p:ext uri="{BB962C8B-B14F-4D97-AF65-F5344CB8AC3E}">
        <p14:creationId xmlns:p14="http://schemas.microsoft.com/office/powerpoint/2010/main" val="375343598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Cost of Hash-Join</a:t>
            </a:r>
          </a:p>
        </p:txBody>
      </p:sp>
      <p:sp>
        <p:nvSpPr>
          <p:cNvPr id="91138" name="Rectangle 3"/>
          <p:cNvSpPr>
            <a:spLocks noGrp="1" noChangeArrowheads="1"/>
          </p:cNvSpPr>
          <p:nvPr>
            <p:ph type="body" idx="1"/>
          </p:nvPr>
        </p:nvSpPr>
        <p:spPr>
          <a:xfrm>
            <a:off x="842963" y="1165225"/>
            <a:ext cx="7786687" cy="5305425"/>
          </a:xfrm>
        </p:spPr>
        <p:txBody>
          <a:bodyPr/>
          <a:lstStyle/>
          <a:p>
            <a:pPr>
              <a:tabLst>
                <a:tab pos="3146425" algn="ctr"/>
              </a:tabLst>
            </a:pPr>
            <a:r>
              <a:rPr lang="en-US" altLang="en-US" sz="2000" smtClean="0">
                <a:ea typeface="ＭＳ Ｐゴシック" panose="020B0600070205080204" pitchFamily="34" charset="-128"/>
              </a:rPr>
              <a:t>If recursive partitioning is not required: cost of hash join is</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          3(</a:t>
            </a:r>
            <a:r>
              <a:rPr lang="en-US" altLang="en-US" sz="2000" i="1" smtClean="0">
                <a:ea typeface="ＭＳ Ｐゴシック" panose="020B0600070205080204" pitchFamily="34" charset="-128"/>
              </a:rPr>
              <a:t>b</a:t>
            </a:r>
            <a:r>
              <a:rPr lang="en-US" altLang="en-US" sz="2000" i="1" baseline="-25000" smtClean="0">
                <a:ea typeface="ＭＳ Ｐゴシック" panose="020B0600070205080204" pitchFamily="34" charset="-128"/>
              </a:rPr>
              <a:t>r</a:t>
            </a:r>
            <a:r>
              <a:rPr lang="en-US" altLang="en-US" sz="2000" i="1" smtClean="0">
                <a:ea typeface="ＭＳ Ｐゴシック" panose="020B0600070205080204" pitchFamily="34" charset="-128"/>
              </a:rPr>
              <a:t> </a:t>
            </a:r>
            <a:r>
              <a:rPr lang="en-US" altLang="en-US" sz="2000" smtClean="0">
                <a:ea typeface="ＭＳ Ｐゴシック" panose="020B0600070205080204" pitchFamily="34" charset="-128"/>
              </a:rPr>
              <a:t>+</a:t>
            </a:r>
            <a:r>
              <a:rPr lang="en-US" altLang="en-US" sz="2000" i="1" smtClean="0">
                <a:ea typeface="ＭＳ Ｐゴシック" panose="020B0600070205080204" pitchFamily="34" charset="-128"/>
              </a:rPr>
              <a:t> b</a:t>
            </a:r>
            <a:r>
              <a:rPr lang="en-US" altLang="en-US" sz="2000" i="1" baseline="-25000" smtClean="0">
                <a:ea typeface="ＭＳ Ｐゴシック" panose="020B0600070205080204" pitchFamily="34" charset="-128"/>
              </a:rPr>
              <a:t>s</a:t>
            </a:r>
            <a:r>
              <a:rPr lang="en-US" altLang="en-US" sz="2000" i="1" smtClean="0">
                <a:ea typeface="ＭＳ Ｐゴシック" panose="020B0600070205080204" pitchFamily="34" charset="-128"/>
              </a:rPr>
              <a:t>)</a:t>
            </a:r>
            <a:r>
              <a:rPr lang="en-US" altLang="en-US" sz="2000" smtClean="0">
                <a:ea typeface="ＭＳ Ｐゴシック" panose="020B0600070205080204" pitchFamily="34" charset="-128"/>
              </a:rPr>
              <a:t> +4 </a:t>
            </a: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sym typeface="Symbol" panose="05050102010706020507" pitchFamily="18" charset="2"/>
              </a:rPr>
              <a:t>n</a:t>
            </a:r>
            <a:r>
              <a:rPr lang="en-US" altLang="en-US" sz="2400" i="1" baseline="-25000" smtClean="0">
                <a:ea typeface="ＭＳ Ｐゴシック" panose="020B0600070205080204" pitchFamily="34" charset="-128"/>
                <a:sym typeface="Symbol" panose="05050102010706020507" pitchFamily="18" charset="2"/>
              </a:rPr>
              <a:t>h  </a:t>
            </a:r>
            <a:r>
              <a:rPr lang="en-US" altLang="en-US" sz="2000" smtClean="0">
                <a:ea typeface="ＭＳ Ｐゴシック" panose="020B0600070205080204" pitchFamily="34" charset="-128"/>
                <a:sym typeface="Symbol" panose="05050102010706020507" pitchFamily="18" charset="2"/>
              </a:rPr>
              <a:t>block transfers +</a:t>
            </a:r>
            <a:br>
              <a:rPr lang="en-US" altLang="en-US" sz="2000" smtClean="0">
                <a:ea typeface="ＭＳ Ｐゴシック" panose="020B0600070205080204" pitchFamily="34" charset="-128"/>
                <a:sym typeface="Symbol" panose="05050102010706020507" pitchFamily="18" charset="2"/>
              </a:rPr>
            </a:br>
            <a:r>
              <a:rPr lang="en-US" altLang="en-US" sz="2000" smtClean="0">
                <a:ea typeface="ＭＳ Ｐゴシック" panose="020B0600070205080204" pitchFamily="34" charset="-128"/>
                <a:sym typeface="Symbol" panose="05050102010706020507" pitchFamily="18" charset="2"/>
              </a:rPr>
              <a:t>         2</a:t>
            </a:r>
            <a:r>
              <a:rPr lang="en-US" altLang="en-US" sz="2400"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r </a:t>
            </a:r>
            <a:r>
              <a:rPr lang="en-US" altLang="en-US" sz="2000" i="1" smtClean="0">
                <a:ea typeface="ＭＳ Ｐゴシック" panose="020B0600070205080204" pitchFamily="34" charset="-128"/>
                <a:sym typeface="Symbol" panose="05050102010706020507" pitchFamily="18" charset="2"/>
              </a:rPr>
              <a:t>/ b</a:t>
            </a:r>
            <a:r>
              <a:rPr lang="en-US" altLang="en-US" sz="2000" i="1" baseline="-25000" smtClean="0">
                <a:ea typeface="ＭＳ Ｐゴシック" panose="020B0600070205080204" pitchFamily="34" charset="-128"/>
                <a:sym typeface="Symbol" panose="05050102010706020507" pitchFamily="18" charset="2"/>
              </a:rPr>
              <a:t>b</a:t>
            </a:r>
            <a:r>
              <a:rPr lang="en-US" altLang="en-US" sz="2000" smtClean="0">
                <a:ea typeface="ＭＳ Ｐゴシック" panose="020B0600070205080204" pitchFamily="34" charset="-128"/>
                <a:sym typeface="Symbol" panose="05050102010706020507" pitchFamily="18" charset="2"/>
              </a:rPr>
              <a:t> + </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s </a:t>
            </a:r>
            <a:r>
              <a:rPr lang="en-US" altLang="en-US" sz="2000" i="1" smtClean="0">
                <a:ea typeface="ＭＳ Ｐゴシック" panose="020B0600070205080204" pitchFamily="34" charset="-128"/>
                <a:sym typeface="Symbol" panose="05050102010706020507" pitchFamily="18" charset="2"/>
              </a:rPr>
              <a:t>/ b</a:t>
            </a:r>
            <a:r>
              <a:rPr lang="en-US" altLang="en-US" sz="2000" i="1" baseline="-25000" smtClean="0">
                <a:ea typeface="ＭＳ Ｐゴシック" panose="020B0600070205080204" pitchFamily="34" charset="-128"/>
                <a:sym typeface="Symbol" panose="05050102010706020507" pitchFamily="18" charset="2"/>
              </a:rPr>
              <a:t>b</a:t>
            </a:r>
            <a:r>
              <a:rPr lang="en-US" altLang="en-US" sz="2000" smtClean="0">
                <a:ea typeface="ＭＳ Ｐゴシック" panose="020B0600070205080204" pitchFamily="34" charset="-128"/>
                <a:sym typeface="Symbol" panose="05050102010706020507" pitchFamily="18" charset="2"/>
              </a:rPr>
              <a:t>)  seeks</a:t>
            </a:r>
            <a:endParaRPr lang="en-US" altLang="en-US" sz="2400" i="1" smtClean="0">
              <a:ea typeface="ＭＳ Ｐゴシック" panose="020B0600070205080204" pitchFamily="34" charset="-128"/>
              <a:sym typeface="Symbol" panose="05050102010706020507" pitchFamily="18" charset="2"/>
            </a:endParaRPr>
          </a:p>
          <a:p>
            <a:pPr>
              <a:tabLst>
                <a:tab pos="3146425" algn="ctr"/>
              </a:tabLst>
            </a:pPr>
            <a:r>
              <a:rPr lang="en-US" altLang="en-US" sz="2000" smtClean="0">
                <a:ea typeface="ＭＳ Ｐゴシック" panose="020B0600070205080204" pitchFamily="34" charset="-128"/>
                <a:sym typeface="Symbol" panose="05050102010706020507" pitchFamily="18" charset="2"/>
              </a:rPr>
              <a:t>If recursive partitioning required:</a:t>
            </a:r>
          </a:p>
          <a:p>
            <a:pPr lvl="1">
              <a:tabLst>
                <a:tab pos="3146425" algn="ctr"/>
              </a:tabLst>
            </a:pPr>
            <a:r>
              <a:rPr lang="en-US" altLang="en-US" sz="2000" smtClean="0">
                <a:ea typeface="ＭＳ Ｐゴシック" panose="020B0600070205080204" pitchFamily="34" charset="-128"/>
                <a:sym typeface="Symbol" panose="05050102010706020507" pitchFamily="18" charset="2"/>
              </a:rPr>
              <a:t>number of passes required for partitioning</a:t>
            </a:r>
            <a:r>
              <a:rPr lang="en-US" altLang="en-US" sz="2000" i="1"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build relation </a:t>
            </a:r>
            <a:r>
              <a:rPr lang="en-US" altLang="en-US" sz="2000" i="1" smtClean="0">
                <a:ea typeface="ＭＳ Ｐゴシック" panose="020B0600070205080204" pitchFamily="34" charset="-128"/>
                <a:sym typeface="Symbol" panose="05050102010706020507" pitchFamily="18" charset="2"/>
              </a:rPr>
              <a:t>s </a:t>
            </a:r>
            <a:r>
              <a:rPr lang="en-US" altLang="en-US" sz="2000" smtClean="0">
                <a:ea typeface="ＭＳ Ｐゴシック" panose="020B0600070205080204" pitchFamily="34" charset="-128"/>
                <a:sym typeface="Symbol" panose="05050102010706020507" pitchFamily="18" charset="2"/>
              </a:rPr>
              <a:t>to less than M blocks per partition is </a:t>
            </a:r>
            <a:r>
              <a:rPr lang="en-US" altLang="en-US" sz="2000" i="1" smtClean="0">
                <a:ea typeface="ＭＳ Ｐゴシック" panose="020B0600070205080204" pitchFamily="34" charset="-128"/>
                <a:sym typeface="Symbol" panose="05050102010706020507" pitchFamily="18" charset="2"/>
              </a:rPr>
              <a:t>log</a:t>
            </a:r>
            <a:r>
              <a:rPr lang="en-US" altLang="en-US" baseline="-25000" smtClean="0">
                <a:ea typeface="ＭＳ Ｐゴシック" panose="020B0600070205080204" pitchFamily="34" charset="-128"/>
                <a:sym typeface="Symbol" panose="05050102010706020507" pitchFamily="18" charset="2"/>
              </a:rPr>
              <a:t></a:t>
            </a:r>
            <a:r>
              <a:rPr lang="en-US" altLang="en-US" i="1" baseline="-25000" smtClean="0">
                <a:ea typeface="ＭＳ Ｐゴシック" panose="020B0600070205080204" pitchFamily="34" charset="-128"/>
                <a:sym typeface="Symbol" panose="05050102010706020507" pitchFamily="18" charset="2"/>
              </a:rPr>
              <a:t>M/bb</a:t>
            </a:r>
            <a:r>
              <a:rPr lang="en-US" altLang="en-US" baseline="-25000" smtClean="0">
                <a:ea typeface="ＭＳ Ｐゴシック" panose="020B0600070205080204" pitchFamily="34" charset="-128"/>
                <a:sym typeface="Symbol" panose="05050102010706020507" pitchFamily="18" charset="2"/>
              </a:rPr>
              <a:t></a:t>
            </a:r>
            <a:r>
              <a:rPr lang="en-US" altLang="en-US" sz="2000" baseline="-25000" smtClean="0">
                <a:ea typeface="ＭＳ Ｐゴシック" panose="020B0600070205080204" pitchFamily="34" charset="-128"/>
                <a:sym typeface="Symbol" panose="05050102010706020507" pitchFamily="18" charset="2"/>
              </a:rPr>
              <a:t>–1</a:t>
            </a:r>
            <a:r>
              <a:rPr lang="en-US" altLang="en-US" sz="2000" smtClean="0">
                <a:ea typeface="ＭＳ Ｐゴシック" panose="020B0600070205080204" pitchFamily="34" charset="-128"/>
                <a:sym typeface="Symbol" panose="05050102010706020507" pitchFamily="18" charset="2"/>
              </a:rPr>
              <a:t>(</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s</a:t>
            </a:r>
            <a:r>
              <a:rPr lang="en-US" altLang="en-US" sz="2000" i="1" smtClean="0">
                <a:ea typeface="ＭＳ Ｐゴシック" panose="020B0600070205080204" pitchFamily="34" charset="-128"/>
                <a:sym typeface="Symbol" panose="05050102010706020507" pitchFamily="18" charset="2"/>
              </a:rPr>
              <a:t>/M</a:t>
            </a:r>
            <a:r>
              <a:rPr lang="en-US" altLang="en-US" sz="2000" smtClean="0">
                <a:ea typeface="ＭＳ Ｐゴシック" panose="020B0600070205080204" pitchFamily="34" charset="-128"/>
                <a:sym typeface="Symbol" panose="05050102010706020507" pitchFamily="18" charset="2"/>
              </a:rPr>
              <a:t>)</a:t>
            </a:r>
          </a:p>
          <a:p>
            <a:pPr lvl="1">
              <a:tabLst>
                <a:tab pos="3146425" algn="ctr"/>
              </a:tabLst>
            </a:pPr>
            <a:r>
              <a:rPr lang="en-US" altLang="en-US" sz="2000" smtClean="0">
                <a:ea typeface="ＭＳ Ｐゴシック" panose="020B0600070205080204" pitchFamily="34" charset="-128"/>
                <a:sym typeface="Symbol" panose="05050102010706020507" pitchFamily="18" charset="2"/>
              </a:rPr>
              <a:t>best to choose the smaller relation as the build relation.</a:t>
            </a:r>
          </a:p>
          <a:p>
            <a:pPr lvl="1">
              <a:tabLst>
                <a:tab pos="3146425" algn="ctr"/>
              </a:tabLst>
            </a:pPr>
            <a:r>
              <a:rPr lang="en-US" altLang="en-US" sz="2000" smtClean="0">
                <a:ea typeface="ＭＳ Ｐゴシック" panose="020B0600070205080204" pitchFamily="34" charset="-128"/>
                <a:sym typeface="Symbol" panose="05050102010706020507" pitchFamily="18" charset="2"/>
              </a:rPr>
              <a:t>Total cost estimate is: </a:t>
            </a:r>
            <a:br>
              <a:rPr lang="en-US" altLang="en-US" sz="2000" smtClean="0">
                <a:ea typeface="ＭＳ Ｐゴシック" panose="020B0600070205080204" pitchFamily="34" charset="-128"/>
                <a:sym typeface="Symbol" panose="05050102010706020507" pitchFamily="18" charset="2"/>
              </a:rPr>
            </a:br>
            <a:r>
              <a:rPr lang="en-US" altLang="en-US" sz="2000"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rPr>
              <a:t>2</a:t>
            </a:r>
            <a:r>
              <a:rPr lang="en-US" altLang="en-US" sz="2000" i="1" smtClean="0">
                <a:ea typeface="ＭＳ Ｐゴシック" panose="020B0600070205080204" pitchFamily="34" charset="-128"/>
              </a:rPr>
              <a:t>(b</a:t>
            </a:r>
            <a:r>
              <a:rPr lang="en-US" altLang="en-US" sz="2000" i="1" baseline="-25000" smtClean="0">
                <a:ea typeface="ＭＳ Ｐゴシック" panose="020B0600070205080204" pitchFamily="34" charset="-128"/>
              </a:rPr>
              <a:t>r</a:t>
            </a:r>
            <a:r>
              <a:rPr lang="en-US" altLang="en-US" sz="2000" i="1" smtClean="0">
                <a:ea typeface="ＭＳ Ｐゴシック" panose="020B0600070205080204" pitchFamily="34" charset="-128"/>
              </a:rPr>
              <a:t> + b</a:t>
            </a:r>
            <a:r>
              <a:rPr lang="en-US" altLang="en-US" sz="2000" i="1" baseline="-25000" smtClean="0">
                <a:ea typeface="ＭＳ Ｐゴシック" panose="020B0600070205080204" pitchFamily="34" charset="-128"/>
              </a:rPr>
              <a:t>s</a:t>
            </a:r>
            <a:r>
              <a:rPr lang="en-US" altLang="en-US" sz="2000" smtClean="0">
                <a:ea typeface="ＭＳ Ｐゴシック" panose="020B0600070205080204" pitchFamily="34" charset="-128"/>
              </a:rPr>
              <a:t>)</a:t>
            </a:r>
            <a:r>
              <a:rPr lang="en-US" altLang="en-US" sz="2000" i="1" baseline="-25000" smtClean="0">
                <a:ea typeface="ＭＳ Ｐゴシック" panose="020B0600070205080204" pitchFamily="34" charset="-128"/>
              </a:rPr>
              <a:t> </a:t>
            </a:r>
            <a:r>
              <a:rPr lang="en-US" altLang="en-US" sz="2000" smtClean="0">
                <a:ea typeface="ＭＳ Ｐゴシック" panose="020B0600070205080204" pitchFamily="34" charset="-128"/>
                <a:sym typeface="Symbol" panose="05050102010706020507" pitchFamily="18" charset="2"/>
              </a:rPr>
              <a:t></a:t>
            </a:r>
            <a:r>
              <a:rPr lang="en-US" altLang="en-US" sz="2000" i="1" smtClean="0">
                <a:ea typeface="ＭＳ Ｐゴシック" panose="020B0600070205080204" pitchFamily="34" charset="-128"/>
                <a:sym typeface="Symbol" panose="05050102010706020507" pitchFamily="18" charset="2"/>
              </a:rPr>
              <a:t>log</a:t>
            </a:r>
            <a:r>
              <a:rPr lang="en-US" altLang="en-US" baseline="-25000" smtClean="0">
                <a:ea typeface="ＭＳ Ｐゴシック" panose="020B0600070205080204" pitchFamily="34" charset="-128"/>
                <a:sym typeface="Symbol" panose="05050102010706020507" pitchFamily="18" charset="2"/>
              </a:rPr>
              <a:t></a:t>
            </a:r>
            <a:r>
              <a:rPr lang="en-US" altLang="en-US" i="1" baseline="-25000" smtClean="0">
                <a:ea typeface="ＭＳ Ｐゴシック" panose="020B0600070205080204" pitchFamily="34" charset="-128"/>
                <a:sym typeface="Symbol" panose="05050102010706020507" pitchFamily="18" charset="2"/>
              </a:rPr>
              <a:t>M/bb</a:t>
            </a:r>
            <a:r>
              <a:rPr lang="en-US" altLang="en-US" baseline="-25000" smtClean="0">
                <a:ea typeface="ＭＳ Ｐゴシック" panose="020B0600070205080204" pitchFamily="34" charset="-128"/>
                <a:sym typeface="Symbol" panose="05050102010706020507" pitchFamily="18" charset="2"/>
              </a:rPr>
              <a:t></a:t>
            </a:r>
            <a:r>
              <a:rPr lang="en-US" altLang="en-US" sz="2000" baseline="-25000" smtClean="0">
                <a:ea typeface="ＭＳ Ｐゴシック" panose="020B0600070205080204" pitchFamily="34" charset="-128"/>
                <a:sym typeface="Symbol" panose="05050102010706020507" pitchFamily="18" charset="2"/>
              </a:rPr>
              <a:t>–1</a:t>
            </a:r>
            <a:r>
              <a:rPr lang="en-US" altLang="en-US" sz="2000" smtClean="0">
                <a:ea typeface="ＭＳ Ｐゴシック" panose="020B0600070205080204" pitchFamily="34" charset="-128"/>
                <a:sym typeface="Symbol" panose="05050102010706020507" pitchFamily="18" charset="2"/>
              </a:rPr>
              <a:t>(</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s</a:t>
            </a:r>
            <a:r>
              <a:rPr lang="en-US" altLang="en-US" sz="2000" i="1" smtClean="0">
                <a:ea typeface="ＭＳ Ｐゴシック" panose="020B0600070205080204" pitchFamily="34" charset="-128"/>
                <a:sym typeface="Symbol" panose="05050102010706020507" pitchFamily="18" charset="2"/>
              </a:rPr>
              <a:t>/M</a:t>
            </a:r>
            <a:r>
              <a:rPr lang="en-US" altLang="en-US" sz="2000" smtClean="0">
                <a:ea typeface="ＭＳ Ｐゴシック" panose="020B0600070205080204" pitchFamily="34" charset="-128"/>
                <a:sym typeface="Symbol" panose="05050102010706020507" pitchFamily="18" charset="2"/>
              </a:rPr>
              <a:t>) + </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r</a:t>
            </a:r>
            <a:r>
              <a:rPr lang="en-US" altLang="en-US" sz="2000" i="1" smtClean="0">
                <a:ea typeface="ＭＳ Ｐゴシック" panose="020B0600070205080204" pitchFamily="34" charset="-128"/>
                <a:sym typeface="Symbol" panose="05050102010706020507" pitchFamily="18" charset="2"/>
              </a:rPr>
              <a:t> + b</a:t>
            </a:r>
            <a:r>
              <a:rPr lang="en-US" altLang="en-US" sz="2000" i="1" baseline="-25000" smtClean="0">
                <a:ea typeface="ＭＳ Ｐゴシック" panose="020B0600070205080204" pitchFamily="34" charset="-128"/>
                <a:sym typeface="Symbol" panose="05050102010706020507" pitchFamily="18" charset="2"/>
              </a:rPr>
              <a:t>s  </a:t>
            </a:r>
            <a:r>
              <a:rPr lang="en-US" altLang="en-US" sz="2000" smtClean="0">
                <a:ea typeface="ＭＳ Ｐゴシック" panose="020B0600070205080204" pitchFamily="34" charset="-128"/>
                <a:sym typeface="Symbol" panose="05050102010706020507" pitchFamily="18" charset="2"/>
              </a:rPr>
              <a:t>block transfers + </a:t>
            </a:r>
            <a:br>
              <a:rPr lang="en-US" altLang="en-US" sz="2000" smtClean="0">
                <a:ea typeface="ＭＳ Ｐゴシック" panose="020B0600070205080204" pitchFamily="34" charset="-128"/>
                <a:sym typeface="Symbol" panose="05050102010706020507" pitchFamily="18" charset="2"/>
              </a:rPr>
            </a:br>
            <a:r>
              <a:rPr lang="en-US" altLang="en-US" sz="2000" smtClean="0">
                <a:ea typeface="ＭＳ Ｐゴシック" panose="020B0600070205080204" pitchFamily="34" charset="-128"/>
                <a:sym typeface="Symbol" panose="05050102010706020507" pitchFamily="18" charset="2"/>
              </a:rPr>
              <a:t>      2</a:t>
            </a:r>
            <a:r>
              <a:rPr lang="en-US" altLang="en-US" sz="2400" smtClean="0">
                <a:ea typeface="ＭＳ Ｐゴシック" panose="020B0600070205080204" pitchFamily="34" charset="-128"/>
                <a:sym typeface="Symbol" panose="05050102010706020507" pitchFamily="18" charset="2"/>
              </a:rPr>
              <a:t>(</a:t>
            </a:r>
            <a:r>
              <a:rPr lang="en-US" altLang="en-US" sz="2000" smtClean="0">
                <a:ea typeface="ＭＳ Ｐゴシック" panose="020B0600070205080204" pitchFamily="34" charset="-128"/>
                <a:sym typeface="Symbol" panose="05050102010706020507" pitchFamily="18" charset="2"/>
              </a:rPr>
              <a:t></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r </a:t>
            </a:r>
            <a:r>
              <a:rPr lang="en-US" altLang="en-US" sz="2000" i="1" smtClean="0">
                <a:ea typeface="ＭＳ Ｐゴシック" panose="020B0600070205080204" pitchFamily="34" charset="-128"/>
                <a:sym typeface="Symbol" panose="05050102010706020507" pitchFamily="18" charset="2"/>
              </a:rPr>
              <a:t>/ b</a:t>
            </a:r>
            <a:r>
              <a:rPr lang="en-US" altLang="en-US" sz="2000" i="1" baseline="-25000" smtClean="0">
                <a:ea typeface="ＭＳ Ｐゴシック" panose="020B0600070205080204" pitchFamily="34" charset="-128"/>
                <a:sym typeface="Symbol" panose="05050102010706020507" pitchFamily="18" charset="2"/>
              </a:rPr>
              <a:t>b</a:t>
            </a:r>
            <a:r>
              <a:rPr lang="en-US" altLang="en-US" sz="2000" smtClean="0">
                <a:ea typeface="ＭＳ Ｐゴシック" panose="020B0600070205080204" pitchFamily="34" charset="-128"/>
                <a:sym typeface="Symbol" panose="05050102010706020507" pitchFamily="18" charset="2"/>
              </a:rPr>
              <a:t> + </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s </a:t>
            </a:r>
            <a:r>
              <a:rPr lang="en-US" altLang="en-US" sz="2000" i="1" smtClean="0">
                <a:ea typeface="ＭＳ Ｐゴシック" panose="020B0600070205080204" pitchFamily="34" charset="-128"/>
                <a:sym typeface="Symbol" panose="05050102010706020507" pitchFamily="18" charset="2"/>
              </a:rPr>
              <a:t>/ b</a:t>
            </a:r>
            <a:r>
              <a:rPr lang="en-US" altLang="en-US" sz="2000" i="1" baseline="-25000" smtClean="0">
                <a:ea typeface="ＭＳ Ｐゴシック" panose="020B0600070205080204" pitchFamily="34" charset="-128"/>
                <a:sym typeface="Symbol" panose="05050102010706020507" pitchFamily="18" charset="2"/>
              </a:rPr>
              <a:t>b</a:t>
            </a: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sym typeface="Symbol" panose="05050102010706020507" pitchFamily="18" charset="2"/>
              </a:rPr>
              <a:t>log</a:t>
            </a:r>
            <a:r>
              <a:rPr lang="en-US" altLang="en-US" baseline="-25000" smtClean="0">
                <a:ea typeface="ＭＳ Ｐゴシック" panose="020B0600070205080204" pitchFamily="34" charset="-128"/>
                <a:sym typeface="Symbol" panose="05050102010706020507" pitchFamily="18" charset="2"/>
              </a:rPr>
              <a:t></a:t>
            </a:r>
            <a:r>
              <a:rPr lang="en-US" altLang="en-US" i="1" baseline="-25000" smtClean="0">
                <a:ea typeface="ＭＳ Ｐゴシック" panose="020B0600070205080204" pitchFamily="34" charset="-128"/>
                <a:sym typeface="Symbol" panose="05050102010706020507" pitchFamily="18" charset="2"/>
              </a:rPr>
              <a:t>M/bb</a:t>
            </a:r>
            <a:r>
              <a:rPr lang="en-US" altLang="en-US" baseline="-25000" smtClean="0">
                <a:ea typeface="ＭＳ Ｐゴシック" panose="020B0600070205080204" pitchFamily="34" charset="-128"/>
                <a:sym typeface="Symbol" panose="05050102010706020507" pitchFamily="18" charset="2"/>
              </a:rPr>
              <a:t></a:t>
            </a:r>
            <a:r>
              <a:rPr lang="en-US" altLang="en-US" sz="2000" baseline="-25000" smtClean="0">
                <a:ea typeface="ＭＳ Ｐゴシック" panose="020B0600070205080204" pitchFamily="34" charset="-128"/>
                <a:sym typeface="Symbol" panose="05050102010706020507" pitchFamily="18" charset="2"/>
              </a:rPr>
              <a:t>–1</a:t>
            </a:r>
            <a:r>
              <a:rPr lang="en-US" altLang="en-US" sz="2000" smtClean="0">
                <a:ea typeface="ＭＳ Ｐゴシック" panose="020B0600070205080204" pitchFamily="34" charset="-128"/>
                <a:sym typeface="Symbol" panose="05050102010706020507" pitchFamily="18" charset="2"/>
              </a:rPr>
              <a:t>(</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s</a:t>
            </a:r>
            <a:r>
              <a:rPr lang="en-US" altLang="en-US" sz="2000" i="1" smtClean="0">
                <a:ea typeface="ＭＳ Ｐゴシック" panose="020B0600070205080204" pitchFamily="34" charset="-128"/>
                <a:sym typeface="Symbol" panose="05050102010706020507" pitchFamily="18" charset="2"/>
              </a:rPr>
              <a:t>/M</a:t>
            </a:r>
            <a:r>
              <a:rPr lang="en-US" altLang="en-US" sz="2000" smtClean="0">
                <a:ea typeface="ＭＳ Ｐゴシック" panose="020B0600070205080204" pitchFamily="34" charset="-128"/>
                <a:sym typeface="Symbol" panose="05050102010706020507" pitchFamily="18" charset="2"/>
              </a:rPr>
              <a:t>)   seeks</a:t>
            </a:r>
            <a:endParaRPr lang="en-US" altLang="en-US" sz="2400" i="1" smtClean="0">
              <a:ea typeface="ＭＳ Ｐゴシック" panose="020B0600070205080204" pitchFamily="34" charset="-128"/>
              <a:sym typeface="Symbol" panose="05050102010706020507" pitchFamily="18" charset="2"/>
            </a:endParaRPr>
          </a:p>
          <a:p>
            <a:pPr>
              <a:tabLst>
                <a:tab pos="3146425" algn="ctr"/>
              </a:tabLst>
            </a:pPr>
            <a:r>
              <a:rPr lang="en-US" altLang="en-US" sz="2000" smtClean="0">
                <a:ea typeface="ＭＳ Ｐゴシック" panose="020B0600070205080204" pitchFamily="34" charset="-128"/>
                <a:sym typeface="Symbol" panose="05050102010706020507" pitchFamily="18" charset="2"/>
              </a:rPr>
              <a:t>If the entire build input can be kept in main memory no partitioning is required</a:t>
            </a:r>
          </a:p>
          <a:p>
            <a:pPr lvl="1">
              <a:tabLst>
                <a:tab pos="3146425" algn="ctr"/>
              </a:tabLst>
            </a:pPr>
            <a:r>
              <a:rPr lang="en-US" altLang="en-US" sz="2000" smtClean="0">
                <a:ea typeface="ＭＳ Ｐゴシック" panose="020B0600070205080204" pitchFamily="34" charset="-128"/>
                <a:sym typeface="Symbol" panose="05050102010706020507" pitchFamily="18" charset="2"/>
              </a:rPr>
              <a:t>Cost estimate goes down to </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r</a:t>
            </a:r>
            <a:r>
              <a:rPr lang="en-US" altLang="en-US" sz="2000" i="1"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sym typeface="Symbol" panose="05050102010706020507" pitchFamily="18" charset="2"/>
              </a:rPr>
              <a:t>b</a:t>
            </a:r>
            <a:r>
              <a:rPr lang="en-US" altLang="en-US" sz="2000" i="1" baseline="-25000" smtClean="0">
                <a:ea typeface="ＭＳ Ｐゴシック" panose="020B0600070205080204" pitchFamily="34" charset="-128"/>
                <a:sym typeface="Symbol" panose="05050102010706020507" pitchFamily="18" charset="2"/>
              </a:rPr>
              <a:t>s</a:t>
            </a:r>
            <a:r>
              <a:rPr lang="en-US" altLang="en-US" sz="2000" smtClean="0">
                <a:ea typeface="ＭＳ Ｐゴシック"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83566822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Example of Cost of Hash-Join</a:t>
            </a:r>
          </a:p>
        </p:txBody>
      </p:sp>
      <p:sp>
        <p:nvSpPr>
          <p:cNvPr id="93186" name="Rectangle 3"/>
          <p:cNvSpPr>
            <a:spLocks noGrp="1" noChangeArrowheads="1"/>
          </p:cNvSpPr>
          <p:nvPr>
            <p:ph type="body" idx="1"/>
          </p:nvPr>
        </p:nvSpPr>
        <p:spPr>
          <a:xfrm>
            <a:off x="842963" y="1611313"/>
            <a:ext cx="7764462" cy="4678362"/>
          </a:xfrm>
        </p:spPr>
        <p:txBody>
          <a:bodyPr/>
          <a:lstStyle/>
          <a:p>
            <a:r>
              <a:rPr lang="en-US" altLang="en-US" sz="2000" smtClean="0">
                <a:ea typeface="ＭＳ Ｐゴシック" panose="020B0600070205080204" pitchFamily="34" charset="-128"/>
              </a:rPr>
              <a:t>Assume that memory size is 20 blocks</a:t>
            </a:r>
          </a:p>
          <a:p>
            <a:r>
              <a:rPr lang="en-US" altLang="en-US" sz="2000" i="1" smtClean="0">
                <a:ea typeface="ＭＳ Ｐゴシック" panose="020B0600070205080204" pitchFamily="34" charset="-128"/>
              </a:rPr>
              <a:t>b</a:t>
            </a:r>
            <a:r>
              <a:rPr lang="en-US" altLang="en-US" sz="2400" i="1" baseline="-25000" smtClean="0">
                <a:ea typeface="ＭＳ Ｐゴシック" panose="020B0600070205080204" pitchFamily="34" charset="-128"/>
              </a:rPr>
              <a:t>instructor</a:t>
            </a:r>
            <a:r>
              <a:rPr lang="en-US" altLang="en-US" sz="2000" smtClean="0">
                <a:ea typeface="ＭＳ Ｐゴシック" panose="020B0600070205080204" pitchFamily="34" charset="-128"/>
              </a:rPr>
              <a:t>= 100 and </a:t>
            </a:r>
            <a:r>
              <a:rPr lang="en-US" altLang="en-US" sz="2000" i="1" smtClean="0">
                <a:ea typeface="ＭＳ Ｐゴシック" panose="020B0600070205080204" pitchFamily="34" charset="-128"/>
              </a:rPr>
              <a:t>b</a:t>
            </a:r>
            <a:r>
              <a:rPr lang="en-US" altLang="en-US" sz="2400" i="1" baseline="-25000" smtClean="0">
                <a:ea typeface="ＭＳ Ｐゴシック" panose="020B0600070205080204" pitchFamily="34" charset="-128"/>
              </a:rPr>
              <a:t>teaches</a:t>
            </a:r>
            <a:r>
              <a:rPr lang="en-US" altLang="en-US" sz="2400" smtClean="0">
                <a:ea typeface="ＭＳ Ｐゴシック" panose="020B0600070205080204" pitchFamily="34" charset="-128"/>
              </a:rPr>
              <a:t> </a:t>
            </a:r>
            <a:r>
              <a:rPr lang="en-US" altLang="en-US" sz="2000" smtClean="0">
                <a:ea typeface="ＭＳ Ｐゴシック" panose="020B0600070205080204" pitchFamily="34" charset="-128"/>
              </a:rPr>
              <a:t>= 400.</a:t>
            </a:r>
          </a:p>
          <a:p>
            <a:r>
              <a:rPr lang="en-US" altLang="en-US" sz="2000" i="1" smtClean="0">
                <a:ea typeface="ＭＳ Ｐゴシック" panose="020B0600070205080204" pitchFamily="34" charset="-128"/>
              </a:rPr>
              <a:t>instructor </a:t>
            </a:r>
            <a:r>
              <a:rPr lang="en-US" altLang="en-US" sz="2000" smtClean="0">
                <a:ea typeface="ＭＳ Ｐゴシック" panose="020B0600070205080204" pitchFamily="34" charset="-128"/>
              </a:rPr>
              <a:t>is to be used as build input.  Partition it into five partitions, each of size 20 blocks.  This partitioning can be done in one pass.</a:t>
            </a:r>
          </a:p>
          <a:p>
            <a:r>
              <a:rPr lang="en-US" altLang="en-US" sz="2000" smtClean="0">
                <a:ea typeface="ＭＳ Ｐゴシック" panose="020B0600070205080204" pitchFamily="34" charset="-128"/>
              </a:rPr>
              <a:t>Similarly, partition </a:t>
            </a:r>
            <a:r>
              <a:rPr lang="en-US" altLang="en-US" sz="2000" i="1" smtClean="0">
                <a:ea typeface="ＭＳ Ｐゴシック" panose="020B0600070205080204" pitchFamily="34" charset="-128"/>
              </a:rPr>
              <a:t>teaches</a:t>
            </a:r>
            <a:r>
              <a:rPr lang="en-US" altLang="en-US" sz="2000" smtClean="0">
                <a:ea typeface="ＭＳ Ｐゴシック" panose="020B0600070205080204" pitchFamily="34" charset="-128"/>
              </a:rPr>
              <a:t> into five partitions,each of size 80.  This is also done in one pass.</a:t>
            </a:r>
          </a:p>
          <a:p>
            <a:r>
              <a:rPr lang="en-US" altLang="en-US" sz="2000" smtClean="0">
                <a:ea typeface="ＭＳ Ｐゴシック" panose="020B0600070205080204" pitchFamily="34" charset="-128"/>
              </a:rPr>
              <a:t>Therefore total cost, ignoring cost of writing partially filled blocks:</a:t>
            </a:r>
          </a:p>
          <a:p>
            <a:pPr lvl="1"/>
            <a:r>
              <a:rPr lang="en-US" altLang="en-US" sz="2000" smtClean="0">
                <a:ea typeface="ＭＳ Ｐゴシック" panose="020B0600070205080204" pitchFamily="34" charset="-128"/>
              </a:rPr>
              <a:t>3(100 + 400) = 1500 block transfers  +</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2( </a:t>
            </a:r>
            <a:r>
              <a:rPr lang="en-US" altLang="en-US" sz="2000" smtClean="0">
                <a:ea typeface="ＭＳ Ｐゴシック" panose="020B0600070205080204" pitchFamily="34" charset="-128"/>
                <a:sym typeface="Symbol" panose="05050102010706020507" pitchFamily="18" charset="2"/>
              </a:rPr>
              <a:t>100/3 + 400/3) = 336 seeks</a:t>
            </a:r>
            <a:endParaRPr lang="en-US" altLang="en-US" sz="2000" smtClean="0">
              <a:ea typeface="ＭＳ Ｐゴシック" panose="020B0600070205080204" pitchFamily="34" charset="-128"/>
            </a:endParaRPr>
          </a:p>
        </p:txBody>
      </p:sp>
      <p:sp>
        <p:nvSpPr>
          <p:cNvPr id="93187" name="Text Box 4"/>
          <p:cNvSpPr txBox="1">
            <a:spLocks noChangeArrowheads="1"/>
          </p:cNvSpPr>
          <p:nvPr/>
        </p:nvSpPr>
        <p:spPr bwMode="auto">
          <a:xfrm>
            <a:off x="1081088" y="1009650"/>
            <a:ext cx="24653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2000" i="1"/>
              <a:t>instructor     teaches</a:t>
            </a:r>
          </a:p>
        </p:txBody>
      </p:sp>
      <p:sp>
        <p:nvSpPr>
          <p:cNvPr id="93188" name="AutoShape 5"/>
          <p:cNvSpPr>
            <a:spLocks noChangeArrowheads="1"/>
          </p:cNvSpPr>
          <p:nvPr/>
        </p:nvSpPr>
        <p:spPr bwMode="auto">
          <a:xfrm rot="5400000">
            <a:off x="2349501" y="1136650"/>
            <a:ext cx="188912"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406214716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a:defRPr/>
            </a:pPr>
            <a:r>
              <a:rPr lang="en-US" dirty="0">
                <a:ea typeface="+mj-ea"/>
              </a:rPr>
              <a:t>Optimization of Disk-Block Access</a:t>
            </a:r>
          </a:p>
        </p:txBody>
      </p:sp>
      <p:sp>
        <p:nvSpPr>
          <p:cNvPr id="48131" name="Rectangle 3"/>
          <p:cNvSpPr>
            <a:spLocks noGrp="1" noChangeArrowheads="1"/>
          </p:cNvSpPr>
          <p:nvPr>
            <p:ph type="body" idx="1"/>
          </p:nvPr>
        </p:nvSpPr>
        <p:spPr>
          <a:xfrm>
            <a:off x="102870" y="925830"/>
            <a:ext cx="8926830" cy="5552757"/>
          </a:xfrm>
        </p:spPr>
        <p:txBody>
          <a:bodyPr/>
          <a:lstStyle/>
          <a:p>
            <a:r>
              <a:rPr lang="en-US" altLang="en-US" b="1" dirty="0" smtClean="0">
                <a:solidFill>
                  <a:srgbClr val="000099"/>
                </a:solidFill>
              </a:rPr>
              <a:t>Block</a:t>
            </a:r>
            <a:r>
              <a:rPr lang="en-US" altLang="en-US" b="1" dirty="0" smtClean="0">
                <a:solidFill>
                  <a:schemeClr val="tx2"/>
                </a:solidFill>
              </a:rPr>
              <a:t> </a:t>
            </a:r>
            <a:r>
              <a:rPr lang="en-US" altLang="en-US" dirty="0" smtClean="0"/>
              <a:t>– a contiguous sequence of sectors from a single track </a:t>
            </a:r>
          </a:p>
          <a:p>
            <a:pPr lvl="1"/>
            <a:r>
              <a:rPr lang="en-US" altLang="en-US" dirty="0" smtClean="0">
                <a:ea typeface="ＭＳ Ｐゴシック" panose="020B0600070205080204" pitchFamily="34" charset="-128"/>
              </a:rPr>
              <a:t>data is transferred between disk and main memory in blocks </a:t>
            </a:r>
          </a:p>
          <a:p>
            <a:pPr lvl="1"/>
            <a:r>
              <a:rPr lang="en-US" altLang="en-US" dirty="0" smtClean="0">
                <a:ea typeface="ＭＳ Ｐゴシック" panose="020B0600070205080204" pitchFamily="34" charset="-128"/>
              </a:rPr>
              <a:t>sizes range from 512 bytes to several kilobytes</a:t>
            </a:r>
          </a:p>
          <a:p>
            <a:pPr lvl="2"/>
            <a:r>
              <a:rPr lang="en-US" altLang="en-US" dirty="0" smtClean="0">
                <a:ea typeface="ＭＳ Ｐゴシック" panose="020B0600070205080204" pitchFamily="34" charset="-128"/>
              </a:rPr>
              <a:t>Smaller blocks: more transfers from disk</a:t>
            </a:r>
          </a:p>
          <a:p>
            <a:pPr lvl="2"/>
            <a:r>
              <a:rPr lang="en-US" altLang="en-US" dirty="0" smtClean="0">
                <a:ea typeface="ＭＳ Ｐゴシック" panose="020B0600070205080204" pitchFamily="34" charset="-128"/>
              </a:rPr>
              <a:t>Larger blocks:  more space wasted due to partially filled blocks</a:t>
            </a:r>
          </a:p>
          <a:p>
            <a:pPr lvl="2"/>
            <a:r>
              <a:rPr lang="en-US" altLang="en-US" dirty="0" smtClean="0">
                <a:ea typeface="ＭＳ Ｐゴシック" panose="020B0600070205080204" pitchFamily="34" charset="-128"/>
              </a:rPr>
              <a:t>Typical block sizes today range from 4 to 16 kilobytes</a:t>
            </a:r>
          </a:p>
          <a:p>
            <a:r>
              <a:rPr lang="en-US" altLang="en-US" b="1" dirty="0" smtClean="0">
                <a:solidFill>
                  <a:srgbClr val="000099"/>
                </a:solidFill>
              </a:rPr>
              <a:t>Disk-arm-scheduling</a:t>
            </a:r>
            <a:r>
              <a:rPr lang="en-US" altLang="en-US" dirty="0" smtClean="0"/>
              <a:t> algorithms order pending accesses to tracks so that disk arm movement is minimized </a:t>
            </a:r>
          </a:p>
          <a:p>
            <a:pPr lvl="1"/>
            <a:r>
              <a:rPr lang="en-US" altLang="en-US" b="1" dirty="0" smtClean="0">
                <a:solidFill>
                  <a:srgbClr val="000099"/>
                </a:solidFill>
                <a:ea typeface="ＭＳ Ｐゴシック" panose="020B0600070205080204" pitchFamily="34" charset="-128"/>
              </a:rPr>
              <a:t>elevator algorithm</a:t>
            </a:r>
            <a:r>
              <a:rPr lang="en-US" altLang="en-US" dirty="0" smtClean="0">
                <a:ea typeface="ＭＳ Ｐゴシック" panose="020B0600070205080204" pitchFamily="34" charset="-128"/>
              </a:rPr>
              <a:t>:</a:t>
            </a:r>
          </a:p>
        </p:txBody>
      </p:sp>
      <p:sp>
        <p:nvSpPr>
          <p:cNvPr id="48132" name="Line 4"/>
          <p:cNvSpPr>
            <a:spLocks noChangeShapeType="1"/>
          </p:cNvSpPr>
          <p:nvPr/>
        </p:nvSpPr>
        <p:spPr bwMode="auto">
          <a:xfrm>
            <a:off x="4230688" y="5295900"/>
            <a:ext cx="27035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33" name="Line 5"/>
          <p:cNvSpPr>
            <a:spLocks noChangeShapeType="1"/>
          </p:cNvSpPr>
          <p:nvPr/>
        </p:nvSpPr>
        <p:spPr bwMode="auto">
          <a:xfrm flipH="1">
            <a:off x="2746375" y="5627688"/>
            <a:ext cx="41878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34" name="Text Box 6"/>
          <p:cNvSpPr txBox="1">
            <a:spLocks noChangeArrowheads="1"/>
          </p:cNvSpPr>
          <p:nvPr/>
        </p:nvSpPr>
        <p:spPr bwMode="auto">
          <a:xfrm>
            <a:off x="4083050" y="4594225"/>
            <a:ext cx="44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R1</a:t>
            </a:r>
          </a:p>
        </p:txBody>
      </p:sp>
      <p:sp>
        <p:nvSpPr>
          <p:cNvPr id="48135" name="Text Box 7"/>
          <p:cNvSpPr txBox="1">
            <a:spLocks noChangeArrowheads="1"/>
          </p:cNvSpPr>
          <p:nvPr/>
        </p:nvSpPr>
        <p:spPr bwMode="auto">
          <a:xfrm>
            <a:off x="4895850" y="4581525"/>
            <a:ext cx="44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R5</a:t>
            </a:r>
          </a:p>
        </p:txBody>
      </p:sp>
      <p:sp>
        <p:nvSpPr>
          <p:cNvPr id="48136" name="Text Box 8"/>
          <p:cNvSpPr txBox="1">
            <a:spLocks noChangeArrowheads="1"/>
          </p:cNvSpPr>
          <p:nvPr/>
        </p:nvSpPr>
        <p:spPr bwMode="auto">
          <a:xfrm>
            <a:off x="5835650" y="4581525"/>
            <a:ext cx="44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R2</a:t>
            </a:r>
          </a:p>
        </p:txBody>
      </p:sp>
      <p:sp>
        <p:nvSpPr>
          <p:cNvPr id="48137" name="Text Box 9"/>
          <p:cNvSpPr txBox="1">
            <a:spLocks noChangeArrowheads="1"/>
          </p:cNvSpPr>
          <p:nvPr/>
        </p:nvSpPr>
        <p:spPr bwMode="auto">
          <a:xfrm>
            <a:off x="6610350" y="4594225"/>
            <a:ext cx="44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R4</a:t>
            </a:r>
          </a:p>
        </p:txBody>
      </p:sp>
      <p:sp>
        <p:nvSpPr>
          <p:cNvPr id="48138" name="Text Box 10"/>
          <p:cNvSpPr txBox="1">
            <a:spLocks noChangeArrowheads="1"/>
          </p:cNvSpPr>
          <p:nvPr/>
        </p:nvSpPr>
        <p:spPr bwMode="auto">
          <a:xfrm>
            <a:off x="3321050" y="4594225"/>
            <a:ext cx="44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R3</a:t>
            </a:r>
          </a:p>
        </p:txBody>
      </p:sp>
      <p:sp>
        <p:nvSpPr>
          <p:cNvPr id="48139" name="Text Box 11"/>
          <p:cNvSpPr txBox="1">
            <a:spLocks noChangeArrowheads="1"/>
          </p:cNvSpPr>
          <p:nvPr/>
        </p:nvSpPr>
        <p:spPr bwMode="auto">
          <a:xfrm>
            <a:off x="2755900" y="4613275"/>
            <a:ext cx="4429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R6</a:t>
            </a:r>
          </a:p>
        </p:txBody>
      </p:sp>
      <p:sp>
        <p:nvSpPr>
          <p:cNvPr id="48140" name="Line 12"/>
          <p:cNvSpPr>
            <a:spLocks noChangeShapeType="1"/>
          </p:cNvSpPr>
          <p:nvPr/>
        </p:nvSpPr>
        <p:spPr bwMode="auto">
          <a:xfrm>
            <a:off x="1484313" y="5976938"/>
            <a:ext cx="60039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48141" name="Text Box 13"/>
          <p:cNvSpPr txBox="1">
            <a:spLocks noChangeArrowheads="1"/>
          </p:cNvSpPr>
          <p:nvPr/>
        </p:nvSpPr>
        <p:spPr bwMode="auto">
          <a:xfrm>
            <a:off x="769938" y="6026150"/>
            <a:ext cx="11461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Inner track</a:t>
            </a:r>
          </a:p>
        </p:txBody>
      </p:sp>
      <p:sp>
        <p:nvSpPr>
          <p:cNvPr id="48142" name="Text Box 14"/>
          <p:cNvSpPr txBox="1">
            <a:spLocks noChangeArrowheads="1"/>
          </p:cNvSpPr>
          <p:nvPr/>
        </p:nvSpPr>
        <p:spPr bwMode="auto">
          <a:xfrm>
            <a:off x="6713538" y="6059488"/>
            <a:ext cx="11922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Outer track</a:t>
            </a:r>
          </a:p>
        </p:txBody>
      </p:sp>
    </p:spTree>
    <p:extLst>
      <p:ext uri="{BB962C8B-B14F-4D97-AF65-F5344CB8AC3E}">
        <p14:creationId xmlns:p14="http://schemas.microsoft.com/office/powerpoint/2010/main" val="9202223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Hybrid Hash–Join</a:t>
            </a:r>
          </a:p>
        </p:txBody>
      </p:sp>
      <p:sp>
        <p:nvSpPr>
          <p:cNvPr id="95234" name="Rectangle 3"/>
          <p:cNvSpPr>
            <a:spLocks noGrp="1" noChangeArrowheads="1"/>
          </p:cNvSpPr>
          <p:nvPr>
            <p:ph type="body" idx="1"/>
          </p:nvPr>
        </p:nvSpPr>
        <p:spPr>
          <a:xfrm>
            <a:off x="842963" y="1165225"/>
            <a:ext cx="7827962" cy="5407025"/>
          </a:xfrm>
        </p:spPr>
        <p:txBody>
          <a:bodyPr/>
          <a:lstStyle/>
          <a:p>
            <a:pPr>
              <a:lnSpc>
                <a:spcPct val="90000"/>
              </a:lnSpc>
            </a:pPr>
            <a:r>
              <a:rPr lang="en-US" altLang="en-US" sz="2000" smtClean="0">
                <a:ea typeface="ＭＳ Ｐゴシック" panose="020B0600070205080204" pitchFamily="34" charset="-128"/>
              </a:rPr>
              <a:t>Useful when memory sized are relatively large, and the build input is bigger than memory.</a:t>
            </a:r>
          </a:p>
          <a:p>
            <a:pPr>
              <a:lnSpc>
                <a:spcPct val="90000"/>
              </a:lnSpc>
            </a:pPr>
            <a:r>
              <a:rPr lang="en-US" altLang="en-US" sz="2000" b="1" smtClean="0">
                <a:ea typeface="ＭＳ Ｐゴシック" panose="020B0600070205080204" pitchFamily="34" charset="-128"/>
              </a:rPr>
              <a:t>Main feature of hybrid hash join:</a:t>
            </a:r>
          </a:p>
          <a:p>
            <a:pPr>
              <a:lnSpc>
                <a:spcPct val="90000"/>
              </a:lnSpc>
              <a:buFont typeface="Monotype Sorts" charset="2"/>
              <a:buNone/>
            </a:pPr>
            <a:r>
              <a:rPr lang="en-US" altLang="en-US" sz="2000" b="1" smtClean="0">
                <a:ea typeface="ＭＳ Ｐゴシック" panose="020B0600070205080204" pitchFamily="34" charset="-128"/>
              </a:rPr>
              <a:t>      Keep the first partition of the build relation in memory.</a:t>
            </a:r>
            <a:r>
              <a:rPr lang="en-US" altLang="en-US" sz="2000" smtClean="0">
                <a:ea typeface="ＭＳ Ｐゴシック" panose="020B0600070205080204" pitchFamily="34" charset="-128"/>
              </a:rPr>
              <a:t> </a:t>
            </a:r>
          </a:p>
          <a:p>
            <a:pPr>
              <a:lnSpc>
                <a:spcPct val="90000"/>
              </a:lnSpc>
            </a:pPr>
            <a:r>
              <a:rPr lang="en-US" altLang="en-US" sz="2000" smtClean="0">
                <a:ea typeface="ＭＳ Ｐゴシック" panose="020B0600070205080204" pitchFamily="34" charset="-128"/>
              </a:rPr>
              <a:t>E.g. With memory size of 25 blocks, </a:t>
            </a:r>
            <a:r>
              <a:rPr lang="en-US" altLang="en-US" sz="2000" i="1" smtClean="0">
                <a:ea typeface="ＭＳ Ｐゴシック" panose="020B0600070205080204" pitchFamily="34" charset="-128"/>
              </a:rPr>
              <a:t>instructor </a:t>
            </a:r>
            <a:r>
              <a:rPr lang="en-US" altLang="en-US" sz="2000" smtClean="0">
                <a:ea typeface="ＭＳ Ｐゴシック" panose="020B0600070205080204" pitchFamily="34" charset="-128"/>
              </a:rPr>
              <a:t>can be partitioned into five partitions, each of size 20 blocks.</a:t>
            </a:r>
          </a:p>
          <a:p>
            <a:pPr lvl="1">
              <a:lnSpc>
                <a:spcPct val="90000"/>
              </a:lnSpc>
            </a:pPr>
            <a:r>
              <a:rPr lang="en-US" altLang="en-US" smtClean="0">
                <a:ea typeface="ＭＳ Ｐゴシック" panose="020B0600070205080204" pitchFamily="34" charset="-128"/>
              </a:rPr>
              <a:t> Division of memory:</a:t>
            </a:r>
          </a:p>
          <a:p>
            <a:pPr lvl="2">
              <a:lnSpc>
                <a:spcPct val="90000"/>
              </a:lnSpc>
            </a:pPr>
            <a:r>
              <a:rPr lang="en-US" altLang="en-US" smtClean="0">
                <a:ea typeface="ＭＳ Ｐゴシック" panose="020B0600070205080204" pitchFamily="34" charset="-128"/>
              </a:rPr>
              <a:t>The first partition occupies 20 blocks of memory</a:t>
            </a:r>
          </a:p>
          <a:p>
            <a:pPr lvl="2">
              <a:lnSpc>
                <a:spcPct val="90000"/>
              </a:lnSpc>
            </a:pPr>
            <a:r>
              <a:rPr lang="en-US" altLang="en-US" smtClean="0">
                <a:ea typeface="ＭＳ Ｐゴシック" panose="020B0600070205080204" pitchFamily="34" charset="-128"/>
              </a:rPr>
              <a:t>1 block is used for input, and 1 block each for buffering the other 4 partitions.</a:t>
            </a:r>
          </a:p>
          <a:p>
            <a:pPr>
              <a:lnSpc>
                <a:spcPct val="90000"/>
              </a:lnSpc>
            </a:pPr>
            <a:r>
              <a:rPr lang="en-US" altLang="en-US" sz="2000" i="1" smtClean="0">
                <a:ea typeface="ＭＳ Ｐゴシック" panose="020B0600070205080204" pitchFamily="34" charset="-128"/>
              </a:rPr>
              <a:t>teaches </a:t>
            </a:r>
            <a:r>
              <a:rPr lang="en-US" altLang="en-US" sz="2000" smtClean="0">
                <a:ea typeface="ＭＳ Ｐゴシック" panose="020B0600070205080204" pitchFamily="34" charset="-128"/>
              </a:rPr>
              <a:t>is similarly partitioned into five partitions each of size 80</a:t>
            </a:r>
          </a:p>
          <a:p>
            <a:pPr lvl="1">
              <a:lnSpc>
                <a:spcPct val="90000"/>
              </a:lnSpc>
            </a:pPr>
            <a:r>
              <a:rPr lang="en-US" altLang="en-US" smtClean="0">
                <a:ea typeface="ＭＳ Ｐゴシック" panose="020B0600070205080204" pitchFamily="34" charset="-128"/>
              </a:rPr>
              <a:t>the first is used right away for probing, instead of being written out</a:t>
            </a:r>
          </a:p>
          <a:p>
            <a:pPr>
              <a:lnSpc>
                <a:spcPct val="90000"/>
              </a:lnSpc>
            </a:pPr>
            <a:r>
              <a:rPr lang="en-US" altLang="en-US" sz="2000" smtClean="0">
                <a:ea typeface="ＭＳ Ｐゴシック" panose="020B0600070205080204" pitchFamily="34" charset="-128"/>
              </a:rPr>
              <a:t>Cost of 3(80 + 320) + 20 +80 = 1300 block transfers for</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 hybrid hash join, instead of 1500 with plain hash-join.</a:t>
            </a:r>
          </a:p>
          <a:p>
            <a:pPr>
              <a:lnSpc>
                <a:spcPct val="90000"/>
              </a:lnSpc>
            </a:pPr>
            <a:r>
              <a:rPr lang="en-US" altLang="en-US" sz="2000" smtClean="0">
                <a:ea typeface="ＭＳ Ｐゴシック" panose="020B0600070205080204" pitchFamily="34" charset="-128"/>
              </a:rPr>
              <a:t>Hybrid hash-join most useful if </a:t>
            </a:r>
            <a:r>
              <a:rPr lang="en-US" altLang="en-US" sz="2000" i="1" smtClean="0">
                <a:ea typeface="ＭＳ Ｐゴシック" panose="020B0600070205080204" pitchFamily="34" charset="-128"/>
              </a:rPr>
              <a:t>M</a:t>
            </a:r>
            <a:r>
              <a:rPr lang="en-US" altLang="en-US" sz="2000" smtClean="0">
                <a:ea typeface="ＭＳ Ｐゴシック" panose="020B0600070205080204" pitchFamily="34" charset="-128"/>
              </a:rPr>
              <a:t> &gt;&gt; </a:t>
            </a:r>
          </a:p>
        </p:txBody>
      </p:sp>
      <p:graphicFrame>
        <p:nvGraphicFramePr>
          <p:cNvPr id="95235" name="Object 2"/>
          <p:cNvGraphicFramePr>
            <a:graphicFrameLocks noChangeAspect="1"/>
          </p:cNvGraphicFramePr>
          <p:nvPr/>
        </p:nvGraphicFramePr>
        <p:xfrm>
          <a:off x="5391150" y="5876925"/>
          <a:ext cx="506413" cy="401638"/>
        </p:xfrm>
        <a:graphic>
          <a:graphicData uri="http://schemas.openxmlformats.org/presentationml/2006/ole">
            <mc:AlternateContent xmlns:mc="http://schemas.openxmlformats.org/markup-compatibility/2006">
              <mc:Choice xmlns:v="urn:schemas-microsoft-com:vml" Requires="v">
                <p:oleObj spid="_x0000_s2059" name="Equation" r:id="rId4" imgW="431613" imgH="342751" progId="Equation.3">
                  <p:embed/>
                </p:oleObj>
              </mc:Choice>
              <mc:Fallback>
                <p:oleObj name="Equation" r:id="rId4" imgW="431613" imgH="342751" progId="Equation.3">
                  <p:embed/>
                  <p:pic>
                    <p:nvPicPr>
                      <p:cNvPr id="95235"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1150" y="5876925"/>
                        <a:ext cx="506413" cy="401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66764063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Complex Joins</a:t>
            </a:r>
          </a:p>
        </p:txBody>
      </p:sp>
      <p:sp>
        <p:nvSpPr>
          <p:cNvPr id="97282" name="Rectangle 3"/>
          <p:cNvSpPr>
            <a:spLocks noGrp="1" noChangeArrowheads="1"/>
          </p:cNvSpPr>
          <p:nvPr>
            <p:ph type="body" idx="1"/>
          </p:nvPr>
        </p:nvSpPr>
        <p:spPr>
          <a:xfrm>
            <a:off x="842963" y="1165225"/>
            <a:ext cx="8074025" cy="5116513"/>
          </a:xfrm>
        </p:spPr>
        <p:txBody>
          <a:bodyPr/>
          <a:lstStyle/>
          <a:p>
            <a:pPr>
              <a:tabLst>
                <a:tab pos="3030538" algn="ctr"/>
              </a:tabLst>
            </a:pPr>
            <a:r>
              <a:rPr lang="en-US" altLang="en-US" sz="2000" smtClean="0">
                <a:ea typeface="ＭＳ Ｐゴシック" panose="020B0600070205080204" pitchFamily="34" charset="-128"/>
              </a:rPr>
              <a:t>Join with a conjunctive condition:</a:t>
            </a:r>
          </a:p>
          <a:p>
            <a:pPr>
              <a:buFont typeface="Monotype Sorts" charset="2"/>
              <a:buNone/>
              <a:tabLst>
                <a:tab pos="3030538" algn="ctr"/>
              </a:tabLst>
            </a:pPr>
            <a:r>
              <a:rPr lang="en-US" altLang="en-US" sz="2000" smtClean="0">
                <a:ea typeface="ＭＳ Ｐゴシック" panose="020B0600070205080204" pitchFamily="34" charset="-128"/>
              </a:rPr>
              <a:t>		</a:t>
            </a:r>
            <a:r>
              <a:rPr lang="en-US" altLang="en-US" sz="2000" i="1" smtClean="0">
                <a:ea typeface="ＭＳ Ｐゴシック" panose="020B0600070205080204" pitchFamily="34" charset="-128"/>
              </a:rPr>
              <a:t>r     </a:t>
            </a:r>
            <a:r>
              <a:rPr lang="en-US" altLang="en-US" sz="2400" baseline="-25000" smtClean="0">
                <a:ea typeface="ＭＳ Ｐゴシック" panose="020B0600070205080204" pitchFamily="34" charset="-128"/>
                <a:sym typeface="Symbol" panose="05050102010706020507" pitchFamily="18" charset="2"/>
              </a:rPr>
              <a:t></a:t>
            </a:r>
            <a:r>
              <a:rPr lang="en-US" altLang="en-US" sz="2400" baseline="-25000" smtClean="0">
                <a:ea typeface="ＭＳ Ｐゴシック" panose="020B0600070205080204" pitchFamily="34" charset="-128"/>
                <a:sym typeface="Greek Symbols" pitchFamily="18" charset="2"/>
              </a:rPr>
              <a:t>1</a:t>
            </a:r>
            <a:r>
              <a:rPr lang="en-US" altLang="en-US" sz="2400" baseline="-25000" smtClean="0">
                <a:ea typeface="ＭＳ Ｐゴシック" panose="020B0600070205080204" pitchFamily="34" charset="-128"/>
                <a:sym typeface="Symbol" panose="05050102010706020507" pitchFamily="18" charset="2"/>
              </a:rPr>
              <a:t> </a:t>
            </a:r>
            <a:r>
              <a:rPr lang="en-US" altLang="en-US" sz="2400" baseline="-25000" smtClean="0">
                <a:ea typeface="ＭＳ Ｐゴシック" panose="020B0600070205080204" pitchFamily="34" charset="-128"/>
                <a:sym typeface="Greek Symbols" pitchFamily="18" charset="2"/>
              </a:rPr>
              <a:t> 2</a:t>
            </a:r>
            <a:r>
              <a:rPr lang="en-US" altLang="en-US" sz="2400" baseline="-25000" smtClean="0">
                <a:ea typeface="ＭＳ Ｐゴシック" panose="020B0600070205080204" pitchFamily="34" charset="-128"/>
                <a:sym typeface="Symbol" panose="05050102010706020507" pitchFamily="18" charset="2"/>
              </a:rPr>
              <a:t>...  </a:t>
            </a:r>
            <a:r>
              <a:rPr lang="en-US" altLang="en-US" sz="2400" baseline="-25000" smtClean="0">
                <a:ea typeface="ＭＳ Ｐゴシック" panose="020B0600070205080204" pitchFamily="34" charset="-128"/>
                <a:sym typeface="Greek Symbols" pitchFamily="18" charset="2"/>
              </a:rPr>
              <a:t> </a:t>
            </a:r>
            <a:r>
              <a:rPr lang="en-US" altLang="en-US" sz="2400" i="1" baseline="-25000" smtClean="0">
                <a:ea typeface="ＭＳ Ｐゴシック" panose="020B0600070205080204" pitchFamily="34" charset="-128"/>
                <a:sym typeface="Greek Symbols" pitchFamily="18" charset="2"/>
              </a:rPr>
              <a:t>n</a:t>
            </a:r>
            <a:r>
              <a:rPr lang="en-US" altLang="en-US" sz="1600" i="1"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a:t>
            </a:r>
            <a:endParaRPr lang="en-US" altLang="en-US" sz="2000" smtClean="0">
              <a:ea typeface="ＭＳ Ｐゴシック" panose="020B0600070205080204" pitchFamily="34" charset="-128"/>
              <a:sym typeface="Greek Symbols" pitchFamily="18" charset="2"/>
            </a:endParaRPr>
          </a:p>
          <a:p>
            <a:pPr lvl="1">
              <a:tabLst>
                <a:tab pos="3030538" algn="ctr"/>
              </a:tabLst>
            </a:pPr>
            <a:r>
              <a:rPr lang="en-US" altLang="en-US" sz="2000" smtClean="0">
                <a:ea typeface="ＭＳ Ｐゴシック" panose="020B0600070205080204" pitchFamily="34" charset="-128"/>
                <a:sym typeface="Symbol" panose="05050102010706020507" pitchFamily="18" charset="2"/>
              </a:rPr>
              <a:t>Either use nested loops/block nested loops, or</a:t>
            </a:r>
          </a:p>
          <a:p>
            <a:pPr lvl="1">
              <a:tabLst>
                <a:tab pos="3030538" algn="ctr"/>
              </a:tabLst>
            </a:pPr>
            <a:r>
              <a:rPr lang="en-US" altLang="en-US" sz="2000" smtClean="0">
                <a:ea typeface="ＭＳ Ｐゴシック" panose="020B0600070205080204" pitchFamily="34" charset="-128"/>
                <a:sym typeface="Symbol" panose="05050102010706020507" pitchFamily="18" charset="2"/>
              </a:rPr>
              <a:t>Compute the result of one of the simpler joins </a:t>
            </a:r>
            <a:r>
              <a:rPr lang="en-US" altLang="en-US" sz="2000" i="1" smtClean="0">
                <a:ea typeface="ＭＳ Ｐゴシック" panose="020B0600070205080204" pitchFamily="34" charset="-128"/>
                <a:sym typeface="Symbol" panose="05050102010706020507" pitchFamily="18" charset="2"/>
              </a:rPr>
              <a:t>r    </a:t>
            </a:r>
            <a:r>
              <a:rPr lang="en-US" altLang="en-US" sz="2000" smtClean="0">
                <a:ea typeface="ＭＳ Ｐゴシック" panose="020B0600070205080204" pitchFamily="34" charset="-128"/>
                <a:sym typeface="Symbol" panose="05050102010706020507" pitchFamily="18" charset="2"/>
              </a:rPr>
              <a:t> </a:t>
            </a:r>
            <a:r>
              <a:rPr lang="en-US" altLang="en-US" sz="2400" baseline="-25000" smtClean="0">
                <a:ea typeface="ＭＳ Ｐゴシック" panose="020B0600070205080204" pitchFamily="34" charset="-128"/>
                <a:sym typeface="Symbol" panose="05050102010706020507" pitchFamily="18" charset="2"/>
              </a:rPr>
              <a:t></a:t>
            </a:r>
            <a:r>
              <a:rPr lang="en-US" altLang="en-US" sz="2400" i="1" baseline="-25000" smtClean="0">
                <a:ea typeface="ＭＳ Ｐゴシック" panose="020B0600070205080204" pitchFamily="34" charset="-128"/>
                <a:sym typeface="Greek Symbols" pitchFamily="18" charset="2"/>
              </a:rPr>
              <a:t>i</a:t>
            </a:r>
            <a:r>
              <a:rPr lang="en-US" altLang="en-US" sz="1600" i="1"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a:t>
            </a:r>
            <a:endParaRPr lang="en-US" altLang="en-US" sz="2000" smtClean="0">
              <a:ea typeface="ＭＳ Ｐゴシック" panose="020B0600070205080204" pitchFamily="34" charset="-128"/>
              <a:sym typeface="Greek Symbols" pitchFamily="18" charset="2"/>
            </a:endParaRPr>
          </a:p>
          <a:p>
            <a:pPr lvl="2">
              <a:tabLst>
                <a:tab pos="3030538" algn="ctr"/>
              </a:tabLst>
            </a:pPr>
            <a:r>
              <a:rPr lang="en-US" altLang="en-US" sz="2000" smtClean="0">
                <a:ea typeface="ＭＳ Ｐゴシック" panose="020B0600070205080204" pitchFamily="34" charset="-128"/>
                <a:sym typeface="Greek Symbols" pitchFamily="18" charset="2"/>
              </a:rPr>
              <a:t>final result comprises those tuples in the intermediate result that satisfy the remaining conditions</a:t>
            </a:r>
          </a:p>
          <a:p>
            <a:pPr lvl="1">
              <a:buFont typeface="Monotype Sorts" charset="2"/>
              <a:buNone/>
              <a:tabLst>
                <a:tab pos="3030538" algn="ctr"/>
              </a:tabLst>
            </a:pPr>
            <a:r>
              <a:rPr lang="en-US" altLang="en-US" sz="1600" baseline="-25000" smtClean="0">
                <a:ea typeface="ＭＳ Ｐゴシック" panose="020B0600070205080204" pitchFamily="34" charset="-128"/>
                <a:sym typeface="Greek Symbols" pitchFamily="18" charset="2"/>
              </a:rPr>
              <a:t>	</a:t>
            </a:r>
            <a:r>
              <a:rPr lang="en-US" altLang="en-US" sz="2000" baseline="-25000" smtClean="0">
                <a:ea typeface="ＭＳ Ｐゴシック" panose="020B0600070205080204" pitchFamily="34" charset="-128"/>
                <a:sym typeface="Greek Symbols" pitchFamily="18" charset="2"/>
              </a:rPr>
              <a:t>	</a:t>
            </a:r>
            <a:r>
              <a:rPr lang="en-US" altLang="en-US" sz="2000" smtClean="0">
                <a:ea typeface="ＭＳ Ｐゴシック" panose="020B0600070205080204" pitchFamily="34" charset="-128"/>
                <a:sym typeface="Symbol" panose="05050102010706020507" pitchFamily="18" charset="2"/>
              </a:rPr>
              <a:t></a:t>
            </a:r>
            <a:r>
              <a:rPr lang="en-US" altLang="en-US" sz="2000" baseline="-25000" smtClean="0">
                <a:ea typeface="ＭＳ Ｐゴシック" panose="020B0600070205080204" pitchFamily="34" charset="-128"/>
                <a:sym typeface="Greek Symbols" pitchFamily="18" charset="2"/>
              </a:rPr>
              <a:t>1</a:t>
            </a:r>
            <a:r>
              <a:rPr lang="en-US" altLang="en-US" sz="1400" i="1" baseline="-25000" smtClean="0">
                <a:ea typeface="ＭＳ Ｐゴシック" panose="020B0600070205080204" pitchFamily="34" charset="-128"/>
                <a:sym typeface="Greek Symbols" pitchFamily="18" charset="2"/>
              </a:rPr>
              <a:t> </a:t>
            </a:r>
            <a:r>
              <a:rPr lang="en-US" altLang="en-US" smtClean="0">
                <a:ea typeface="ＭＳ Ｐゴシック" panose="020B0600070205080204" pitchFamily="34" charset="-128"/>
                <a:sym typeface="Symbol" panose="05050102010706020507" pitchFamily="18" charset="2"/>
              </a:rPr>
              <a:t> . . .  </a:t>
            </a:r>
            <a:r>
              <a:rPr lang="en-US" altLang="en-US" sz="2000" smtClean="0">
                <a:ea typeface="ＭＳ Ｐゴシック" panose="020B0600070205080204" pitchFamily="34" charset="-128"/>
                <a:sym typeface="Symbol" panose="05050102010706020507" pitchFamily="18" charset="2"/>
              </a:rPr>
              <a:t></a:t>
            </a:r>
            <a:r>
              <a:rPr lang="en-US" altLang="en-US" sz="2000" i="1" baseline="-25000" smtClean="0">
                <a:ea typeface="ＭＳ Ｐゴシック" panose="020B0600070205080204" pitchFamily="34" charset="-128"/>
                <a:sym typeface="Greek Symbols" pitchFamily="18" charset="2"/>
              </a:rPr>
              <a:t>i </a:t>
            </a:r>
            <a:r>
              <a:rPr lang="en-US" altLang="en-US" sz="2000" baseline="-25000" smtClean="0">
                <a:ea typeface="ＭＳ Ｐゴシック" panose="020B0600070205080204" pitchFamily="34" charset="-128"/>
                <a:sym typeface="Greek Symbols" pitchFamily="18" charset="2"/>
              </a:rPr>
              <a:t>–1</a:t>
            </a:r>
            <a:r>
              <a:rPr lang="en-US" altLang="en-US" sz="1400" smtClean="0">
                <a:ea typeface="ＭＳ Ｐゴシック" panose="020B0600070205080204" pitchFamily="34" charset="-128"/>
                <a:sym typeface="Greek Symbols" pitchFamily="18" charset="2"/>
              </a:rPr>
              <a:t> </a:t>
            </a:r>
            <a:r>
              <a:rPr lang="en-US" altLang="en-US"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a:t>
            </a:r>
            <a:r>
              <a:rPr lang="en-US" altLang="en-US" sz="2000" i="1" baseline="-25000" smtClean="0">
                <a:ea typeface="ＭＳ Ｐゴシック" panose="020B0600070205080204" pitchFamily="34" charset="-128"/>
                <a:sym typeface="Greek Symbols" pitchFamily="18" charset="2"/>
              </a:rPr>
              <a:t>i </a:t>
            </a:r>
            <a:r>
              <a:rPr lang="en-US" altLang="en-US" sz="2000" baseline="-25000" smtClean="0">
                <a:ea typeface="ＭＳ Ｐゴシック" panose="020B0600070205080204" pitchFamily="34" charset="-128"/>
                <a:sym typeface="Greek Symbols" pitchFamily="18" charset="2"/>
              </a:rPr>
              <a:t>+1</a:t>
            </a:r>
            <a:r>
              <a:rPr lang="en-US" altLang="en-US" sz="1400" smtClean="0">
                <a:ea typeface="ＭＳ Ｐゴシック" panose="020B0600070205080204" pitchFamily="34" charset="-128"/>
                <a:sym typeface="Greek Symbols" pitchFamily="18" charset="2"/>
              </a:rPr>
              <a:t> </a:t>
            </a:r>
            <a:r>
              <a:rPr lang="en-US" altLang="en-US" smtClean="0">
                <a:ea typeface="ＭＳ Ｐゴシック" panose="020B0600070205080204" pitchFamily="34" charset="-128"/>
                <a:sym typeface="Symbol" panose="05050102010706020507" pitchFamily="18" charset="2"/>
              </a:rPr>
              <a:t> . . .  </a:t>
            </a:r>
            <a:r>
              <a:rPr lang="en-US" altLang="en-US" sz="2000" smtClean="0">
                <a:ea typeface="ＭＳ Ｐゴシック" panose="020B0600070205080204" pitchFamily="34" charset="-128"/>
                <a:sym typeface="Symbol" panose="05050102010706020507" pitchFamily="18" charset="2"/>
              </a:rPr>
              <a:t></a:t>
            </a:r>
            <a:r>
              <a:rPr lang="en-US" altLang="en-US" i="1" baseline="-25000" smtClean="0">
                <a:ea typeface="ＭＳ Ｐゴシック" panose="020B0600070205080204" pitchFamily="34" charset="-128"/>
                <a:sym typeface="Greek Symbols" pitchFamily="18" charset="2"/>
              </a:rPr>
              <a:t>n</a:t>
            </a:r>
            <a:endParaRPr lang="en-US" altLang="en-US" sz="2400" smtClean="0">
              <a:ea typeface="ＭＳ Ｐゴシック" panose="020B0600070205080204" pitchFamily="34" charset="-128"/>
              <a:sym typeface="Greek Symbols" pitchFamily="18" charset="2"/>
            </a:endParaRPr>
          </a:p>
          <a:p>
            <a:pPr>
              <a:tabLst>
                <a:tab pos="3030538" algn="ctr"/>
              </a:tabLst>
            </a:pPr>
            <a:r>
              <a:rPr lang="en-US" altLang="en-US" sz="2000" smtClean="0">
                <a:ea typeface="ＭＳ Ｐゴシック" panose="020B0600070205080204" pitchFamily="34" charset="-128"/>
                <a:sym typeface="Greek Symbols" pitchFamily="18" charset="2"/>
              </a:rPr>
              <a:t>Join with a disjunctive condition</a:t>
            </a:r>
            <a:r>
              <a:rPr lang="en-US" altLang="en-US" sz="2000" i="1" smtClean="0">
                <a:ea typeface="ＭＳ Ｐゴシック" panose="020B0600070205080204" pitchFamily="34" charset="-128"/>
                <a:sym typeface="Greek Symbols" pitchFamily="18" charset="2"/>
              </a:rPr>
              <a:t> </a:t>
            </a:r>
          </a:p>
          <a:p>
            <a:pPr lvl="1">
              <a:buFont typeface="Monotype Sorts" charset="2"/>
              <a:buNone/>
              <a:tabLst>
                <a:tab pos="3030538" algn="ctr"/>
              </a:tabLst>
            </a:pPr>
            <a:r>
              <a:rPr lang="en-US" altLang="en-US" sz="1600" i="1" baseline="-25000" smtClean="0">
                <a:ea typeface="ＭＳ Ｐゴシック" panose="020B0600070205080204" pitchFamily="34" charset="-128"/>
                <a:sym typeface="Greek Symbols" pitchFamily="18" charset="2"/>
              </a:rPr>
              <a:t>		</a:t>
            </a:r>
            <a:r>
              <a:rPr lang="en-US" altLang="en-US" i="1" baseline="-25000"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rPr>
              <a:t>r </a:t>
            </a:r>
            <a:r>
              <a:rPr lang="en-US" altLang="en-US" sz="2400" i="1" smtClean="0">
                <a:ea typeface="ＭＳ Ｐゴシック" panose="020B0600070205080204" pitchFamily="34" charset="-128"/>
              </a:rPr>
              <a:t> </a:t>
            </a:r>
            <a:r>
              <a:rPr lang="en-US" altLang="en-US" sz="2000" i="1" smtClean="0">
                <a:ea typeface="ＭＳ Ｐゴシック" panose="020B0600070205080204" pitchFamily="34" charset="-128"/>
              </a:rPr>
              <a:t>    </a:t>
            </a:r>
            <a:r>
              <a:rPr lang="en-US" altLang="en-US" sz="2800" baseline="-25000" smtClean="0">
                <a:ea typeface="ＭＳ Ｐゴシック" panose="020B0600070205080204" pitchFamily="34" charset="-128"/>
                <a:sym typeface="Symbol" panose="05050102010706020507" pitchFamily="18" charset="2"/>
              </a:rPr>
              <a:t></a:t>
            </a:r>
            <a:r>
              <a:rPr lang="en-US" altLang="en-US" sz="2400" baseline="-25000" smtClean="0">
                <a:ea typeface="ＭＳ Ｐゴシック" panose="020B0600070205080204" pitchFamily="34" charset="-128"/>
                <a:sym typeface="Greek Symbols" pitchFamily="18" charset="2"/>
              </a:rPr>
              <a:t>1 </a:t>
            </a:r>
            <a:r>
              <a:rPr lang="en-US" altLang="en-US" sz="2400" baseline="-25000" smtClean="0">
                <a:ea typeface="ＭＳ Ｐゴシック" panose="020B0600070205080204" pitchFamily="34" charset="-128"/>
                <a:sym typeface="Symbol" panose="05050102010706020507" pitchFamily="18" charset="2"/>
              </a:rPr>
              <a:t> </a:t>
            </a:r>
            <a:r>
              <a:rPr lang="en-US" altLang="en-US" sz="2800" baseline="-25000" smtClean="0">
                <a:ea typeface="ＭＳ Ｐゴシック" panose="020B0600070205080204" pitchFamily="34" charset="-128"/>
                <a:sym typeface="Symbol" panose="05050102010706020507" pitchFamily="18" charset="2"/>
              </a:rPr>
              <a:t></a:t>
            </a:r>
            <a:r>
              <a:rPr lang="en-US" altLang="en-US" sz="2400" baseline="-25000" smtClean="0">
                <a:ea typeface="ＭＳ Ｐゴシック" panose="020B0600070205080204" pitchFamily="34" charset="-128"/>
                <a:sym typeface="Greek Symbols" pitchFamily="18" charset="2"/>
              </a:rPr>
              <a:t>2 </a:t>
            </a:r>
            <a:r>
              <a:rPr lang="en-US" altLang="en-US" sz="2400" baseline="-25000" smtClean="0">
                <a:ea typeface="ＭＳ Ｐゴシック" panose="020B0600070205080204" pitchFamily="34" charset="-128"/>
                <a:sym typeface="Symbol" panose="05050102010706020507" pitchFamily="18" charset="2"/>
              </a:rPr>
              <a:t>...  </a:t>
            </a:r>
            <a:r>
              <a:rPr lang="en-US" altLang="en-US" sz="2800" baseline="-25000" smtClean="0">
                <a:ea typeface="ＭＳ Ｐゴシック" panose="020B0600070205080204" pitchFamily="34" charset="-128"/>
                <a:sym typeface="Symbol" panose="05050102010706020507" pitchFamily="18" charset="2"/>
              </a:rPr>
              <a:t></a:t>
            </a:r>
            <a:r>
              <a:rPr lang="en-US" altLang="en-US" sz="2000" i="1" baseline="-25000" smtClean="0">
                <a:ea typeface="ＭＳ Ｐゴシック" panose="020B0600070205080204" pitchFamily="34" charset="-128"/>
                <a:sym typeface="Greek Symbols" pitchFamily="18" charset="2"/>
              </a:rPr>
              <a:t>n</a:t>
            </a:r>
            <a:r>
              <a:rPr lang="en-US" altLang="en-US" sz="1600" i="1" baseline="-25000"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a:t>
            </a:r>
            <a:r>
              <a:rPr lang="en-US" altLang="en-US" sz="2400" i="1" smtClean="0">
                <a:ea typeface="ＭＳ Ｐゴシック" panose="020B0600070205080204" pitchFamily="34" charset="-128"/>
                <a:sym typeface="Greek Symbols" pitchFamily="18" charset="2"/>
              </a:rPr>
              <a:t> </a:t>
            </a:r>
            <a:endParaRPr lang="en-US" altLang="en-US" sz="2400" smtClean="0">
              <a:ea typeface="ＭＳ Ｐゴシック" panose="020B0600070205080204" pitchFamily="34" charset="-128"/>
              <a:sym typeface="Greek Symbols" pitchFamily="18" charset="2"/>
            </a:endParaRPr>
          </a:p>
          <a:p>
            <a:pPr lvl="1">
              <a:tabLst>
                <a:tab pos="3030538" algn="ctr"/>
              </a:tabLst>
            </a:pPr>
            <a:r>
              <a:rPr lang="en-US" altLang="en-US" sz="2000" smtClean="0">
                <a:ea typeface="ＭＳ Ｐゴシック" panose="020B0600070205080204" pitchFamily="34" charset="-128"/>
                <a:sym typeface="Greek Symbols" pitchFamily="18" charset="2"/>
              </a:rPr>
              <a:t>Either use nested loops/block nested loops, or</a:t>
            </a:r>
          </a:p>
          <a:p>
            <a:pPr lvl="1">
              <a:tabLst>
                <a:tab pos="3030538" algn="ctr"/>
              </a:tabLst>
            </a:pPr>
            <a:r>
              <a:rPr lang="en-US" altLang="en-US" sz="2000" smtClean="0">
                <a:ea typeface="ＭＳ Ｐゴシック" panose="020B0600070205080204" pitchFamily="34" charset="-128"/>
                <a:sym typeface="Greek Symbols" pitchFamily="18" charset="2"/>
              </a:rPr>
              <a:t>	Compute as the union of the records in individual joins </a:t>
            </a:r>
            <a:r>
              <a:rPr lang="en-US" altLang="en-US" sz="2000" i="1" smtClean="0">
                <a:ea typeface="ＭＳ Ｐゴシック" panose="020B0600070205080204" pitchFamily="34" charset="-128"/>
              </a:rPr>
              <a:t>r      </a:t>
            </a:r>
            <a:r>
              <a:rPr lang="en-US" altLang="en-US" sz="2800" baseline="-25000" smtClean="0">
                <a:ea typeface="ＭＳ Ｐゴシック" panose="020B0600070205080204" pitchFamily="34" charset="-128"/>
                <a:sym typeface="Symbol" panose="05050102010706020507" pitchFamily="18" charset="2"/>
              </a:rPr>
              <a:t></a:t>
            </a:r>
            <a:r>
              <a:rPr lang="en-US" altLang="en-US" i="1" baseline="-25000" smtClean="0">
                <a:ea typeface="ＭＳ Ｐゴシック" panose="020B0600070205080204" pitchFamily="34" charset="-128"/>
                <a:sym typeface="Greek Symbols" pitchFamily="18" charset="2"/>
              </a:rPr>
              <a:t> i</a:t>
            </a:r>
            <a:r>
              <a:rPr lang="en-US" altLang="en-US" sz="1600" i="1"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a:t>
            </a:r>
          </a:p>
          <a:p>
            <a:pPr lvl="1">
              <a:buFont typeface="Monotype Sorts" charset="2"/>
              <a:buNone/>
              <a:tabLst>
                <a:tab pos="3030538" algn="ctr"/>
              </a:tabLst>
            </a:pPr>
            <a:r>
              <a:rPr lang="en-US" altLang="en-US" sz="2000" i="1" smtClean="0">
                <a:ea typeface="ＭＳ Ｐゴシック" panose="020B0600070205080204" pitchFamily="34" charset="-128"/>
                <a:sym typeface="Greek Symbols" pitchFamily="18" charset="2"/>
              </a:rPr>
              <a:t>		</a:t>
            </a:r>
            <a:r>
              <a:rPr lang="en-US" altLang="en-US" sz="2000" smtClean="0">
                <a:ea typeface="ＭＳ Ｐゴシック" panose="020B0600070205080204" pitchFamily="34" charset="-128"/>
                <a:sym typeface="Greek Symbols" pitchFamily="18" charset="2"/>
              </a:rPr>
              <a:t>(</a:t>
            </a:r>
            <a:r>
              <a:rPr lang="en-US" altLang="en-US" sz="2000" i="1" smtClean="0">
                <a:ea typeface="ＭＳ Ｐゴシック" panose="020B0600070205080204" pitchFamily="34" charset="-128"/>
              </a:rPr>
              <a:t>r      </a:t>
            </a:r>
            <a:r>
              <a:rPr lang="en-US" altLang="en-US" sz="2400"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sym typeface="Greek Symbols" pitchFamily="18" charset="2"/>
              </a:rPr>
              <a:t>1</a:t>
            </a:r>
            <a:r>
              <a:rPr lang="en-US" altLang="en-US" sz="1600" baseline="-25000"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a:t>
            </a:r>
            <a:r>
              <a:rPr lang="en-US" altLang="en-US" sz="2000" smtClean="0">
                <a:ea typeface="ＭＳ Ｐゴシック" panose="020B0600070205080204" pitchFamily="34" charset="-128"/>
                <a:sym typeface="Greek Symbols" pitchFamily="18" charset="2"/>
              </a:rPr>
              <a:t>) </a:t>
            </a: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rPr>
              <a:t>r     </a:t>
            </a:r>
            <a:r>
              <a:rPr lang="en-US" altLang="en-US" sz="2400"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sym typeface="Greek Symbols" pitchFamily="18" charset="2"/>
              </a:rPr>
              <a:t>2</a:t>
            </a:r>
            <a:r>
              <a:rPr lang="en-US" altLang="en-US" sz="1600" baseline="-25000"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 </a:t>
            </a:r>
            <a:r>
              <a:rPr lang="en-US" altLang="en-US" sz="2000" smtClean="0">
                <a:ea typeface="ＭＳ Ｐゴシック" panose="020B0600070205080204" pitchFamily="34" charset="-128"/>
                <a:sym typeface="Symbol" panose="05050102010706020507" pitchFamily="18" charset="2"/>
              </a:rPr>
              <a:t> . . .  (</a:t>
            </a:r>
            <a:r>
              <a:rPr lang="en-US" altLang="en-US" sz="2000" i="1" smtClean="0">
                <a:ea typeface="ＭＳ Ｐゴシック" panose="020B0600070205080204" pitchFamily="34" charset="-128"/>
              </a:rPr>
              <a:t>r     </a:t>
            </a:r>
            <a:r>
              <a:rPr lang="en-US" altLang="en-US" sz="2400" baseline="-25000" smtClean="0">
                <a:ea typeface="ＭＳ Ｐゴシック" panose="020B0600070205080204" pitchFamily="34" charset="-128"/>
                <a:sym typeface="Symbol" panose="05050102010706020507" pitchFamily="18" charset="2"/>
              </a:rPr>
              <a:t></a:t>
            </a:r>
            <a:r>
              <a:rPr lang="en-US" altLang="en-US" i="1" baseline="-25000" smtClean="0">
                <a:ea typeface="ＭＳ Ｐゴシック" panose="020B0600070205080204" pitchFamily="34" charset="-128"/>
                <a:sym typeface="Greek Symbols" pitchFamily="18" charset="2"/>
              </a:rPr>
              <a:t>n</a:t>
            </a:r>
            <a:r>
              <a:rPr lang="en-US" altLang="en-US" sz="1600" baseline="-25000" smtClean="0">
                <a:ea typeface="ＭＳ Ｐゴシック" panose="020B0600070205080204" pitchFamily="34" charset="-128"/>
                <a:sym typeface="Greek Symbols" pitchFamily="18" charset="2"/>
              </a:rPr>
              <a:t>  </a:t>
            </a:r>
            <a:r>
              <a:rPr lang="en-US" altLang="en-US" sz="2000" i="1" smtClean="0">
                <a:ea typeface="ＭＳ Ｐゴシック" panose="020B0600070205080204" pitchFamily="34" charset="-128"/>
                <a:sym typeface="Greek Symbols" pitchFamily="18" charset="2"/>
              </a:rPr>
              <a:t>s) </a:t>
            </a:r>
            <a:endParaRPr lang="en-US" altLang="en-US" sz="2000" smtClean="0">
              <a:ea typeface="ＭＳ Ｐゴシック" panose="020B0600070205080204" pitchFamily="34" charset="-128"/>
              <a:sym typeface="Greek Symbols" pitchFamily="18" charset="2"/>
            </a:endParaRPr>
          </a:p>
          <a:p>
            <a:pPr lvl="1">
              <a:buFont typeface="Monotype Sorts" charset="2"/>
              <a:buNone/>
              <a:tabLst>
                <a:tab pos="3030538" algn="ctr"/>
              </a:tabLst>
            </a:pPr>
            <a:endParaRPr lang="en-US" altLang="en-US" sz="1600" i="1" baseline="-25000" smtClean="0">
              <a:ea typeface="ＭＳ Ｐゴシック" panose="020B0600070205080204" pitchFamily="34" charset="-128"/>
              <a:sym typeface="Greek Symbols" pitchFamily="18" charset="2"/>
            </a:endParaRPr>
          </a:p>
        </p:txBody>
      </p:sp>
      <p:sp>
        <p:nvSpPr>
          <p:cNvPr id="97283" name="AutoShape 4"/>
          <p:cNvSpPr>
            <a:spLocks noChangeArrowheads="1"/>
          </p:cNvSpPr>
          <p:nvPr/>
        </p:nvSpPr>
        <p:spPr bwMode="auto">
          <a:xfrm rot="5400000">
            <a:off x="3086101" y="1682750"/>
            <a:ext cx="188912"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97284" name="AutoShape 5"/>
          <p:cNvSpPr>
            <a:spLocks noChangeArrowheads="1"/>
          </p:cNvSpPr>
          <p:nvPr/>
        </p:nvSpPr>
        <p:spPr bwMode="auto">
          <a:xfrm rot="5400000">
            <a:off x="7032626" y="2543175"/>
            <a:ext cx="188912"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97285" name="AutoShape 6"/>
          <p:cNvSpPr>
            <a:spLocks noChangeArrowheads="1"/>
          </p:cNvSpPr>
          <p:nvPr/>
        </p:nvSpPr>
        <p:spPr bwMode="auto">
          <a:xfrm rot="5400000">
            <a:off x="5397501" y="5784850"/>
            <a:ext cx="188912"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97286" name="AutoShape 7"/>
          <p:cNvSpPr>
            <a:spLocks noChangeArrowheads="1"/>
          </p:cNvSpPr>
          <p:nvPr/>
        </p:nvSpPr>
        <p:spPr bwMode="auto">
          <a:xfrm rot="5400000">
            <a:off x="3179763" y="4508500"/>
            <a:ext cx="188912" cy="17303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97287" name="AutoShape 8"/>
          <p:cNvSpPr>
            <a:spLocks noChangeArrowheads="1"/>
          </p:cNvSpPr>
          <p:nvPr/>
        </p:nvSpPr>
        <p:spPr bwMode="auto">
          <a:xfrm rot="5400000">
            <a:off x="2109787" y="5770563"/>
            <a:ext cx="188913" cy="17303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97288" name="AutoShape 9"/>
          <p:cNvSpPr>
            <a:spLocks noChangeArrowheads="1"/>
          </p:cNvSpPr>
          <p:nvPr/>
        </p:nvSpPr>
        <p:spPr bwMode="auto">
          <a:xfrm rot="5400000">
            <a:off x="8070851" y="5397500"/>
            <a:ext cx="188912"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97289" name="AutoShape 10"/>
          <p:cNvSpPr>
            <a:spLocks noChangeArrowheads="1"/>
          </p:cNvSpPr>
          <p:nvPr/>
        </p:nvSpPr>
        <p:spPr bwMode="auto">
          <a:xfrm rot="5400000">
            <a:off x="3425826" y="5756275"/>
            <a:ext cx="188912"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16388573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Other Operations</a:t>
            </a:r>
          </a:p>
        </p:txBody>
      </p:sp>
      <p:sp>
        <p:nvSpPr>
          <p:cNvPr id="99330" name="Rectangle 3"/>
          <p:cNvSpPr>
            <a:spLocks noGrp="1" noChangeArrowheads="1"/>
          </p:cNvSpPr>
          <p:nvPr>
            <p:ph type="body" idx="1"/>
          </p:nvPr>
        </p:nvSpPr>
        <p:spPr>
          <a:xfrm>
            <a:off x="842963" y="1165225"/>
            <a:ext cx="7899400" cy="4138613"/>
          </a:xfrm>
        </p:spPr>
        <p:txBody>
          <a:bodyPr/>
          <a:lstStyle/>
          <a:p>
            <a:r>
              <a:rPr lang="en-US" altLang="en-US" sz="2000" b="1" smtClean="0">
                <a:solidFill>
                  <a:srgbClr val="3366CC"/>
                </a:solidFill>
                <a:ea typeface="ＭＳ Ｐゴシック" panose="020B0600070205080204" pitchFamily="34" charset="-128"/>
              </a:rPr>
              <a:t>Duplicate elimination</a:t>
            </a:r>
            <a:r>
              <a:rPr lang="en-US" altLang="en-US" sz="2000" b="1" smtClean="0">
                <a:ea typeface="ＭＳ Ｐゴシック" panose="020B0600070205080204" pitchFamily="34" charset="-128"/>
              </a:rPr>
              <a:t> </a:t>
            </a:r>
            <a:r>
              <a:rPr lang="en-US" altLang="en-US" sz="2000" smtClean="0">
                <a:ea typeface="ＭＳ Ｐゴシック" panose="020B0600070205080204" pitchFamily="34" charset="-128"/>
              </a:rPr>
              <a:t>can be implemented via hashing or sorting.</a:t>
            </a:r>
          </a:p>
          <a:p>
            <a:pPr lvl="1"/>
            <a:r>
              <a:rPr lang="en-US" altLang="en-US" sz="2000" smtClean="0">
                <a:ea typeface="ＭＳ Ｐゴシック" panose="020B0600070205080204" pitchFamily="34" charset="-128"/>
              </a:rPr>
              <a:t>On sorting duplicates will come adjacent to each other, and all but one set of duplicates can be deleted.  </a:t>
            </a:r>
          </a:p>
          <a:p>
            <a:pPr lvl="1"/>
            <a:r>
              <a:rPr lang="en-US" altLang="en-US" sz="2000" i="1" smtClean="0">
                <a:ea typeface="ＭＳ Ｐゴシック" panose="020B0600070205080204" pitchFamily="34" charset="-128"/>
              </a:rPr>
              <a:t>Optimization: </a:t>
            </a:r>
            <a:r>
              <a:rPr lang="en-US" altLang="en-US" sz="2000" smtClean="0">
                <a:ea typeface="ＭＳ Ｐゴシック" panose="020B0600070205080204" pitchFamily="34" charset="-128"/>
              </a:rPr>
              <a:t>duplicates can be deleted during run generation as well as at intermediate merge steps in external sort-merge.</a:t>
            </a:r>
          </a:p>
          <a:p>
            <a:pPr lvl="1"/>
            <a:r>
              <a:rPr lang="en-US" altLang="en-US" sz="2000" smtClean="0">
                <a:ea typeface="ＭＳ Ｐゴシック" panose="020B0600070205080204" pitchFamily="34" charset="-128"/>
              </a:rPr>
              <a:t>Hashing is similar – duplicates will come into the same bucket.</a:t>
            </a:r>
          </a:p>
          <a:p>
            <a:r>
              <a:rPr lang="en-US" altLang="en-US" sz="2000" b="1" smtClean="0">
                <a:solidFill>
                  <a:srgbClr val="3366CC"/>
                </a:solidFill>
                <a:ea typeface="ＭＳ Ｐゴシック" panose="020B0600070205080204" pitchFamily="34" charset="-128"/>
              </a:rPr>
              <a:t>Projection</a:t>
            </a:r>
            <a:r>
              <a:rPr lang="en-US" altLang="en-US" sz="2000" b="1" smtClean="0">
                <a:ea typeface="ＭＳ Ｐゴシック" panose="020B0600070205080204" pitchFamily="34" charset="-128"/>
              </a:rPr>
              <a:t>:</a:t>
            </a:r>
          </a:p>
          <a:p>
            <a:pPr lvl="1"/>
            <a:r>
              <a:rPr lang="en-US" altLang="en-US" sz="2000" smtClean="0">
                <a:ea typeface="ＭＳ Ｐゴシック" panose="020B0600070205080204" pitchFamily="34" charset="-128"/>
              </a:rPr>
              <a:t>perform projection on each tuple </a:t>
            </a:r>
          </a:p>
          <a:p>
            <a:pPr lvl="1"/>
            <a:r>
              <a:rPr lang="en-US" altLang="en-US" sz="2000" smtClean="0">
                <a:ea typeface="ＭＳ Ｐゴシック" panose="020B0600070205080204" pitchFamily="34" charset="-128"/>
              </a:rPr>
              <a:t>followed by duplicate elimination. </a:t>
            </a:r>
            <a:endParaRPr lang="en-US" altLang="en-US" sz="2000" b="1" smtClean="0">
              <a:ea typeface="ＭＳ Ｐゴシック" panose="020B0600070205080204" pitchFamily="34" charset="-128"/>
            </a:endParaRPr>
          </a:p>
        </p:txBody>
      </p:sp>
    </p:spTree>
    <p:extLst>
      <p:ext uri="{BB962C8B-B14F-4D97-AF65-F5344CB8AC3E}">
        <p14:creationId xmlns:p14="http://schemas.microsoft.com/office/powerpoint/2010/main" val="416547819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Other Operations : Aggregation</a:t>
            </a:r>
          </a:p>
        </p:txBody>
      </p:sp>
      <p:sp>
        <p:nvSpPr>
          <p:cNvPr id="351235" name="Rectangle 3"/>
          <p:cNvSpPr>
            <a:spLocks noGrp="1" noChangeArrowheads="1"/>
          </p:cNvSpPr>
          <p:nvPr>
            <p:ph type="body" idx="1"/>
          </p:nvPr>
        </p:nvSpPr>
        <p:spPr>
          <a:xfrm>
            <a:off x="631825" y="1093788"/>
            <a:ext cx="8072438" cy="5148262"/>
          </a:xfrm>
        </p:spPr>
        <p:txBody>
          <a:bodyPr/>
          <a:lstStyle/>
          <a:p>
            <a:r>
              <a:rPr lang="en-US" altLang="en-US" sz="2000" b="1" smtClean="0">
                <a:solidFill>
                  <a:srgbClr val="3366CC"/>
                </a:solidFill>
                <a:ea typeface="ＭＳ Ｐゴシック" panose="020B0600070205080204" pitchFamily="34" charset="-128"/>
              </a:rPr>
              <a:t>Aggregation</a:t>
            </a:r>
            <a:r>
              <a:rPr lang="en-US" altLang="en-US" sz="2000" smtClean="0">
                <a:ea typeface="ＭＳ Ｐゴシック" panose="020B0600070205080204" pitchFamily="34" charset="-128"/>
              </a:rPr>
              <a:t> can be implemented in a manner similar to duplicate elimination.</a:t>
            </a:r>
          </a:p>
          <a:p>
            <a:pPr lvl="1"/>
            <a:r>
              <a:rPr lang="en-US" altLang="en-US" sz="2000" smtClean="0">
                <a:ea typeface="ＭＳ Ｐゴシック" panose="020B0600070205080204" pitchFamily="34" charset="-128"/>
              </a:rPr>
              <a:t>Sorting or hashing can be used to bring tuples in the same group together, and then the aggregate functions can be applied on each group.</a:t>
            </a:r>
            <a:r>
              <a:rPr lang="en-US" altLang="en-US" sz="2000" b="1" smtClean="0">
                <a:ea typeface="ＭＳ Ｐゴシック" panose="020B0600070205080204" pitchFamily="34" charset="-128"/>
              </a:rPr>
              <a:t> </a:t>
            </a:r>
          </a:p>
          <a:p>
            <a:pPr lvl="1"/>
            <a:r>
              <a:rPr lang="en-US" altLang="en-US" sz="2000" i="1" smtClean="0">
                <a:ea typeface="ＭＳ Ｐゴシック" panose="020B0600070205080204" pitchFamily="34" charset="-128"/>
              </a:rPr>
              <a:t>Optimization: </a:t>
            </a:r>
            <a:r>
              <a:rPr lang="en-US" altLang="en-US" sz="2000" smtClean="0">
                <a:ea typeface="ＭＳ Ｐゴシック" panose="020B0600070205080204" pitchFamily="34" charset="-128"/>
              </a:rPr>
              <a:t>combine tuples in the same group during run generation and intermediate merges, by computing partial aggregate values</a:t>
            </a:r>
          </a:p>
          <a:p>
            <a:pPr lvl="2"/>
            <a:r>
              <a:rPr lang="en-US" altLang="en-US" sz="2000" smtClean="0">
                <a:ea typeface="ＭＳ Ｐゴシック" panose="020B0600070205080204" pitchFamily="34" charset="-128"/>
              </a:rPr>
              <a:t>For count, min, max, sum: keep aggregate values on tuples found so far in the group.  </a:t>
            </a:r>
          </a:p>
          <a:p>
            <a:pPr lvl="3"/>
            <a:r>
              <a:rPr lang="en-US" altLang="en-US" sz="2000" smtClean="0">
                <a:ea typeface="ＭＳ Ｐゴシック" panose="020B0600070205080204" pitchFamily="34" charset="-128"/>
              </a:rPr>
              <a:t>When combining partial aggregate for count, add up the aggregates</a:t>
            </a:r>
          </a:p>
          <a:p>
            <a:pPr lvl="2"/>
            <a:r>
              <a:rPr lang="en-US" altLang="en-US" sz="2000" smtClean="0">
                <a:ea typeface="ＭＳ Ｐゴシック" panose="020B0600070205080204" pitchFamily="34" charset="-128"/>
              </a:rPr>
              <a:t>For avg, keep sum and count, and divide sum by count at the end</a:t>
            </a:r>
          </a:p>
        </p:txBody>
      </p:sp>
    </p:spTree>
    <p:extLst>
      <p:ext uri="{BB962C8B-B14F-4D97-AF65-F5344CB8AC3E}">
        <p14:creationId xmlns:p14="http://schemas.microsoft.com/office/powerpoint/2010/main" val="2154130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12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2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12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123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12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12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Other Operations : Set Operations</a:t>
            </a:r>
          </a:p>
        </p:txBody>
      </p:sp>
      <p:sp>
        <p:nvSpPr>
          <p:cNvPr id="103426" name="Rectangle 3"/>
          <p:cNvSpPr>
            <a:spLocks noGrp="1" noChangeArrowheads="1"/>
          </p:cNvSpPr>
          <p:nvPr>
            <p:ph type="body" idx="1"/>
          </p:nvPr>
        </p:nvSpPr>
        <p:spPr>
          <a:xfrm>
            <a:off x="628650" y="1165225"/>
            <a:ext cx="8101013" cy="5191125"/>
          </a:xfrm>
        </p:spPr>
        <p:txBody>
          <a:bodyPr/>
          <a:lstStyle/>
          <a:p>
            <a:pPr>
              <a:lnSpc>
                <a:spcPct val="90000"/>
              </a:lnSpc>
            </a:pPr>
            <a:r>
              <a:rPr lang="en-US" altLang="en-US" sz="2000" b="1" smtClean="0">
                <a:ea typeface="ＭＳ Ｐゴシック" panose="020B0600070205080204" pitchFamily="34" charset="-128"/>
              </a:rPr>
              <a:t>Set operations </a:t>
            </a:r>
            <a:r>
              <a:rPr lang="en-US" altLang="en-US" sz="2000" smtClean="0">
                <a:ea typeface="ＭＳ Ｐゴシック" panose="020B0600070205080204" pitchFamily="34" charset="-128"/>
              </a:rPr>
              <a:t>(</a:t>
            </a:r>
            <a:r>
              <a:rPr lang="en-US" altLang="en-US" sz="2000" smtClean="0">
                <a:ea typeface="ＭＳ Ｐゴシック" panose="020B0600070205080204" pitchFamily="34" charset="-128"/>
                <a:sym typeface="Symbol" panose="05050102010706020507" pitchFamily="18" charset="2"/>
              </a:rPr>
              <a:t>,  and ):  can either use variant of merge-join after sorting, or variant of hash-join.</a:t>
            </a:r>
            <a:endParaRPr lang="en-US" altLang="en-US" sz="2000" b="1" smtClean="0">
              <a:ea typeface="ＭＳ Ｐゴシック" panose="020B0600070205080204" pitchFamily="34" charset="-128"/>
            </a:endParaRPr>
          </a:p>
          <a:p>
            <a:pPr>
              <a:lnSpc>
                <a:spcPct val="90000"/>
              </a:lnSpc>
            </a:pPr>
            <a:r>
              <a:rPr lang="en-US" altLang="en-US" sz="2000" smtClean="0">
                <a:ea typeface="ＭＳ Ｐゴシック" panose="020B0600070205080204" pitchFamily="34" charset="-128"/>
              </a:rPr>
              <a:t>E.g., Set operations using hashing:</a:t>
            </a:r>
          </a:p>
          <a:p>
            <a:pPr marL="800100" lvl="1" indent="-342900">
              <a:lnSpc>
                <a:spcPct val="90000"/>
              </a:lnSpc>
              <a:buFont typeface="Monotype Sorts" charset="2"/>
              <a:buAutoNum type="arabicPeriod"/>
            </a:pPr>
            <a:r>
              <a:rPr lang="en-US" altLang="en-US" sz="2000" smtClean="0">
                <a:ea typeface="ＭＳ Ｐゴシック" panose="020B0600070205080204" pitchFamily="34" charset="-128"/>
              </a:rPr>
              <a:t>Partition both relations using the same hash function</a:t>
            </a:r>
          </a:p>
          <a:p>
            <a:pPr marL="800100" lvl="1" indent="-342900">
              <a:lnSpc>
                <a:spcPct val="90000"/>
              </a:lnSpc>
              <a:buFont typeface="Monotype Sorts" charset="2"/>
              <a:buAutoNum type="arabicPeriod"/>
            </a:pPr>
            <a:r>
              <a:rPr lang="en-US" altLang="en-US" sz="2000" smtClean="0">
                <a:ea typeface="ＭＳ Ｐゴシック" panose="020B0600070205080204" pitchFamily="34" charset="-128"/>
              </a:rPr>
              <a:t>Process each partition </a:t>
            </a:r>
            <a:r>
              <a:rPr lang="en-US" altLang="en-US" sz="2000" i="1" smtClean="0">
                <a:ea typeface="ＭＳ Ｐゴシック" panose="020B0600070205080204" pitchFamily="34" charset="-128"/>
              </a:rPr>
              <a:t>i</a:t>
            </a:r>
            <a:r>
              <a:rPr lang="en-US" altLang="en-US" sz="2000" smtClean="0">
                <a:ea typeface="ＭＳ Ｐゴシック" panose="020B0600070205080204" pitchFamily="34" charset="-128"/>
              </a:rPr>
              <a:t> as follows.  </a:t>
            </a:r>
          </a:p>
          <a:p>
            <a:pPr marL="1200150" lvl="2" indent="-342900">
              <a:lnSpc>
                <a:spcPct val="90000"/>
              </a:lnSpc>
              <a:buFont typeface="Monotype Sorts" charset="2"/>
              <a:buAutoNum type="arabicPeriod"/>
            </a:pPr>
            <a:r>
              <a:rPr lang="en-US" altLang="en-US" sz="2000" smtClean="0">
                <a:ea typeface="ＭＳ Ｐゴシック" panose="020B0600070205080204" pitchFamily="34" charset="-128"/>
              </a:rPr>
              <a:t>Using a different hashing function, build an in-memory hash index on </a:t>
            </a:r>
            <a:r>
              <a:rPr lang="en-US" altLang="en-US" sz="2000" i="1" smtClean="0">
                <a:ea typeface="ＭＳ Ｐゴシック" panose="020B0600070205080204" pitchFamily="34" charset="-128"/>
              </a:rPr>
              <a:t>r</a:t>
            </a:r>
            <a:r>
              <a:rPr lang="en-US" altLang="en-US" sz="2000" i="1" baseline="-25000" smtClean="0">
                <a:ea typeface="ＭＳ Ｐゴシック" panose="020B0600070205080204" pitchFamily="34" charset="-128"/>
              </a:rPr>
              <a:t>i</a:t>
            </a:r>
            <a:r>
              <a:rPr lang="en-US" altLang="en-US" sz="2000" smtClean="0">
                <a:ea typeface="ＭＳ Ｐゴシック" panose="020B0600070205080204" pitchFamily="34" charset="-128"/>
              </a:rPr>
              <a:t>.</a:t>
            </a:r>
          </a:p>
          <a:p>
            <a:pPr marL="1200150" lvl="2" indent="-342900">
              <a:lnSpc>
                <a:spcPct val="90000"/>
              </a:lnSpc>
              <a:buFont typeface="Monotype Sorts" charset="2"/>
              <a:buAutoNum type="arabicPeriod"/>
            </a:pPr>
            <a:r>
              <a:rPr lang="en-US" altLang="en-US" sz="2000" smtClean="0">
                <a:ea typeface="ＭＳ Ｐゴシック" panose="020B0600070205080204" pitchFamily="34" charset="-128"/>
              </a:rPr>
              <a:t>Process s</a:t>
            </a:r>
            <a:r>
              <a:rPr lang="en-US" altLang="en-US" sz="2000" baseline="-25000" smtClean="0">
                <a:ea typeface="ＭＳ Ｐゴシック" panose="020B0600070205080204" pitchFamily="34" charset="-128"/>
              </a:rPr>
              <a:t>i</a:t>
            </a:r>
            <a:r>
              <a:rPr lang="en-US" altLang="en-US" sz="2000" smtClean="0">
                <a:ea typeface="ＭＳ Ｐゴシック" panose="020B0600070205080204" pitchFamily="34" charset="-128"/>
              </a:rPr>
              <a:t> as follows</a:t>
            </a:r>
          </a:p>
          <a:p>
            <a:pPr marL="1543050" lvl="3" indent="-342900">
              <a:lnSpc>
                <a:spcPct val="90000"/>
              </a:lnSpc>
              <a:buFont typeface="Monotype Sorts" charset="2"/>
              <a:buChar char="l"/>
            </a:pPr>
            <a:r>
              <a:rPr lang="en-US" altLang="en-US" sz="2000" i="1" smtClean="0">
                <a:ea typeface="ＭＳ Ｐゴシック" panose="020B0600070205080204" pitchFamily="34" charset="-128"/>
              </a:rPr>
              <a:t>r </a:t>
            </a: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sym typeface="Symbol" panose="05050102010706020507" pitchFamily="18" charset="2"/>
              </a:rPr>
              <a:t>s</a:t>
            </a:r>
            <a:r>
              <a:rPr lang="en-US" altLang="en-US" sz="2000" smtClean="0">
                <a:ea typeface="ＭＳ Ｐゴシック" panose="020B0600070205080204" pitchFamily="34" charset="-128"/>
                <a:sym typeface="Symbol" panose="05050102010706020507" pitchFamily="18" charset="2"/>
              </a:rPr>
              <a:t>:  </a:t>
            </a:r>
          </a:p>
          <a:p>
            <a:pPr marL="1885950" lvl="4" indent="-342900">
              <a:lnSpc>
                <a:spcPct val="90000"/>
              </a:lnSpc>
              <a:buFont typeface="Monotype Sorts" charset="2"/>
              <a:buAutoNum type="arabicPeriod"/>
            </a:pPr>
            <a:r>
              <a:rPr lang="en-US" altLang="en-US" sz="2000" smtClean="0">
                <a:ea typeface="ＭＳ Ｐゴシック" panose="020B0600070205080204" pitchFamily="34" charset="-128"/>
                <a:sym typeface="Symbol" panose="05050102010706020507" pitchFamily="18" charset="2"/>
              </a:rPr>
              <a:t>Add tuples in </a:t>
            </a:r>
            <a:r>
              <a:rPr lang="en-US" altLang="en-US" sz="2000" i="1" smtClean="0">
                <a:ea typeface="ＭＳ Ｐゴシック" panose="020B0600070205080204" pitchFamily="34" charset="-128"/>
                <a:sym typeface="Symbol" panose="05050102010706020507" pitchFamily="18" charset="2"/>
              </a:rPr>
              <a:t>s</a:t>
            </a:r>
            <a:r>
              <a:rPr lang="en-US" altLang="en-US" sz="2000" i="1" baseline="-25000" smtClean="0">
                <a:ea typeface="ＭＳ Ｐゴシック" panose="020B0600070205080204" pitchFamily="34" charset="-128"/>
                <a:sym typeface="Symbol" panose="05050102010706020507" pitchFamily="18" charset="2"/>
              </a:rPr>
              <a:t>i</a:t>
            </a:r>
            <a:r>
              <a:rPr lang="en-US" altLang="en-US" sz="2000" smtClean="0">
                <a:ea typeface="ＭＳ Ｐゴシック" panose="020B0600070205080204" pitchFamily="34" charset="-128"/>
                <a:sym typeface="Symbol" panose="05050102010706020507" pitchFamily="18" charset="2"/>
              </a:rPr>
              <a:t> to the hash index if they are not already in it.  </a:t>
            </a:r>
          </a:p>
          <a:p>
            <a:pPr marL="1885950" lvl="4" indent="-342900">
              <a:lnSpc>
                <a:spcPct val="90000"/>
              </a:lnSpc>
              <a:buFont typeface="Monotype Sorts" charset="2"/>
              <a:buAutoNum type="arabicPeriod"/>
            </a:pPr>
            <a:r>
              <a:rPr lang="en-US" altLang="en-US" sz="2000" smtClean="0">
                <a:ea typeface="ＭＳ Ｐゴシック" panose="020B0600070205080204" pitchFamily="34" charset="-128"/>
                <a:sym typeface="Symbol" panose="05050102010706020507" pitchFamily="18" charset="2"/>
              </a:rPr>
              <a:t>At end of </a:t>
            </a:r>
            <a:r>
              <a:rPr lang="en-US" altLang="en-US" sz="2000" i="1" smtClean="0">
                <a:ea typeface="ＭＳ Ｐゴシック" panose="020B0600070205080204" pitchFamily="34" charset="-128"/>
                <a:sym typeface="Symbol" panose="05050102010706020507" pitchFamily="18" charset="2"/>
              </a:rPr>
              <a:t>s</a:t>
            </a:r>
            <a:r>
              <a:rPr lang="en-US" altLang="en-US" sz="2000" i="1" baseline="-25000" smtClean="0">
                <a:ea typeface="ＭＳ Ｐゴシック" panose="020B0600070205080204" pitchFamily="34" charset="-128"/>
                <a:sym typeface="Symbol" panose="05050102010706020507" pitchFamily="18" charset="2"/>
              </a:rPr>
              <a:t>i</a:t>
            </a:r>
            <a:r>
              <a:rPr lang="en-US" altLang="en-US" sz="2000" smtClean="0">
                <a:ea typeface="ＭＳ Ｐゴシック" panose="020B0600070205080204" pitchFamily="34" charset="-128"/>
                <a:sym typeface="Symbol" panose="05050102010706020507" pitchFamily="18" charset="2"/>
              </a:rPr>
              <a:t> add the tuples in the hash index to the result.</a:t>
            </a:r>
          </a:p>
        </p:txBody>
      </p:sp>
    </p:spTree>
    <p:extLst>
      <p:ext uri="{BB962C8B-B14F-4D97-AF65-F5344CB8AC3E}">
        <p14:creationId xmlns:p14="http://schemas.microsoft.com/office/powerpoint/2010/main" val="168800804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idx="4294967295"/>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Other Operations : Set Operations</a:t>
            </a:r>
          </a:p>
        </p:txBody>
      </p:sp>
      <p:sp>
        <p:nvSpPr>
          <p:cNvPr id="105474" name="Rectangle 3"/>
          <p:cNvSpPr>
            <a:spLocks noGrp="1" noChangeArrowheads="1"/>
          </p:cNvSpPr>
          <p:nvPr>
            <p:ph type="body" idx="4294967295"/>
          </p:nvPr>
        </p:nvSpPr>
        <p:spPr>
          <a:xfrm>
            <a:off x="842963" y="1165225"/>
            <a:ext cx="7551737" cy="5191125"/>
          </a:xfrm>
        </p:spPr>
        <p:txBody>
          <a:bodyPr/>
          <a:lstStyle/>
          <a:p>
            <a:r>
              <a:rPr lang="en-US" altLang="en-US" sz="2000" smtClean="0">
                <a:ea typeface="ＭＳ Ｐゴシック" panose="020B0600070205080204" pitchFamily="34" charset="-128"/>
              </a:rPr>
              <a:t>E.g., Set operations using hashing:</a:t>
            </a:r>
          </a:p>
          <a:p>
            <a:pPr marL="800100" lvl="1" indent="-342900">
              <a:buFont typeface="Monotype Sorts" charset="2"/>
              <a:buAutoNum type="arabicPeriod"/>
            </a:pPr>
            <a:r>
              <a:rPr lang="en-US" altLang="en-US" sz="2000" smtClean="0">
                <a:ea typeface="ＭＳ Ｐゴシック" panose="020B0600070205080204" pitchFamily="34" charset="-128"/>
              </a:rPr>
              <a:t>as before partition </a:t>
            </a:r>
            <a:r>
              <a:rPr lang="en-US" altLang="en-US" sz="2000" i="1" smtClean="0">
                <a:ea typeface="ＭＳ Ｐゴシック" panose="020B0600070205080204" pitchFamily="34" charset="-128"/>
              </a:rPr>
              <a:t>r</a:t>
            </a:r>
            <a:r>
              <a:rPr lang="en-US" altLang="en-US" sz="2000" smtClean="0">
                <a:ea typeface="ＭＳ Ｐゴシック" panose="020B0600070205080204" pitchFamily="34" charset="-128"/>
              </a:rPr>
              <a:t> and </a:t>
            </a:r>
            <a:r>
              <a:rPr lang="en-US" altLang="en-US" sz="2000" i="1" smtClean="0">
                <a:ea typeface="ＭＳ Ｐゴシック" panose="020B0600070205080204" pitchFamily="34" charset="-128"/>
              </a:rPr>
              <a:t>s, </a:t>
            </a:r>
          </a:p>
          <a:p>
            <a:pPr marL="800100" lvl="1" indent="-342900">
              <a:buFont typeface="Monotype Sorts" charset="2"/>
              <a:buAutoNum type="arabicPeriod"/>
            </a:pPr>
            <a:r>
              <a:rPr lang="en-US" altLang="en-US" sz="2000" smtClean="0">
                <a:ea typeface="ＭＳ Ｐゴシック" panose="020B0600070205080204" pitchFamily="34" charset="-128"/>
              </a:rPr>
              <a:t>as before, process each partition </a:t>
            </a:r>
            <a:r>
              <a:rPr lang="en-US" altLang="en-US" sz="2000" i="1" smtClean="0">
                <a:ea typeface="ＭＳ Ｐゴシック" panose="020B0600070205080204" pitchFamily="34" charset="-128"/>
              </a:rPr>
              <a:t>i</a:t>
            </a:r>
            <a:r>
              <a:rPr lang="en-US" altLang="en-US" sz="2000" smtClean="0">
                <a:ea typeface="ＭＳ Ｐゴシック" panose="020B0600070205080204" pitchFamily="34" charset="-128"/>
              </a:rPr>
              <a:t> as follows</a:t>
            </a:r>
            <a:endParaRPr lang="en-US" altLang="en-US" sz="2000" i="1" smtClean="0">
              <a:ea typeface="ＭＳ Ｐゴシック" panose="020B0600070205080204" pitchFamily="34" charset="-128"/>
            </a:endParaRPr>
          </a:p>
          <a:p>
            <a:pPr marL="1200150" lvl="2" indent="-342900">
              <a:buFont typeface="Monotype Sorts" charset="2"/>
              <a:buAutoNum type="arabicPeriod"/>
            </a:pPr>
            <a:r>
              <a:rPr lang="en-US" altLang="en-US" sz="2000" smtClean="0">
                <a:ea typeface="ＭＳ Ｐゴシック" panose="020B0600070205080204" pitchFamily="34" charset="-128"/>
              </a:rPr>
              <a:t>build a hash index on </a:t>
            </a:r>
            <a:r>
              <a:rPr lang="en-US" altLang="en-US" sz="2000" i="1" smtClean="0">
                <a:ea typeface="ＭＳ Ｐゴシック" panose="020B0600070205080204" pitchFamily="34" charset="-128"/>
              </a:rPr>
              <a:t>r</a:t>
            </a:r>
            <a:r>
              <a:rPr lang="en-US" altLang="en-US" sz="2400" i="1" baseline="-25000" smtClean="0">
                <a:ea typeface="ＭＳ Ｐゴシック" panose="020B0600070205080204" pitchFamily="34" charset="-128"/>
              </a:rPr>
              <a:t>i</a:t>
            </a:r>
            <a:endParaRPr lang="en-US" altLang="en-US" sz="2000" smtClean="0">
              <a:ea typeface="ＭＳ Ｐゴシック" panose="020B0600070205080204" pitchFamily="34" charset="-128"/>
            </a:endParaRPr>
          </a:p>
          <a:p>
            <a:pPr marL="1200150" lvl="2" indent="-342900">
              <a:buFont typeface="Monotype Sorts" charset="2"/>
              <a:buAutoNum type="arabicPeriod"/>
            </a:pPr>
            <a:r>
              <a:rPr lang="en-US" altLang="en-US" sz="2000" smtClean="0">
                <a:ea typeface="ＭＳ Ｐゴシック" panose="020B0600070205080204" pitchFamily="34" charset="-128"/>
              </a:rPr>
              <a:t>Process s</a:t>
            </a:r>
            <a:r>
              <a:rPr lang="en-US" altLang="en-US" sz="2000" baseline="-25000" smtClean="0">
                <a:ea typeface="ＭＳ Ｐゴシック" panose="020B0600070205080204" pitchFamily="34" charset="-128"/>
              </a:rPr>
              <a:t>i</a:t>
            </a:r>
            <a:r>
              <a:rPr lang="en-US" altLang="en-US" sz="2000" smtClean="0">
                <a:ea typeface="ＭＳ Ｐゴシック" panose="020B0600070205080204" pitchFamily="34" charset="-128"/>
              </a:rPr>
              <a:t> as follows</a:t>
            </a:r>
          </a:p>
          <a:p>
            <a:pPr marL="1543050" lvl="3" indent="-342900">
              <a:buFont typeface="Monotype Sorts" charset="2"/>
              <a:buChar char="l"/>
            </a:pP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 </a:t>
            </a:r>
            <a:r>
              <a:rPr lang="en-US" altLang="en-US" sz="2000" i="1" smtClean="0">
                <a:ea typeface="ＭＳ Ｐゴシック" panose="020B0600070205080204" pitchFamily="34" charset="-128"/>
                <a:sym typeface="Symbol" panose="05050102010706020507" pitchFamily="18" charset="2"/>
              </a:rPr>
              <a:t>s</a:t>
            </a:r>
            <a:r>
              <a:rPr lang="en-US" altLang="en-US" sz="2000" smtClean="0">
                <a:ea typeface="ＭＳ Ｐゴシック" panose="020B0600070205080204" pitchFamily="34" charset="-128"/>
                <a:sym typeface="Symbol" panose="05050102010706020507" pitchFamily="18" charset="2"/>
              </a:rPr>
              <a:t>: </a:t>
            </a:r>
          </a:p>
          <a:p>
            <a:pPr marL="1885950" lvl="4" indent="-342900">
              <a:buFont typeface="Monotype Sorts" charset="2"/>
              <a:buAutoNum type="arabicPeriod"/>
            </a:pPr>
            <a:r>
              <a:rPr lang="en-US" altLang="en-US" sz="2000" smtClean="0">
                <a:ea typeface="ＭＳ Ｐゴシック" panose="020B0600070205080204" pitchFamily="34" charset="-128"/>
                <a:sym typeface="Symbol" panose="05050102010706020507" pitchFamily="18" charset="2"/>
              </a:rPr>
              <a:t>output tuples in </a:t>
            </a:r>
            <a:r>
              <a:rPr lang="en-US" altLang="en-US" sz="2000" i="1" smtClean="0">
                <a:ea typeface="ＭＳ Ｐゴシック" panose="020B0600070205080204" pitchFamily="34" charset="-128"/>
                <a:sym typeface="Symbol" panose="05050102010706020507" pitchFamily="18" charset="2"/>
              </a:rPr>
              <a:t>s</a:t>
            </a:r>
            <a:r>
              <a:rPr lang="en-US" altLang="en-US" sz="2000" i="1" baseline="-25000" smtClean="0">
                <a:ea typeface="ＭＳ Ｐゴシック" panose="020B0600070205080204" pitchFamily="34" charset="-128"/>
                <a:sym typeface="Symbol" panose="05050102010706020507" pitchFamily="18" charset="2"/>
              </a:rPr>
              <a:t>i</a:t>
            </a:r>
            <a:r>
              <a:rPr lang="en-US" altLang="en-US" sz="2000" i="1"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to the result if they are already there in the hash index</a:t>
            </a:r>
          </a:p>
          <a:p>
            <a:pPr marL="1543050" lvl="3" indent="-342900">
              <a:buFont typeface="Monotype Sorts" charset="2"/>
              <a:buChar char="l"/>
            </a:pP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 </a:t>
            </a:r>
            <a:r>
              <a:rPr lang="en-US" altLang="en-US" sz="2000" i="1" smtClean="0">
                <a:ea typeface="ＭＳ Ｐゴシック" panose="020B0600070205080204" pitchFamily="34" charset="-128"/>
                <a:sym typeface="Symbol" panose="05050102010706020507" pitchFamily="18" charset="2"/>
              </a:rPr>
              <a:t>s:</a:t>
            </a:r>
            <a:r>
              <a:rPr lang="en-US" altLang="en-US" sz="2000" smtClean="0">
                <a:ea typeface="ＭＳ Ｐゴシック" panose="020B0600070205080204" pitchFamily="34" charset="-128"/>
                <a:sym typeface="Symbol" panose="05050102010706020507" pitchFamily="18" charset="2"/>
              </a:rPr>
              <a:t> </a:t>
            </a:r>
          </a:p>
          <a:p>
            <a:pPr marL="1885950" lvl="4" indent="-342900">
              <a:buFont typeface="Monotype Sorts" charset="2"/>
              <a:buAutoNum type="arabicPeriod"/>
            </a:pPr>
            <a:r>
              <a:rPr lang="en-US" altLang="en-US" sz="2000" smtClean="0">
                <a:ea typeface="ＭＳ Ｐゴシック" panose="020B0600070205080204" pitchFamily="34" charset="-128"/>
                <a:sym typeface="Symbol" panose="05050102010706020507" pitchFamily="18" charset="2"/>
              </a:rPr>
              <a:t>for each tuple in </a:t>
            </a:r>
            <a:r>
              <a:rPr lang="en-US" altLang="en-US" sz="2000" i="1" smtClean="0">
                <a:ea typeface="ＭＳ Ｐゴシック" panose="020B0600070205080204" pitchFamily="34" charset="-128"/>
                <a:sym typeface="Symbol" panose="05050102010706020507" pitchFamily="18" charset="2"/>
              </a:rPr>
              <a:t>s</a:t>
            </a:r>
            <a:r>
              <a:rPr lang="en-US" altLang="en-US" sz="2000" i="1" baseline="-25000" smtClean="0">
                <a:ea typeface="ＭＳ Ｐゴシック" panose="020B0600070205080204" pitchFamily="34" charset="-128"/>
                <a:sym typeface="Symbol" panose="05050102010706020507" pitchFamily="18" charset="2"/>
              </a:rPr>
              <a:t>i</a:t>
            </a:r>
            <a:r>
              <a:rPr lang="en-US" altLang="en-US" sz="2000" i="1"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if it is there in the hash index, delete it from the index. </a:t>
            </a:r>
          </a:p>
          <a:p>
            <a:pPr marL="1885950" lvl="4" indent="-342900">
              <a:buFont typeface="Monotype Sorts" charset="2"/>
              <a:buAutoNum type="arabicPeriod"/>
            </a:pPr>
            <a:r>
              <a:rPr lang="en-US" altLang="en-US" sz="2000" smtClean="0">
                <a:ea typeface="ＭＳ Ｐゴシック" panose="020B0600070205080204" pitchFamily="34" charset="-128"/>
                <a:sym typeface="Symbol" panose="05050102010706020507" pitchFamily="18" charset="2"/>
              </a:rPr>
              <a:t> At end of </a:t>
            </a:r>
            <a:r>
              <a:rPr lang="en-US" altLang="en-US" sz="2000" i="1" smtClean="0">
                <a:ea typeface="ＭＳ Ｐゴシック" panose="020B0600070205080204" pitchFamily="34" charset="-128"/>
                <a:sym typeface="Symbol" panose="05050102010706020507" pitchFamily="18" charset="2"/>
              </a:rPr>
              <a:t>s</a:t>
            </a:r>
            <a:r>
              <a:rPr lang="en-US" altLang="en-US" sz="2000" i="1" baseline="-25000" smtClean="0">
                <a:ea typeface="ＭＳ Ｐゴシック" panose="020B0600070205080204" pitchFamily="34" charset="-128"/>
                <a:sym typeface="Symbol" panose="05050102010706020507" pitchFamily="18" charset="2"/>
              </a:rPr>
              <a:t>i</a:t>
            </a:r>
            <a:r>
              <a:rPr lang="en-US" altLang="en-US" sz="2000" smtClean="0">
                <a:ea typeface="ＭＳ Ｐゴシック" panose="020B0600070205080204" pitchFamily="34" charset="-128"/>
                <a:sym typeface="Symbol" panose="05050102010706020507" pitchFamily="18" charset="2"/>
              </a:rPr>
              <a:t> add remaining tuples in the hash index to the result. </a:t>
            </a:r>
          </a:p>
        </p:txBody>
      </p:sp>
    </p:spTree>
    <p:extLst>
      <p:ext uri="{BB962C8B-B14F-4D97-AF65-F5344CB8AC3E}">
        <p14:creationId xmlns:p14="http://schemas.microsoft.com/office/powerpoint/2010/main" val="150786940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mtClean="0">
                <a:effectLst>
                  <a:outerShdw blurRad="38100" dist="38100" dir="2700000" algn="tl">
                    <a:srgbClr val="C0C0C0"/>
                  </a:outerShdw>
                </a:effectLst>
                <a:ea typeface="ＭＳ Ｐゴシック" panose="020B0600070205080204" pitchFamily="34" charset="-128"/>
              </a:rPr>
              <a:t>Other Operations : Outer Join</a:t>
            </a:r>
          </a:p>
        </p:txBody>
      </p:sp>
      <p:sp>
        <p:nvSpPr>
          <p:cNvPr id="107522" name="Rectangle 3"/>
          <p:cNvSpPr>
            <a:spLocks noGrp="1" noChangeArrowheads="1"/>
          </p:cNvSpPr>
          <p:nvPr>
            <p:ph type="body" idx="1"/>
          </p:nvPr>
        </p:nvSpPr>
        <p:spPr>
          <a:xfrm>
            <a:off x="814388" y="1093788"/>
            <a:ext cx="7934325" cy="4903787"/>
          </a:xfrm>
        </p:spPr>
        <p:txBody>
          <a:bodyPr/>
          <a:lstStyle/>
          <a:p>
            <a:r>
              <a:rPr lang="en-US" altLang="en-US" sz="2000" b="1" smtClean="0">
                <a:solidFill>
                  <a:srgbClr val="3366CC"/>
                </a:solidFill>
                <a:ea typeface="ＭＳ Ｐゴシック" panose="020B0600070205080204" pitchFamily="34" charset="-128"/>
              </a:rPr>
              <a:t>Outer join</a:t>
            </a:r>
            <a:r>
              <a:rPr lang="en-US" altLang="en-US" sz="2000" b="1" smtClean="0">
                <a:ea typeface="ＭＳ Ｐゴシック" panose="020B0600070205080204" pitchFamily="34" charset="-128"/>
              </a:rPr>
              <a:t> </a:t>
            </a:r>
            <a:r>
              <a:rPr lang="en-US" altLang="en-US" sz="2000" smtClean="0">
                <a:ea typeface="ＭＳ Ｐゴシック" panose="020B0600070205080204" pitchFamily="34" charset="-128"/>
              </a:rPr>
              <a:t>can be computed either as </a:t>
            </a:r>
          </a:p>
          <a:p>
            <a:pPr lvl="1"/>
            <a:r>
              <a:rPr lang="en-US" altLang="en-US" sz="2000" smtClean="0">
                <a:ea typeface="ＭＳ Ｐゴシック" panose="020B0600070205080204" pitchFamily="34" charset="-128"/>
              </a:rPr>
              <a:t>A join followed by addition of null-padded non-participating tuples.</a:t>
            </a:r>
          </a:p>
          <a:p>
            <a:pPr lvl="1"/>
            <a:r>
              <a:rPr lang="en-US" altLang="en-US" sz="2000" smtClean="0">
                <a:ea typeface="ＭＳ Ｐゴシック" panose="020B0600070205080204" pitchFamily="34" charset="-128"/>
              </a:rPr>
              <a:t>by modifying the join algorithms.</a:t>
            </a:r>
          </a:p>
          <a:p>
            <a:r>
              <a:rPr lang="en-US" altLang="en-US" sz="2000" smtClean="0">
                <a:ea typeface="ＭＳ Ｐゴシック" panose="020B0600070205080204" pitchFamily="34" charset="-128"/>
              </a:rPr>
              <a:t>Modifying merge join to compute </a:t>
            </a:r>
            <a:r>
              <a:rPr lang="en-US" altLang="en-US" sz="2000" i="1" smtClean="0">
                <a:ea typeface="ＭＳ Ｐゴシック" panose="020B0600070205080204" pitchFamily="34" charset="-128"/>
              </a:rPr>
              <a:t>r         </a:t>
            </a:r>
            <a:r>
              <a:rPr lang="en-US" altLang="en-US" sz="2000" i="1" smtClean="0">
                <a:ea typeface="ＭＳ Ｐゴシック" panose="020B0600070205080204" pitchFamily="34" charset="-128"/>
                <a:sym typeface="Symbol" panose="05050102010706020507" pitchFamily="18" charset="2"/>
              </a:rPr>
              <a:t>s</a:t>
            </a:r>
            <a:endParaRPr lang="en-US" altLang="en-US" sz="2000" smtClean="0">
              <a:ea typeface="ＭＳ Ｐゴシック" panose="020B0600070205080204" pitchFamily="34" charset="-128"/>
            </a:endParaRPr>
          </a:p>
          <a:p>
            <a:pPr lvl="1"/>
            <a:r>
              <a:rPr lang="en-US" altLang="en-US" sz="2000" smtClean="0">
                <a:ea typeface="ＭＳ Ｐゴシック" panose="020B0600070205080204" pitchFamily="34" charset="-128"/>
              </a:rPr>
              <a:t>In </a:t>
            </a:r>
            <a:r>
              <a:rPr lang="en-US" altLang="en-US" sz="2000" i="1" smtClean="0">
                <a:ea typeface="ＭＳ Ｐゴシック" panose="020B0600070205080204" pitchFamily="34" charset="-128"/>
              </a:rPr>
              <a:t>r         </a:t>
            </a:r>
            <a:r>
              <a:rPr lang="en-US" altLang="en-US" sz="2000" i="1" smtClean="0">
                <a:ea typeface="ＭＳ Ｐゴシック" panose="020B0600070205080204" pitchFamily="34" charset="-128"/>
                <a:sym typeface="Symbol" panose="05050102010706020507" pitchFamily="18" charset="2"/>
              </a:rPr>
              <a:t>s</a:t>
            </a:r>
            <a:r>
              <a:rPr lang="en-US" altLang="en-US" sz="2000" smtClean="0">
                <a:ea typeface="ＭＳ Ｐゴシック" panose="020B0600070205080204" pitchFamily="34" charset="-128"/>
                <a:sym typeface="Symbol" panose="05050102010706020507" pitchFamily="18" charset="2"/>
              </a:rPr>
              <a:t>, non participating tuples are those in </a:t>
            </a:r>
            <a:r>
              <a:rPr lang="en-US" altLang="en-US" sz="2000" i="1" smtClean="0">
                <a:ea typeface="ＭＳ Ｐゴシック" panose="020B0600070205080204" pitchFamily="34" charset="-128"/>
                <a:sym typeface="Symbol" panose="05050102010706020507" pitchFamily="18" charset="2"/>
              </a:rPr>
              <a:t>r </a:t>
            </a:r>
            <a:r>
              <a:rPr lang="en-US" altLang="en-US" sz="2000" smtClean="0">
                <a:ea typeface="ＭＳ Ｐゴシック" panose="020B0600070205080204" pitchFamily="34" charset="-128"/>
                <a:sym typeface="Symbol" panose="05050102010706020507" pitchFamily="18" charset="2"/>
              </a:rPr>
              <a:t>– </a:t>
            </a:r>
            <a:r>
              <a:rPr lang="en-US" altLang="en-US" sz="2000" i="1" baseline="-25000" smtClean="0">
                <a:ea typeface="ＭＳ Ｐゴシック" panose="020B0600070205080204" pitchFamily="34" charset="-128"/>
                <a:sym typeface="Greek Symbols" pitchFamily="18" charset="2"/>
              </a:rPr>
              <a:t>R</a:t>
            </a:r>
            <a:r>
              <a:rPr lang="en-US" altLang="en-US" sz="2000" smtClean="0">
                <a:ea typeface="ＭＳ Ｐゴシック" panose="020B0600070205080204" pitchFamily="34" charset="-128"/>
                <a:sym typeface="Greek Symbols" pitchFamily="18" charset="2"/>
              </a:rPr>
              <a:t>(</a:t>
            </a:r>
            <a:r>
              <a:rPr lang="en-US" altLang="en-US" sz="2000" i="1" smtClean="0">
                <a:ea typeface="ＭＳ Ｐゴシック" panose="020B0600070205080204" pitchFamily="34" charset="-128"/>
                <a:sym typeface="Greek Symbols" pitchFamily="18" charset="2"/>
              </a:rPr>
              <a:t>r     s</a:t>
            </a:r>
            <a:r>
              <a:rPr lang="en-US" altLang="en-US" sz="2000" smtClean="0">
                <a:ea typeface="ＭＳ Ｐゴシック" panose="020B0600070205080204" pitchFamily="34" charset="-128"/>
                <a:sym typeface="Greek Symbols" pitchFamily="18" charset="2"/>
              </a:rPr>
              <a:t>)</a:t>
            </a:r>
          </a:p>
          <a:p>
            <a:pPr lvl="1"/>
            <a:r>
              <a:rPr lang="en-US" altLang="en-US" sz="2000" smtClean="0">
                <a:ea typeface="ＭＳ Ｐゴシック" panose="020B0600070205080204" pitchFamily="34" charset="-128"/>
                <a:sym typeface="Greek Symbols" pitchFamily="18" charset="2"/>
              </a:rPr>
              <a:t>Modify merge-join to compute </a:t>
            </a:r>
            <a:r>
              <a:rPr lang="en-US" altLang="en-US" sz="2000" i="1" smtClean="0">
                <a:ea typeface="ＭＳ Ｐゴシック" panose="020B0600070205080204" pitchFamily="34" charset="-128"/>
              </a:rPr>
              <a:t>r     </a:t>
            </a:r>
            <a:r>
              <a:rPr lang="en-US" altLang="en-US" sz="2000" smtClean="0">
                <a:ea typeface="ＭＳ Ｐゴシック" panose="020B0600070205080204" pitchFamily="34" charset="-128"/>
                <a:sym typeface="Symbol" panose="05050102010706020507" pitchFamily="18" charset="2"/>
              </a:rPr>
              <a:t>    </a:t>
            </a:r>
            <a:r>
              <a:rPr lang="en-US" altLang="en-US" sz="2000" i="1" smtClean="0">
                <a:ea typeface="ＭＳ Ｐゴシック" panose="020B0600070205080204" pitchFamily="34" charset="-128"/>
                <a:sym typeface="Symbol" panose="05050102010706020507" pitchFamily="18" charset="2"/>
              </a:rPr>
              <a:t>s:  </a:t>
            </a:r>
          </a:p>
          <a:p>
            <a:pPr lvl="2"/>
            <a:r>
              <a:rPr lang="en-US" altLang="en-US" sz="2000" smtClean="0">
                <a:ea typeface="ＭＳ Ｐゴシック" panose="020B0600070205080204" pitchFamily="34" charset="-128"/>
                <a:sym typeface="Symbol" panose="05050102010706020507" pitchFamily="18" charset="2"/>
              </a:rPr>
              <a:t>During merging, for every tuple </a:t>
            </a:r>
            <a:r>
              <a:rPr lang="en-US" altLang="en-US" sz="2000" i="1" smtClean="0">
                <a:ea typeface="ＭＳ Ｐゴシック" panose="020B0600070205080204" pitchFamily="34" charset="-128"/>
                <a:sym typeface="Symbol" panose="05050102010706020507" pitchFamily="18" charset="2"/>
              </a:rPr>
              <a:t>t</a:t>
            </a:r>
            <a:r>
              <a:rPr lang="en-US" altLang="en-US" sz="2000" i="1" baseline="-25000" smtClean="0">
                <a:ea typeface="ＭＳ Ｐゴシック" panose="020B0600070205080204" pitchFamily="34" charset="-128"/>
                <a:sym typeface="Symbol" panose="05050102010706020507" pitchFamily="18" charset="2"/>
              </a:rPr>
              <a:t>r</a:t>
            </a:r>
            <a:r>
              <a:rPr lang="en-US" altLang="en-US" sz="2000" i="1" smtClean="0">
                <a:ea typeface="ＭＳ Ｐゴシック" panose="020B0600070205080204" pitchFamily="34" charset="-128"/>
                <a:sym typeface="Symbol" panose="05050102010706020507" pitchFamily="18" charset="2"/>
              </a:rPr>
              <a:t> </a:t>
            </a:r>
            <a:r>
              <a:rPr lang="en-US" altLang="en-US" sz="2000" smtClean="0">
                <a:ea typeface="ＭＳ Ｐゴシック" panose="020B0600070205080204" pitchFamily="34" charset="-128"/>
                <a:sym typeface="Symbol" panose="05050102010706020507" pitchFamily="18" charset="2"/>
              </a:rPr>
              <a:t>from </a:t>
            </a:r>
            <a:r>
              <a:rPr lang="en-US" altLang="en-US" sz="2000" i="1" smtClean="0">
                <a:ea typeface="ＭＳ Ｐゴシック" panose="020B0600070205080204" pitchFamily="34" charset="-128"/>
                <a:sym typeface="Symbol" panose="05050102010706020507" pitchFamily="18" charset="2"/>
              </a:rPr>
              <a:t>r </a:t>
            </a:r>
            <a:r>
              <a:rPr lang="en-US" altLang="en-US" sz="2000" smtClean="0">
                <a:ea typeface="ＭＳ Ｐゴシック" panose="020B0600070205080204" pitchFamily="34" charset="-128"/>
                <a:sym typeface="Symbol" panose="05050102010706020507" pitchFamily="18" charset="2"/>
              </a:rPr>
              <a:t>that do not match any tuple in </a:t>
            </a:r>
            <a:r>
              <a:rPr lang="en-US" altLang="en-US" sz="2000" i="1" smtClean="0">
                <a:ea typeface="ＭＳ Ｐゴシック" panose="020B0600070205080204" pitchFamily="34" charset="-128"/>
                <a:sym typeface="Symbol" panose="05050102010706020507" pitchFamily="18" charset="2"/>
              </a:rPr>
              <a:t>s, </a:t>
            </a:r>
            <a:r>
              <a:rPr lang="en-US" altLang="en-US" sz="2000" smtClean="0">
                <a:ea typeface="ＭＳ Ｐゴシック" panose="020B0600070205080204" pitchFamily="34" charset="-128"/>
                <a:sym typeface="Symbol" panose="05050102010706020507" pitchFamily="18" charset="2"/>
              </a:rPr>
              <a:t>output </a:t>
            </a:r>
            <a:r>
              <a:rPr lang="en-US" altLang="en-US" sz="2000" i="1" smtClean="0">
                <a:ea typeface="ＭＳ Ｐゴシック" panose="020B0600070205080204" pitchFamily="34" charset="-128"/>
                <a:sym typeface="Symbol" panose="05050102010706020507" pitchFamily="18" charset="2"/>
              </a:rPr>
              <a:t>t</a:t>
            </a:r>
            <a:r>
              <a:rPr lang="en-US" altLang="en-US" sz="2000" i="1" baseline="-25000"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padded with nulls.</a:t>
            </a:r>
          </a:p>
          <a:p>
            <a:pPr lvl="1"/>
            <a:r>
              <a:rPr lang="en-US" altLang="en-US" sz="2000" smtClean="0">
                <a:ea typeface="ＭＳ Ｐゴシック" panose="020B0600070205080204" pitchFamily="34" charset="-128"/>
                <a:sym typeface="Symbol" panose="05050102010706020507" pitchFamily="18" charset="2"/>
              </a:rPr>
              <a:t>Right outer-join and full outer-join can be computed similarly.</a:t>
            </a:r>
          </a:p>
          <a:p>
            <a:endParaRPr lang="en-US" altLang="en-US" smtClean="0">
              <a:ea typeface="ＭＳ Ｐゴシック" panose="020B0600070205080204" pitchFamily="34" charset="-128"/>
            </a:endParaRPr>
          </a:p>
        </p:txBody>
      </p:sp>
      <p:graphicFrame>
        <p:nvGraphicFramePr>
          <p:cNvPr id="107523" name="Object 4"/>
          <p:cNvGraphicFramePr>
            <a:graphicFrameLocks noChangeAspect="1"/>
          </p:cNvGraphicFramePr>
          <p:nvPr/>
        </p:nvGraphicFramePr>
        <p:xfrm>
          <a:off x="4479925" y="3235325"/>
          <a:ext cx="150813" cy="290513"/>
        </p:xfrm>
        <a:graphic>
          <a:graphicData uri="http://schemas.openxmlformats.org/presentationml/2006/ole">
            <mc:AlternateContent xmlns:mc="http://schemas.openxmlformats.org/markup-compatibility/2006">
              <mc:Choice xmlns:v="urn:schemas-microsoft-com:vml" Requires="v">
                <p:oleObj spid="_x0000_s3083" name="Equation" r:id="rId3" imgW="152334" imgH="291973" progId="Equation.3">
                  <p:embed/>
                </p:oleObj>
              </mc:Choice>
              <mc:Fallback>
                <p:oleObj name="Equation" r:id="rId3" imgW="152334" imgH="291973" progId="Equation.3">
                  <p:embed/>
                  <p:pic>
                    <p:nvPicPr>
                      <p:cNvPr id="107523"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925" y="3235325"/>
                        <a:ext cx="15081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7524" name="AutoShape 7"/>
          <p:cNvSpPr>
            <a:spLocks noChangeArrowheads="1"/>
          </p:cNvSpPr>
          <p:nvPr/>
        </p:nvSpPr>
        <p:spPr bwMode="auto">
          <a:xfrm rot="5400000">
            <a:off x="7908925" y="3170238"/>
            <a:ext cx="188913" cy="17303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grpSp>
        <p:nvGrpSpPr>
          <p:cNvPr id="107525" name="Group 16"/>
          <p:cNvGrpSpPr>
            <a:grpSpLocks/>
          </p:cNvGrpSpPr>
          <p:nvPr/>
        </p:nvGrpSpPr>
        <p:grpSpPr bwMode="auto">
          <a:xfrm>
            <a:off x="2182813" y="3157538"/>
            <a:ext cx="414337" cy="209550"/>
            <a:chOff x="1253" y="1795"/>
            <a:chExt cx="261" cy="132"/>
          </a:xfrm>
        </p:grpSpPr>
        <p:sp>
          <p:nvSpPr>
            <p:cNvPr id="107534" name="AutoShape 9"/>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7535" name="Line 10"/>
            <p:cNvSpPr>
              <a:spLocks noChangeShapeType="1"/>
            </p:cNvSpPr>
            <p:nvPr/>
          </p:nvSpPr>
          <p:spPr bwMode="auto">
            <a:xfrm flipH="1">
              <a:off x="1256" y="1797"/>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7536" name="Line 11"/>
            <p:cNvSpPr>
              <a:spLocks noChangeShapeType="1"/>
            </p:cNvSpPr>
            <p:nvPr/>
          </p:nvSpPr>
          <p:spPr bwMode="auto">
            <a:xfrm flipH="1">
              <a:off x="1253" y="1920"/>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7526" name="Group 17"/>
          <p:cNvGrpSpPr>
            <a:grpSpLocks/>
          </p:cNvGrpSpPr>
          <p:nvPr/>
        </p:nvGrpSpPr>
        <p:grpSpPr bwMode="auto">
          <a:xfrm>
            <a:off x="5292725" y="3543300"/>
            <a:ext cx="414338" cy="209550"/>
            <a:chOff x="1253" y="1795"/>
            <a:chExt cx="261" cy="132"/>
          </a:xfrm>
        </p:grpSpPr>
        <p:sp>
          <p:nvSpPr>
            <p:cNvPr id="107531" name="AutoShape 18"/>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7532" name="Line 19"/>
            <p:cNvSpPr>
              <a:spLocks noChangeShapeType="1"/>
            </p:cNvSpPr>
            <p:nvPr/>
          </p:nvSpPr>
          <p:spPr bwMode="auto">
            <a:xfrm flipH="1">
              <a:off x="1256" y="1797"/>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7533" name="Line 20"/>
            <p:cNvSpPr>
              <a:spLocks noChangeShapeType="1"/>
            </p:cNvSpPr>
            <p:nvPr/>
          </p:nvSpPr>
          <p:spPr bwMode="auto">
            <a:xfrm flipH="1">
              <a:off x="1253" y="1920"/>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107527" name="Group 25"/>
          <p:cNvGrpSpPr>
            <a:grpSpLocks/>
          </p:cNvGrpSpPr>
          <p:nvPr/>
        </p:nvGrpSpPr>
        <p:grpSpPr bwMode="auto">
          <a:xfrm>
            <a:off x="5189538" y="2767013"/>
            <a:ext cx="414337" cy="209550"/>
            <a:chOff x="1253" y="1795"/>
            <a:chExt cx="261" cy="132"/>
          </a:xfrm>
        </p:grpSpPr>
        <p:sp>
          <p:nvSpPr>
            <p:cNvPr id="107528" name="AutoShape 26"/>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7529" name="Line 27"/>
            <p:cNvSpPr>
              <a:spLocks noChangeShapeType="1"/>
            </p:cNvSpPr>
            <p:nvPr/>
          </p:nvSpPr>
          <p:spPr bwMode="auto">
            <a:xfrm flipH="1">
              <a:off x="1256" y="1797"/>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7530" name="Line 28"/>
            <p:cNvSpPr>
              <a:spLocks noChangeShapeType="1"/>
            </p:cNvSpPr>
            <p:nvPr/>
          </p:nvSpPr>
          <p:spPr bwMode="auto">
            <a:xfrm flipH="1">
              <a:off x="1253" y="1920"/>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18493707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idx="4294967295"/>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Other Operations : Outer Join</a:t>
            </a:r>
          </a:p>
        </p:txBody>
      </p:sp>
      <p:sp>
        <p:nvSpPr>
          <p:cNvPr id="108546" name="Rectangle 3"/>
          <p:cNvSpPr>
            <a:spLocks noGrp="1" noChangeArrowheads="1"/>
          </p:cNvSpPr>
          <p:nvPr>
            <p:ph type="body" idx="4294967295"/>
          </p:nvPr>
        </p:nvSpPr>
        <p:spPr>
          <a:xfrm>
            <a:off x="842963" y="1165225"/>
            <a:ext cx="7913687" cy="5130800"/>
          </a:xfrm>
        </p:spPr>
        <p:txBody>
          <a:bodyPr/>
          <a:lstStyle/>
          <a:p>
            <a:r>
              <a:rPr lang="en-US" altLang="en-US" sz="2000" smtClean="0">
                <a:ea typeface="ＭＳ Ｐゴシック" panose="020B0600070205080204" pitchFamily="34" charset="-128"/>
                <a:sym typeface="Symbol" panose="05050102010706020507" pitchFamily="18" charset="2"/>
              </a:rPr>
              <a:t>Modifying hash join to compute </a:t>
            </a:r>
            <a:r>
              <a:rPr lang="en-US" altLang="en-US" sz="2000" i="1" smtClean="0">
                <a:ea typeface="ＭＳ Ｐゴシック" panose="020B0600070205080204" pitchFamily="34" charset="-128"/>
              </a:rPr>
              <a:t>r         </a:t>
            </a:r>
            <a:r>
              <a:rPr lang="en-US" altLang="en-US" sz="2000" i="1" smtClean="0">
                <a:ea typeface="ＭＳ Ｐゴシック" panose="020B0600070205080204" pitchFamily="34" charset="-128"/>
                <a:sym typeface="Symbol" panose="05050102010706020507" pitchFamily="18" charset="2"/>
              </a:rPr>
              <a:t>s</a:t>
            </a:r>
            <a:endParaRPr lang="en-US" altLang="en-US" sz="2000" smtClean="0">
              <a:ea typeface="ＭＳ Ｐゴシック" panose="020B0600070205080204" pitchFamily="34" charset="-128"/>
              <a:sym typeface="Symbol" panose="05050102010706020507" pitchFamily="18" charset="2"/>
            </a:endParaRPr>
          </a:p>
          <a:p>
            <a:pPr lvl="1"/>
            <a:r>
              <a:rPr lang="en-US" altLang="en-US" sz="2000" smtClean="0">
                <a:ea typeface="ＭＳ Ｐゴシック" panose="020B0600070205080204" pitchFamily="34" charset="-128"/>
                <a:sym typeface="Symbol" panose="05050102010706020507" pitchFamily="18" charset="2"/>
              </a:rPr>
              <a:t>If  </a:t>
            </a: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is probe relation, output non-matching </a:t>
            </a: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tuples padded with nulls</a:t>
            </a:r>
          </a:p>
          <a:p>
            <a:pPr lvl="1"/>
            <a:r>
              <a:rPr lang="en-US" altLang="en-US" sz="2000" smtClean="0">
                <a:ea typeface="ＭＳ Ｐゴシック" panose="020B0600070205080204" pitchFamily="34" charset="-128"/>
                <a:sym typeface="Symbol" panose="05050102010706020507" pitchFamily="18" charset="2"/>
              </a:rPr>
              <a:t>If </a:t>
            </a: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is build relation, when probing keep track of which </a:t>
            </a:r>
            <a:br>
              <a:rPr lang="en-US" altLang="en-US" sz="2000" smtClean="0">
                <a:ea typeface="ＭＳ Ｐゴシック" panose="020B0600070205080204" pitchFamily="34" charset="-128"/>
                <a:sym typeface="Symbol" panose="05050102010706020507" pitchFamily="18" charset="2"/>
              </a:rPr>
            </a:b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tuples matched </a:t>
            </a:r>
            <a:r>
              <a:rPr lang="en-US" altLang="en-US" sz="2000" i="1" smtClean="0">
                <a:ea typeface="ＭＳ Ｐゴシック" panose="020B0600070205080204" pitchFamily="34" charset="-128"/>
                <a:sym typeface="Symbol" panose="05050102010706020507" pitchFamily="18" charset="2"/>
              </a:rPr>
              <a:t>s</a:t>
            </a:r>
            <a:r>
              <a:rPr lang="en-US" altLang="en-US" sz="2000" smtClean="0">
                <a:ea typeface="ＭＳ Ｐゴシック" panose="020B0600070205080204" pitchFamily="34" charset="-128"/>
                <a:sym typeface="Symbol" panose="05050102010706020507" pitchFamily="18" charset="2"/>
              </a:rPr>
              <a:t> tuples.  At end of</a:t>
            </a:r>
            <a:r>
              <a:rPr lang="en-US" altLang="en-US" sz="2000" i="1" smtClean="0">
                <a:ea typeface="ＭＳ Ｐゴシック" panose="020B0600070205080204" pitchFamily="34" charset="-128"/>
                <a:sym typeface="Symbol" panose="05050102010706020507" pitchFamily="18" charset="2"/>
              </a:rPr>
              <a:t> s</a:t>
            </a:r>
            <a:r>
              <a:rPr lang="en-US" altLang="en-US" sz="2000" i="1" baseline="-25000" smtClean="0">
                <a:ea typeface="ＭＳ Ｐゴシック" panose="020B0600070205080204" pitchFamily="34" charset="-128"/>
                <a:sym typeface="Symbol" panose="05050102010706020507" pitchFamily="18" charset="2"/>
              </a:rPr>
              <a:t>i</a:t>
            </a:r>
            <a:r>
              <a:rPr lang="en-US" altLang="en-US" sz="2000" smtClean="0">
                <a:ea typeface="ＭＳ Ｐゴシック" panose="020B0600070205080204" pitchFamily="34" charset="-128"/>
                <a:sym typeface="Symbol" panose="05050102010706020507" pitchFamily="18" charset="2"/>
              </a:rPr>
              <a:t>  output </a:t>
            </a:r>
            <a:r>
              <a:rPr lang="en-US" altLang="en-US" sz="2800" smtClean="0">
                <a:ea typeface="ＭＳ Ｐゴシック" panose="020B0600070205080204" pitchFamily="34" charset="-128"/>
                <a:sym typeface="Symbol" panose="05050102010706020507" pitchFamily="18" charset="2"/>
              </a:rPr>
              <a:t/>
            </a:r>
            <a:br>
              <a:rPr lang="en-US" altLang="en-US" sz="2800" smtClean="0">
                <a:ea typeface="ＭＳ Ｐゴシック" panose="020B0600070205080204" pitchFamily="34" charset="-128"/>
                <a:sym typeface="Symbol" panose="05050102010706020507" pitchFamily="18" charset="2"/>
              </a:rPr>
            </a:br>
            <a:r>
              <a:rPr lang="en-US" altLang="en-US" sz="2000" smtClean="0">
                <a:ea typeface="ＭＳ Ｐゴシック" panose="020B0600070205080204" pitchFamily="34" charset="-128"/>
                <a:sym typeface="Symbol" panose="05050102010706020507" pitchFamily="18" charset="2"/>
              </a:rPr>
              <a:t>non-matched </a:t>
            </a:r>
            <a:r>
              <a:rPr lang="en-US" altLang="en-US" sz="2000" i="1" smtClean="0">
                <a:ea typeface="ＭＳ Ｐゴシック" panose="020B0600070205080204" pitchFamily="34" charset="-128"/>
                <a:sym typeface="Symbol" panose="05050102010706020507" pitchFamily="18" charset="2"/>
              </a:rPr>
              <a:t>r</a:t>
            </a:r>
            <a:r>
              <a:rPr lang="en-US" altLang="en-US" sz="2000" smtClean="0">
                <a:ea typeface="ＭＳ Ｐゴシック" panose="020B0600070205080204" pitchFamily="34" charset="-128"/>
                <a:sym typeface="Symbol" panose="05050102010706020507" pitchFamily="18" charset="2"/>
              </a:rPr>
              <a:t> tuples padded with nulls </a:t>
            </a:r>
          </a:p>
          <a:p>
            <a:pPr lvl="1"/>
            <a:endParaRPr lang="en-US" altLang="en-US" sz="2000" smtClean="0">
              <a:ea typeface="ＭＳ Ｐゴシック" panose="020B0600070205080204" pitchFamily="34" charset="-128"/>
              <a:sym typeface="Symbol" panose="05050102010706020507" pitchFamily="18" charset="2"/>
            </a:endParaRPr>
          </a:p>
          <a:p>
            <a:pPr lvl="1"/>
            <a:endParaRPr lang="en-US" altLang="en-US" sz="2000" i="1" smtClean="0">
              <a:ea typeface="ＭＳ Ｐゴシック" panose="020B0600070205080204" pitchFamily="34" charset="-128"/>
              <a:sym typeface="Symbol" panose="05050102010706020507" pitchFamily="18" charset="2"/>
            </a:endParaRPr>
          </a:p>
        </p:txBody>
      </p:sp>
      <p:graphicFrame>
        <p:nvGraphicFramePr>
          <p:cNvPr id="108547" name="Object 4"/>
          <p:cNvGraphicFramePr>
            <a:graphicFrameLocks noChangeAspect="1"/>
          </p:cNvGraphicFramePr>
          <p:nvPr/>
        </p:nvGraphicFramePr>
        <p:xfrm>
          <a:off x="4495800" y="3282950"/>
          <a:ext cx="150813" cy="290513"/>
        </p:xfrm>
        <a:graphic>
          <a:graphicData uri="http://schemas.openxmlformats.org/presentationml/2006/ole">
            <mc:AlternateContent xmlns:mc="http://schemas.openxmlformats.org/markup-compatibility/2006">
              <mc:Choice xmlns:v="urn:schemas-microsoft-com:vml" Requires="v">
                <p:oleObj spid="_x0000_s4107" name="Equation" r:id="rId4" imgW="152334" imgH="291973" progId="Equation.3">
                  <p:embed/>
                </p:oleObj>
              </mc:Choice>
              <mc:Fallback>
                <p:oleObj name="Equation" r:id="rId4" imgW="152334" imgH="291973" progId="Equation.3">
                  <p:embed/>
                  <p:pic>
                    <p:nvPicPr>
                      <p:cNvPr id="108547"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282950"/>
                        <a:ext cx="150813" cy="29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108548" name="Group 25"/>
          <p:cNvGrpSpPr>
            <a:grpSpLocks/>
          </p:cNvGrpSpPr>
          <p:nvPr/>
        </p:nvGrpSpPr>
        <p:grpSpPr bwMode="auto">
          <a:xfrm>
            <a:off x="5053013" y="1274763"/>
            <a:ext cx="414337" cy="209550"/>
            <a:chOff x="1253" y="1795"/>
            <a:chExt cx="261" cy="132"/>
          </a:xfrm>
        </p:grpSpPr>
        <p:sp>
          <p:nvSpPr>
            <p:cNvPr id="108549" name="AutoShape 26"/>
            <p:cNvSpPr>
              <a:spLocks noChangeArrowheads="1"/>
            </p:cNvSpPr>
            <p:nvPr/>
          </p:nvSpPr>
          <p:spPr bwMode="auto">
            <a:xfrm rot="16200000" flipV="1">
              <a:off x="1382" y="1795"/>
              <a:ext cx="132" cy="132"/>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08550" name="Line 27"/>
            <p:cNvSpPr>
              <a:spLocks noChangeShapeType="1"/>
            </p:cNvSpPr>
            <p:nvPr/>
          </p:nvSpPr>
          <p:spPr bwMode="auto">
            <a:xfrm flipH="1">
              <a:off x="1256" y="1797"/>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8551" name="Line 28"/>
            <p:cNvSpPr>
              <a:spLocks noChangeShapeType="1"/>
            </p:cNvSpPr>
            <p:nvPr/>
          </p:nvSpPr>
          <p:spPr bwMode="auto">
            <a:xfrm flipH="1">
              <a:off x="1253" y="1920"/>
              <a:ext cx="1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spTree>
    <p:extLst>
      <p:ext uri="{BB962C8B-B14F-4D97-AF65-F5344CB8AC3E}">
        <p14:creationId xmlns:p14="http://schemas.microsoft.com/office/powerpoint/2010/main" val="38367967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Evaluation of Expressions</a:t>
            </a:r>
          </a:p>
        </p:txBody>
      </p:sp>
      <p:sp>
        <p:nvSpPr>
          <p:cNvPr id="110594" name="Rectangle 3"/>
          <p:cNvSpPr>
            <a:spLocks noGrp="1" noChangeArrowheads="1"/>
          </p:cNvSpPr>
          <p:nvPr>
            <p:ph type="body" idx="1"/>
          </p:nvPr>
        </p:nvSpPr>
        <p:spPr/>
        <p:txBody>
          <a:bodyPr/>
          <a:lstStyle/>
          <a:p>
            <a:r>
              <a:rPr lang="en-US" altLang="en-US" sz="2000" smtClean="0">
                <a:ea typeface="ＭＳ Ｐゴシック" panose="020B0600070205080204" pitchFamily="34" charset="-128"/>
              </a:rPr>
              <a:t>So far: we have seen algorithms for individual operations</a:t>
            </a:r>
          </a:p>
          <a:p>
            <a:r>
              <a:rPr lang="en-US" altLang="en-US" sz="2000" smtClean="0">
                <a:ea typeface="ＭＳ Ｐゴシック" panose="020B0600070205080204" pitchFamily="34" charset="-128"/>
              </a:rPr>
              <a:t>Alternatives for evaluating an entire expression tree</a:t>
            </a:r>
          </a:p>
          <a:p>
            <a:pPr lvl="1"/>
            <a:r>
              <a:rPr lang="en-US" altLang="en-US" sz="2000" b="1" smtClean="0">
                <a:solidFill>
                  <a:srgbClr val="3366CC"/>
                </a:solidFill>
                <a:ea typeface="ＭＳ Ｐゴシック" panose="020B0600070205080204" pitchFamily="34" charset="-128"/>
              </a:rPr>
              <a:t>Materialization</a:t>
            </a:r>
            <a:r>
              <a:rPr lang="en-US" altLang="en-US" sz="2000" smtClean="0">
                <a:ea typeface="ＭＳ Ｐゴシック" panose="020B0600070205080204" pitchFamily="34" charset="-128"/>
              </a:rPr>
              <a:t>:  generate results of an expression whose inputs are relations or are already computed, </a:t>
            </a:r>
            <a:r>
              <a:rPr lang="en-US" altLang="en-US" sz="2000" b="1" smtClean="0">
                <a:solidFill>
                  <a:srgbClr val="3366CC"/>
                </a:solidFill>
                <a:ea typeface="ＭＳ Ｐゴシック" panose="020B0600070205080204" pitchFamily="34" charset="-128"/>
              </a:rPr>
              <a:t>materialize</a:t>
            </a:r>
            <a:r>
              <a:rPr lang="en-US" altLang="en-US" sz="2000" smtClean="0">
                <a:ea typeface="ＭＳ Ｐゴシック" panose="020B0600070205080204" pitchFamily="34" charset="-128"/>
              </a:rPr>
              <a:t> (store) it on disk.  Repeat.</a:t>
            </a:r>
          </a:p>
          <a:p>
            <a:pPr lvl="1"/>
            <a:r>
              <a:rPr lang="en-US" altLang="en-US" sz="2000" b="1" smtClean="0">
                <a:solidFill>
                  <a:srgbClr val="3366CC"/>
                </a:solidFill>
                <a:ea typeface="ＭＳ Ｐゴシック" panose="020B0600070205080204" pitchFamily="34" charset="-128"/>
              </a:rPr>
              <a:t>Pipelining</a:t>
            </a:r>
            <a:r>
              <a:rPr lang="en-US" altLang="en-US" sz="2000" smtClean="0">
                <a:ea typeface="ＭＳ Ｐゴシック" panose="020B0600070205080204" pitchFamily="34" charset="-128"/>
              </a:rPr>
              <a:t>:  pass on tuples to parent operations even as an operation is being executed</a:t>
            </a:r>
          </a:p>
          <a:p>
            <a:r>
              <a:rPr lang="en-US" altLang="en-US" sz="2000" smtClean="0">
                <a:ea typeface="ＭＳ Ｐゴシック" panose="020B0600070205080204" pitchFamily="34" charset="-128"/>
              </a:rPr>
              <a:t>We study above alternatives in more detail</a:t>
            </a:r>
          </a:p>
        </p:txBody>
      </p:sp>
    </p:spTree>
    <p:extLst>
      <p:ext uri="{BB962C8B-B14F-4D97-AF65-F5344CB8AC3E}">
        <p14:creationId xmlns:p14="http://schemas.microsoft.com/office/powerpoint/2010/main" val="247608282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Materialization</a:t>
            </a:r>
          </a:p>
        </p:txBody>
      </p:sp>
      <p:sp>
        <p:nvSpPr>
          <p:cNvPr id="112642" name="Rectangle 3"/>
          <p:cNvSpPr>
            <a:spLocks noGrp="1" noChangeArrowheads="1"/>
          </p:cNvSpPr>
          <p:nvPr>
            <p:ph type="body" idx="1"/>
          </p:nvPr>
        </p:nvSpPr>
        <p:spPr>
          <a:xfrm>
            <a:off x="814388" y="1093788"/>
            <a:ext cx="7975600" cy="2687637"/>
          </a:xfrm>
        </p:spPr>
        <p:txBody>
          <a:bodyPr/>
          <a:lstStyle/>
          <a:p>
            <a:r>
              <a:rPr lang="en-US" altLang="en-US" sz="2000" b="1" smtClean="0">
                <a:solidFill>
                  <a:srgbClr val="3366CC"/>
                </a:solidFill>
                <a:ea typeface="ＭＳ Ｐゴシック" panose="020B0600070205080204" pitchFamily="34" charset="-128"/>
              </a:rPr>
              <a:t>Materialized evaluation</a:t>
            </a:r>
            <a:r>
              <a:rPr lang="en-US" altLang="en-US" sz="2000" b="1" smtClean="0">
                <a:ea typeface="ＭＳ Ｐゴシック" panose="020B0600070205080204" pitchFamily="34" charset="-128"/>
              </a:rPr>
              <a:t>:  </a:t>
            </a:r>
            <a:r>
              <a:rPr lang="en-US" altLang="en-US" sz="2000" smtClean="0">
                <a:ea typeface="ＭＳ Ｐゴシック" panose="020B0600070205080204" pitchFamily="34" charset="-128"/>
              </a:rPr>
              <a:t>evaluate one operation at a time, starting at the lowest-level.  Use intermediate results materialized into temporary relations to evaluate next-level operations.</a:t>
            </a:r>
          </a:p>
          <a:p>
            <a:r>
              <a:rPr lang="en-US" altLang="en-US" sz="2000" smtClean="0">
                <a:ea typeface="ＭＳ Ｐゴシック" panose="020B0600070205080204" pitchFamily="34" charset="-128"/>
              </a:rPr>
              <a:t>E.g., in figure below, compute and store</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then compute the store its join with </a:t>
            </a:r>
            <a:r>
              <a:rPr lang="en-US" altLang="en-US" sz="2000" i="1" smtClean="0">
                <a:ea typeface="ＭＳ Ｐゴシック" panose="020B0600070205080204" pitchFamily="34" charset="-128"/>
              </a:rPr>
              <a:t>instructor, </a:t>
            </a:r>
            <a:r>
              <a:rPr lang="en-US" altLang="en-US" sz="2000" smtClean="0">
                <a:ea typeface="ＭＳ Ｐゴシック" panose="020B0600070205080204" pitchFamily="34" charset="-128"/>
              </a:rPr>
              <a:t>and finally compute the projection on </a:t>
            </a:r>
            <a:r>
              <a:rPr lang="en-US" altLang="en-US" sz="2000" i="1" smtClean="0">
                <a:ea typeface="ＭＳ Ｐゴシック" panose="020B0600070205080204" pitchFamily="34" charset="-128"/>
              </a:rPr>
              <a:t>name.</a:t>
            </a:r>
            <a:r>
              <a:rPr lang="en-US" altLang="en-US" i="1" smtClean="0">
                <a:ea typeface="ＭＳ Ｐゴシック" panose="020B0600070205080204" pitchFamily="34" charset="-128"/>
              </a:rPr>
              <a:t> </a:t>
            </a:r>
            <a:endParaRPr lang="en-US" altLang="en-US" b="1" i="1" smtClean="0">
              <a:ea typeface="ＭＳ Ｐゴシック" panose="020B0600070205080204" pitchFamily="34" charset="-128"/>
            </a:endParaRPr>
          </a:p>
        </p:txBody>
      </p:sp>
      <p:graphicFrame>
        <p:nvGraphicFramePr>
          <p:cNvPr id="112643" name="Object 2"/>
          <p:cNvGraphicFramePr>
            <a:graphicFrameLocks noChangeAspect="1"/>
          </p:cNvGraphicFramePr>
          <p:nvPr/>
        </p:nvGraphicFramePr>
        <p:xfrm>
          <a:off x="2339975" y="2622550"/>
          <a:ext cx="3386138" cy="484188"/>
        </p:xfrm>
        <a:graphic>
          <a:graphicData uri="http://schemas.openxmlformats.org/presentationml/2006/ole">
            <mc:AlternateContent xmlns:mc="http://schemas.openxmlformats.org/markup-compatibility/2006">
              <mc:Choice xmlns:v="urn:schemas-microsoft-com:vml" Requires="v">
                <p:oleObj spid="_x0000_s5131" name="Equation" r:id="rId4" imgW="1676400" imgH="241300" progId="Equation.3">
                  <p:embed/>
                </p:oleObj>
              </mc:Choice>
              <mc:Fallback>
                <p:oleObj name="Equation" r:id="rId4" imgW="1676400" imgH="241300" progId="Equation.3">
                  <p:embed/>
                  <p:pic>
                    <p:nvPicPr>
                      <p:cNvPr id="11264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2622550"/>
                        <a:ext cx="33861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pic>
        <p:nvPicPr>
          <p:cNvPr id="112644"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97175" y="3771900"/>
            <a:ext cx="3827463"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055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Grp="1" noChangeArrowheads="1"/>
          </p:cNvSpPr>
          <p:nvPr>
            <p:ph type="ctrTitle"/>
          </p:nvPr>
        </p:nvSpPr>
        <p:spPr/>
        <p:txBody>
          <a:bodyPr/>
          <a:lstStyle/>
          <a:p>
            <a:pPr>
              <a:defRPr/>
            </a:pPr>
            <a:r>
              <a:rPr lang="en-US" sz="3200" dirty="0">
                <a:ea typeface="+mj-ea"/>
              </a:rPr>
              <a:t>Chapter 10: Storage and File Structure</a:t>
            </a:r>
          </a:p>
        </p:txBody>
      </p:sp>
    </p:spTree>
    <p:extLst>
      <p:ext uri="{BB962C8B-B14F-4D97-AF65-F5344CB8AC3E}">
        <p14:creationId xmlns:p14="http://schemas.microsoft.com/office/powerpoint/2010/main" val="748954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a:defRPr/>
            </a:pPr>
            <a:r>
              <a:rPr lang="en-US" sz="2800">
                <a:ea typeface="+mj-ea"/>
              </a:rPr>
              <a:t>Optimization of Disk Block Access (Cont.)</a:t>
            </a:r>
          </a:p>
        </p:txBody>
      </p:sp>
      <p:sp>
        <p:nvSpPr>
          <p:cNvPr id="50179" name="Rectangle 3"/>
          <p:cNvSpPr>
            <a:spLocks noGrp="1" noChangeArrowheads="1"/>
          </p:cNvSpPr>
          <p:nvPr>
            <p:ph type="body" idx="1"/>
          </p:nvPr>
        </p:nvSpPr>
        <p:spPr>
          <a:xfrm>
            <a:off x="114300" y="845820"/>
            <a:ext cx="8731250" cy="5554980"/>
          </a:xfrm>
        </p:spPr>
        <p:txBody>
          <a:bodyPr/>
          <a:lstStyle/>
          <a:p>
            <a:r>
              <a:rPr lang="en-US" altLang="en-US" b="1" dirty="0" smtClean="0"/>
              <a:t>File organization</a:t>
            </a:r>
            <a:r>
              <a:rPr lang="en-US" altLang="en-US" dirty="0" smtClean="0"/>
              <a:t> – optimize block access time by organizing the blocks to correspond to how data will be accessed</a:t>
            </a:r>
          </a:p>
          <a:p>
            <a:pPr lvl="1"/>
            <a:r>
              <a:rPr lang="en-US" altLang="en-US" dirty="0" smtClean="0">
                <a:ea typeface="ＭＳ Ｐゴシック" panose="020B0600070205080204" pitchFamily="34" charset="-128"/>
              </a:rPr>
              <a:t>E.g.  Store related information on the same or nearby cylinders.</a:t>
            </a:r>
          </a:p>
          <a:p>
            <a:pPr lvl="1"/>
            <a:r>
              <a:rPr lang="en-US" altLang="en-US" dirty="0" smtClean="0">
                <a:ea typeface="ＭＳ Ｐゴシック" panose="020B0600070205080204" pitchFamily="34" charset="-128"/>
              </a:rPr>
              <a:t>Files may get </a:t>
            </a:r>
            <a:r>
              <a:rPr lang="en-US" altLang="en-US" b="1" dirty="0" smtClean="0">
                <a:solidFill>
                  <a:srgbClr val="000099"/>
                </a:solidFill>
                <a:ea typeface="ＭＳ Ｐゴシック" panose="020B0600070205080204" pitchFamily="34" charset="-128"/>
              </a:rPr>
              <a:t>fragmented</a:t>
            </a:r>
            <a:r>
              <a:rPr lang="en-US" altLang="en-US" dirty="0" smtClean="0">
                <a:ea typeface="ＭＳ Ｐゴシック" panose="020B0600070205080204" pitchFamily="34" charset="-128"/>
              </a:rPr>
              <a:t> over time</a:t>
            </a:r>
          </a:p>
          <a:p>
            <a:pPr lvl="2"/>
            <a:r>
              <a:rPr lang="en-US" altLang="en-US" dirty="0" smtClean="0">
                <a:ea typeface="ＭＳ Ｐゴシック" panose="020B0600070205080204" pitchFamily="34" charset="-128"/>
              </a:rPr>
              <a:t>E.g. if data is inserted to/deleted from the file</a:t>
            </a:r>
          </a:p>
          <a:p>
            <a:pPr lvl="2"/>
            <a:r>
              <a:rPr lang="en-US" altLang="en-US" dirty="0" smtClean="0">
                <a:ea typeface="ＭＳ Ｐゴシック" panose="020B0600070205080204" pitchFamily="34" charset="-128"/>
              </a:rPr>
              <a:t>Or free blocks on disk are scattered, and newly created file has its blocks scattered over the disk</a:t>
            </a:r>
          </a:p>
          <a:p>
            <a:pPr lvl="2"/>
            <a:r>
              <a:rPr lang="en-US" altLang="en-US" dirty="0" smtClean="0">
                <a:ea typeface="ＭＳ Ｐゴシック" panose="020B0600070205080204" pitchFamily="34" charset="-128"/>
              </a:rPr>
              <a:t>Sequential access to a fragmented file results in increased disk arm movement</a:t>
            </a:r>
          </a:p>
          <a:p>
            <a:pPr lvl="1"/>
            <a:r>
              <a:rPr lang="en-US" altLang="en-US" dirty="0" smtClean="0">
                <a:ea typeface="ＭＳ Ｐゴシック" panose="020B0600070205080204" pitchFamily="34" charset="-128"/>
              </a:rPr>
              <a:t>Some systems have utilities to </a:t>
            </a:r>
            <a:r>
              <a:rPr lang="en-US" altLang="en-US" dirty="0" smtClean="0">
                <a:solidFill>
                  <a:srgbClr val="000099"/>
                </a:solidFill>
                <a:ea typeface="ＭＳ Ｐゴシック" panose="020B0600070205080204" pitchFamily="34" charset="-128"/>
              </a:rPr>
              <a:t>defragment</a:t>
            </a:r>
            <a:r>
              <a:rPr lang="en-US" altLang="en-US" dirty="0" smtClean="0">
                <a:ea typeface="ＭＳ Ｐゴシック" panose="020B0600070205080204" pitchFamily="34" charset="-128"/>
              </a:rPr>
              <a:t> the file system, in order to speed up file access</a:t>
            </a:r>
          </a:p>
          <a:p>
            <a:pPr lvl="2"/>
            <a:endParaRPr lang="en-US" altLang="en-US" dirty="0" smtClean="0">
              <a:ea typeface="ＭＳ Ｐゴシック" panose="020B0600070205080204" pitchFamily="34" charset="-128"/>
            </a:endParaRPr>
          </a:p>
          <a:p>
            <a:endParaRPr lang="en-US" altLang="en-US" dirty="0" smtClean="0"/>
          </a:p>
        </p:txBody>
      </p:sp>
    </p:spTree>
    <p:extLst>
      <p:ext uri="{BB962C8B-B14F-4D97-AF65-F5344CB8AC3E}">
        <p14:creationId xmlns:p14="http://schemas.microsoft.com/office/powerpoint/2010/main" val="87877017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Materialization (Cont.)</a:t>
            </a:r>
          </a:p>
        </p:txBody>
      </p:sp>
      <p:sp>
        <p:nvSpPr>
          <p:cNvPr id="114690" name="Rectangle 3"/>
          <p:cNvSpPr>
            <a:spLocks noGrp="1" noChangeArrowheads="1"/>
          </p:cNvSpPr>
          <p:nvPr>
            <p:ph type="body" idx="1"/>
          </p:nvPr>
        </p:nvSpPr>
        <p:spPr/>
        <p:txBody>
          <a:bodyPr/>
          <a:lstStyle/>
          <a:p>
            <a:r>
              <a:rPr lang="en-US" altLang="en-US" sz="2000" smtClean="0">
                <a:ea typeface="ＭＳ Ｐゴシック" panose="020B0600070205080204" pitchFamily="34" charset="-128"/>
              </a:rPr>
              <a:t>Materialized evaluation is always applicable</a:t>
            </a:r>
          </a:p>
          <a:p>
            <a:r>
              <a:rPr lang="en-US" altLang="en-US" sz="2000" smtClean="0">
                <a:ea typeface="ＭＳ Ｐゴシック" panose="020B0600070205080204" pitchFamily="34" charset="-128"/>
              </a:rPr>
              <a:t>Cost of writing results to disk and reading them back can be quite high</a:t>
            </a:r>
          </a:p>
          <a:p>
            <a:pPr lvl="1"/>
            <a:r>
              <a:rPr lang="en-US" altLang="en-US" sz="2000" smtClean="0">
                <a:ea typeface="ＭＳ Ｐゴシック" panose="020B0600070205080204" pitchFamily="34" charset="-128"/>
              </a:rPr>
              <a:t>Our cost formulas for operations ignore cost of writing results to disk, so</a:t>
            </a:r>
          </a:p>
          <a:p>
            <a:pPr lvl="2"/>
            <a:r>
              <a:rPr lang="en-US" altLang="en-US" sz="2000" smtClean="0">
                <a:ea typeface="ＭＳ Ｐゴシック" panose="020B0600070205080204" pitchFamily="34" charset="-128"/>
              </a:rPr>
              <a:t>Overall cost  =  Sum of costs of individual operations + </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                         cost of writing intermediate results to disk</a:t>
            </a:r>
          </a:p>
          <a:p>
            <a:r>
              <a:rPr lang="en-US" altLang="en-US" sz="2000" b="1" smtClean="0">
                <a:solidFill>
                  <a:srgbClr val="3366CC"/>
                </a:solidFill>
                <a:ea typeface="ＭＳ Ｐゴシック" panose="020B0600070205080204" pitchFamily="34" charset="-128"/>
              </a:rPr>
              <a:t>Double buffering</a:t>
            </a:r>
            <a:r>
              <a:rPr lang="en-US" altLang="en-US" sz="2000" smtClean="0">
                <a:ea typeface="ＭＳ Ｐゴシック" panose="020B0600070205080204" pitchFamily="34" charset="-128"/>
              </a:rPr>
              <a:t>: use two output buffers for each operation, when one is full write it to disk while the other is getting filled</a:t>
            </a:r>
          </a:p>
          <a:p>
            <a:pPr lvl="1"/>
            <a:r>
              <a:rPr lang="en-US" altLang="en-US" sz="2000" smtClean="0">
                <a:ea typeface="ＭＳ Ｐゴシック" panose="020B0600070205080204" pitchFamily="34" charset="-128"/>
              </a:rPr>
              <a:t>Allows overlap of disk writes with computation and reduces execution time</a:t>
            </a:r>
          </a:p>
        </p:txBody>
      </p:sp>
    </p:spTree>
    <p:extLst>
      <p:ext uri="{BB962C8B-B14F-4D97-AF65-F5344CB8AC3E}">
        <p14:creationId xmlns:p14="http://schemas.microsoft.com/office/powerpoint/2010/main" val="100821995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050"/>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Pipelining</a:t>
            </a:r>
          </a:p>
        </p:txBody>
      </p:sp>
      <p:sp>
        <p:nvSpPr>
          <p:cNvPr id="116738" name="Rectangle 2051"/>
          <p:cNvSpPr>
            <a:spLocks noGrp="1" noChangeArrowheads="1"/>
          </p:cNvSpPr>
          <p:nvPr>
            <p:ph type="body" idx="1"/>
          </p:nvPr>
        </p:nvSpPr>
        <p:spPr>
          <a:xfrm>
            <a:off x="842963" y="1165225"/>
            <a:ext cx="8089900" cy="5232400"/>
          </a:xfrm>
        </p:spPr>
        <p:txBody>
          <a:bodyPr/>
          <a:lstStyle/>
          <a:p>
            <a:pPr>
              <a:lnSpc>
                <a:spcPct val="90000"/>
              </a:lnSpc>
            </a:pPr>
            <a:r>
              <a:rPr lang="en-US" altLang="en-US" sz="2000" b="1" smtClean="0">
                <a:solidFill>
                  <a:srgbClr val="3366CC"/>
                </a:solidFill>
                <a:ea typeface="ＭＳ Ｐゴシック" panose="020B0600070205080204" pitchFamily="34" charset="-128"/>
              </a:rPr>
              <a:t>Pipelined evaluation</a:t>
            </a:r>
            <a:r>
              <a:rPr lang="en-US" altLang="en-US" sz="2000" b="1" smtClean="0">
                <a:solidFill>
                  <a:schemeClr val="tx2"/>
                </a:solidFill>
                <a:ea typeface="ＭＳ Ｐゴシック" panose="020B0600070205080204" pitchFamily="34" charset="-128"/>
              </a:rPr>
              <a:t> </a:t>
            </a:r>
            <a:r>
              <a:rPr lang="en-US" altLang="en-US" sz="2000" b="1" smtClean="0">
                <a:ea typeface="ＭＳ Ｐゴシック" panose="020B0600070205080204" pitchFamily="34" charset="-128"/>
              </a:rPr>
              <a:t>:</a:t>
            </a:r>
            <a:r>
              <a:rPr lang="en-US" altLang="en-US" sz="2000" smtClean="0">
                <a:ea typeface="ＭＳ Ｐゴシック" panose="020B0600070205080204" pitchFamily="34" charset="-128"/>
              </a:rPr>
              <a:t>  evaluate several operations simultaneously, passing the results of one operation on to the next.</a:t>
            </a:r>
          </a:p>
          <a:p>
            <a:pPr>
              <a:lnSpc>
                <a:spcPct val="90000"/>
              </a:lnSpc>
            </a:pPr>
            <a:r>
              <a:rPr lang="en-US" altLang="en-US" sz="2000" smtClean="0">
                <a:ea typeface="ＭＳ Ｐゴシック" panose="020B0600070205080204" pitchFamily="34" charset="-128"/>
              </a:rPr>
              <a:t>E.g., in previous expression tree, don</a:t>
            </a:r>
            <a:r>
              <a:rPr lang="ja-JP" altLang="en-US" sz="2000" smtClean="0">
                <a:ea typeface="ＭＳ Ｐゴシック" panose="020B0600070205080204" pitchFamily="34" charset="-128"/>
              </a:rPr>
              <a:t>’</a:t>
            </a:r>
            <a:r>
              <a:rPr lang="en-US" altLang="ja-JP" sz="2000" smtClean="0">
                <a:ea typeface="ＭＳ Ｐゴシック" panose="020B0600070205080204" pitchFamily="34" charset="-128"/>
              </a:rPr>
              <a:t>t store result of</a:t>
            </a:r>
            <a:br>
              <a:rPr lang="en-US" altLang="ja-JP" sz="2000" smtClean="0">
                <a:ea typeface="ＭＳ Ｐゴシック" panose="020B0600070205080204" pitchFamily="34" charset="-128"/>
              </a:rPr>
            </a:br>
            <a:r>
              <a:rPr lang="en-US" altLang="ja-JP" sz="2000" smtClean="0">
                <a:ea typeface="ＭＳ Ｐゴシック" panose="020B0600070205080204" pitchFamily="34" charset="-128"/>
              </a:rPr>
              <a:t/>
            </a:r>
            <a:br>
              <a:rPr lang="en-US" altLang="ja-JP" sz="2000" smtClean="0">
                <a:ea typeface="ＭＳ Ｐゴシック" panose="020B0600070205080204" pitchFamily="34" charset="-128"/>
              </a:rPr>
            </a:br>
            <a:r>
              <a:rPr lang="en-US" altLang="ja-JP" sz="2000" smtClean="0">
                <a:ea typeface="ＭＳ Ｐゴシック" panose="020B0600070205080204" pitchFamily="34" charset="-128"/>
              </a:rPr>
              <a:t> </a:t>
            </a:r>
          </a:p>
          <a:p>
            <a:pPr lvl="1">
              <a:lnSpc>
                <a:spcPct val="90000"/>
              </a:lnSpc>
            </a:pPr>
            <a:r>
              <a:rPr lang="en-US" altLang="en-US" sz="2000" smtClean="0">
                <a:ea typeface="ＭＳ Ｐゴシック" panose="020B0600070205080204" pitchFamily="34" charset="-128"/>
              </a:rPr>
              <a:t>instead, pass tuples directly to the join..  Similarly, don</a:t>
            </a:r>
            <a:r>
              <a:rPr lang="ja-JP" altLang="en-US" sz="2000" smtClean="0">
                <a:ea typeface="ＭＳ Ｐゴシック" panose="020B0600070205080204" pitchFamily="34" charset="-128"/>
              </a:rPr>
              <a:t>’</a:t>
            </a:r>
            <a:r>
              <a:rPr lang="en-US" altLang="ja-JP" sz="2000" smtClean="0">
                <a:ea typeface="ＭＳ Ｐゴシック" panose="020B0600070205080204" pitchFamily="34" charset="-128"/>
              </a:rPr>
              <a:t>t store result of join, pass tuples directly to projection. </a:t>
            </a:r>
          </a:p>
          <a:p>
            <a:pPr>
              <a:lnSpc>
                <a:spcPct val="90000"/>
              </a:lnSpc>
            </a:pPr>
            <a:r>
              <a:rPr lang="en-US" altLang="en-US" sz="2000" smtClean="0">
                <a:ea typeface="ＭＳ Ｐゴシック" panose="020B0600070205080204" pitchFamily="34" charset="-128"/>
              </a:rPr>
              <a:t>Much cheaper than materialization: no need to store a temporary relation to disk.</a:t>
            </a:r>
          </a:p>
          <a:p>
            <a:pPr>
              <a:lnSpc>
                <a:spcPct val="90000"/>
              </a:lnSpc>
            </a:pPr>
            <a:r>
              <a:rPr lang="en-US" altLang="en-US" sz="2000" smtClean="0">
                <a:ea typeface="ＭＳ Ｐゴシック" panose="020B0600070205080204" pitchFamily="34" charset="-128"/>
              </a:rPr>
              <a:t>Pipelining may not always be possible – e.g., sort, hash-join. </a:t>
            </a:r>
          </a:p>
          <a:p>
            <a:pPr>
              <a:lnSpc>
                <a:spcPct val="90000"/>
              </a:lnSpc>
            </a:pPr>
            <a:r>
              <a:rPr lang="en-US" altLang="en-US" sz="2000" smtClean="0">
                <a:ea typeface="ＭＳ Ｐゴシック" panose="020B0600070205080204" pitchFamily="34" charset="-128"/>
              </a:rPr>
              <a:t>For pipelining to be effective, use evaluation algorithms that generate output tuples even as tuples are received for inputs to the operation. </a:t>
            </a:r>
          </a:p>
          <a:p>
            <a:pPr>
              <a:lnSpc>
                <a:spcPct val="90000"/>
              </a:lnSpc>
            </a:pPr>
            <a:r>
              <a:rPr lang="en-US" altLang="en-US" sz="2000" smtClean="0">
                <a:ea typeface="ＭＳ Ｐゴシック" panose="020B0600070205080204" pitchFamily="34" charset="-128"/>
              </a:rPr>
              <a:t>Pipelines can be executed in two ways:  </a:t>
            </a:r>
            <a:r>
              <a:rPr lang="en-US" altLang="en-US" sz="2000" b="1" smtClean="0">
                <a:solidFill>
                  <a:srgbClr val="3366CC"/>
                </a:solidFill>
                <a:ea typeface="ＭＳ Ｐゴシック" panose="020B0600070205080204" pitchFamily="34" charset="-128"/>
              </a:rPr>
              <a:t>demand driven</a:t>
            </a:r>
            <a:r>
              <a:rPr lang="en-US" altLang="en-US" sz="2000" smtClean="0">
                <a:ea typeface="ＭＳ Ｐゴシック" panose="020B0600070205080204" pitchFamily="34" charset="-128"/>
              </a:rPr>
              <a:t> and </a:t>
            </a:r>
            <a:r>
              <a:rPr lang="en-US" altLang="en-US" sz="2000" b="1" smtClean="0">
                <a:solidFill>
                  <a:srgbClr val="3366CC"/>
                </a:solidFill>
                <a:ea typeface="ＭＳ Ｐゴシック" panose="020B0600070205080204" pitchFamily="34" charset="-128"/>
              </a:rPr>
              <a:t>producer driven</a:t>
            </a:r>
            <a:r>
              <a:rPr lang="en-US" altLang="en-US" smtClean="0">
                <a:solidFill>
                  <a:srgbClr val="3366CC"/>
                </a:solidFill>
                <a:ea typeface="ＭＳ Ｐゴシック" panose="020B0600070205080204" pitchFamily="34" charset="-128"/>
              </a:rPr>
              <a:t> </a:t>
            </a:r>
          </a:p>
        </p:txBody>
      </p:sp>
      <p:graphicFrame>
        <p:nvGraphicFramePr>
          <p:cNvPr id="116739" name="Object 5"/>
          <p:cNvGraphicFramePr>
            <a:graphicFrameLocks noChangeAspect="1"/>
          </p:cNvGraphicFramePr>
          <p:nvPr/>
        </p:nvGraphicFramePr>
        <p:xfrm>
          <a:off x="2324100" y="2225675"/>
          <a:ext cx="3386138" cy="484188"/>
        </p:xfrm>
        <a:graphic>
          <a:graphicData uri="http://schemas.openxmlformats.org/presentationml/2006/ole">
            <mc:AlternateContent xmlns:mc="http://schemas.openxmlformats.org/markup-compatibility/2006">
              <mc:Choice xmlns:v="urn:schemas-microsoft-com:vml" Requires="v">
                <p:oleObj spid="_x0000_s6155" name="Equation" r:id="rId4" imgW="1676400" imgH="241300" progId="Equation.3">
                  <p:embed/>
                </p:oleObj>
              </mc:Choice>
              <mc:Fallback>
                <p:oleObj name="Equation" r:id="rId4" imgW="1676400" imgH="241300" progId="Equation.3">
                  <p:embed/>
                  <p:pic>
                    <p:nvPicPr>
                      <p:cNvPr id="11673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100" y="2225675"/>
                        <a:ext cx="3386138"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31508298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Pipelining (Cont.)</a:t>
            </a:r>
          </a:p>
        </p:txBody>
      </p:sp>
      <p:sp>
        <p:nvSpPr>
          <p:cNvPr id="118786" name="Rectangle 3"/>
          <p:cNvSpPr>
            <a:spLocks noGrp="1" noChangeArrowheads="1"/>
          </p:cNvSpPr>
          <p:nvPr>
            <p:ph type="body" idx="1"/>
          </p:nvPr>
        </p:nvSpPr>
        <p:spPr>
          <a:xfrm>
            <a:off x="552450" y="1165225"/>
            <a:ext cx="8224838" cy="5384800"/>
          </a:xfrm>
        </p:spPr>
        <p:txBody>
          <a:bodyPr/>
          <a:lstStyle/>
          <a:p>
            <a:r>
              <a:rPr lang="en-US" altLang="en-US" sz="2000" smtClean="0">
                <a:ea typeface="ＭＳ Ｐゴシック" panose="020B0600070205080204" pitchFamily="34" charset="-128"/>
              </a:rPr>
              <a:t>In </a:t>
            </a:r>
            <a:r>
              <a:rPr lang="en-US" altLang="en-US" sz="2000" b="1" smtClean="0">
                <a:solidFill>
                  <a:srgbClr val="3366CC"/>
                </a:solidFill>
                <a:ea typeface="ＭＳ Ｐゴシック" panose="020B0600070205080204" pitchFamily="34" charset="-128"/>
              </a:rPr>
              <a:t>demand driven</a:t>
            </a:r>
            <a:r>
              <a:rPr lang="en-US" altLang="en-US" sz="2000" b="1" smtClean="0">
                <a:ea typeface="ＭＳ Ｐゴシック" panose="020B0600070205080204" pitchFamily="34" charset="-128"/>
              </a:rPr>
              <a:t> </a:t>
            </a:r>
            <a:r>
              <a:rPr lang="en-US" altLang="en-US" sz="2000" smtClean="0">
                <a:ea typeface="ＭＳ Ｐゴシック" panose="020B0600070205080204" pitchFamily="34" charset="-128"/>
              </a:rPr>
              <a:t> or </a:t>
            </a:r>
            <a:r>
              <a:rPr lang="en-US" altLang="en-US" sz="2000" b="1" smtClean="0">
                <a:solidFill>
                  <a:srgbClr val="3366CC"/>
                </a:solidFill>
                <a:ea typeface="ＭＳ Ｐゴシック" panose="020B0600070205080204" pitchFamily="34" charset="-128"/>
              </a:rPr>
              <a:t>lazy</a:t>
            </a:r>
            <a:r>
              <a:rPr lang="en-US" altLang="en-US" sz="2000" b="1" smtClean="0">
                <a:ea typeface="ＭＳ Ｐゴシック" panose="020B0600070205080204" pitchFamily="34" charset="-128"/>
              </a:rPr>
              <a:t> </a:t>
            </a:r>
            <a:r>
              <a:rPr lang="en-US" altLang="en-US" sz="2000" smtClean="0">
                <a:ea typeface="ＭＳ Ｐゴシック" panose="020B0600070205080204" pitchFamily="34" charset="-128"/>
              </a:rPr>
              <a:t>evaluation</a:t>
            </a:r>
          </a:p>
          <a:p>
            <a:pPr lvl="1"/>
            <a:r>
              <a:rPr lang="en-US" altLang="en-US" smtClean="0">
                <a:ea typeface="ＭＳ Ｐゴシック" panose="020B0600070205080204" pitchFamily="34" charset="-128"/>
              </a:rPr>
              <a:t>system repeatedly requests next tuple  from top level operation</a:t>
            </a:r>
          </a:p>
          <a:p>
            <a:pPr lvl="1"/>
            <a:r>
              <a:rPr lang="en-US" altLang="en-US" smtClean="0">
                <a:ea typeface="ＭＳ Ｐゴシック" panose="020B0600070205080204" pitchFamily="34" charset="-128"/>
              </a:rPr>
              <a:t>Each operation requests  next tuple from children operations as required, in order to output its next tuple</a:t>
            </a:r>
          </a:p>
          <a:p>
            <a:pPr lvl="1"/>
            <a:r>
              <a:rPr lang="en-US" altLang="en-US" smtClean="0">
                <a:ea typeface="ＭＳ Ｐゴシック" panose="020B0600070205080204" pitchFamily="34" charset="-128"/>
              </a:rPr>
              <a:t>In between calls, operation has to maintain </a:t>
            </a:r>
            <a:r>
              <a:rPr lang="ja-JP" altLang="en-US" smtClean="0">
                <a:ea typeface="ＭＳ Ｐゴシック" panose="020B0600070205080204" pitchFamily="34" charset="-128"/>
              </a:rPr>
              <a:t>“</a:t>
            </a:r>
            <a:r>
              <a:rPr lang="en-US" altLang="ja-JP" b="1" smtClean="0">
                <a:solidFill>
                  <a:srgbClr val="3366CC"/>
                </a:solidFill>
                <a:ea typeface="ＭＳ Ｐゴシック" panose="020B0600070205080204" pitchFamily="34" charset="-128"/>
              </a:rPr>
              <a:t>state</a:t>
            </a:r>
            <a:r>
              <a:rPr lang="ja-JP" altLang="en-US" smtClean="0">
                <a:ea typeface="ＭＳ Ｐゴシック" panose="020B0600070205080204" pitchFamily="34" charset="-128"/>
              </a:rPr>
              <a:t>”</a:t>
            </a:r>
            <a:r>
              <a:rPr lang="en-US" altLang="ja-JP" smtClean="0">
                <a:ea typeface="ＭＳ Ｐゴシック" panose="020B0600070205080204" pitchFamily="34" charset="-128"/>
              </a:rPr>
              <a:t> so it knows what to return next</a:t>
            </a:r>
          </a:p>
          <a:p>
            <a:r>
              <a:rPr lang="en-US" altLang="en-US" sz="2000" smtClean="0">
                <a:ea typeface="ＭＳ Ｐゴシック" panose="020B0600070205080204" pitchFamily="34" charset="-128"/>
              </a:rPr>
              <a:t>In </a:t>
            </a:r>
            <a:r>
              <a:rPr lang="en-US" altLang="en-US" sz="2000" b="1" smtClean="0">
                <a:solidFill>
                  <a:srgbClr val="3366CC"/>
                </a:solidFill>
                <a:ea typeface="ＭＳ Ｐゴシック" panose="020B0600070205080204" pitchFamily="34" charset="-128"/>
              </a:rPr>
              <a:t>producer-driven</a:t>
            </a:r>
            <a:r>
              <a:rPr lang="en-US" altLang="en-US" sz="2000" smtClean="0">
                <a:ea typeface="ＭＳ Ｐゴシック" panose="020B0600070205080204" pitchFamily="34" charset="-128"/>
              </a:rPr>
              <a:t> or </a:t>
            </a:r>
            <a:r>
              <a:rPr lang="en-US" altLang="en-US" sz="2000" b="1" smtClean="0">
                <a:solidFill>
                  <a:srgbClr val="3366CC"/>
                </a:solidFill>
                <a:ea typeface="ＭＳ Ｐゴシック" panose="020B0600070205080204" pitchFamily="34" charset="-128"/>
              </a:rPr>
              <a:t>eager</a:t>
            </a:r>
            <a:r>
              <a:rPr lang="en-US" altLang="en-US" sz="2000" smtClean="0">
                <a:ea typeface="ＭＳ Ｐゴシック" panose="020B0600070205080204" pitchFamily="34" charset="-128"/>
              </a:rPr>
              <a:t> pipelining</a:t>
            </a:r>
          </a:p>
          <a:p>
            <a:pPr lvl="1"/>
            <a:r>
              <a:rPr lang="en-US" altLang="en-US" smtClean="0">
                <a:ea typeface="ＭＳ Ｐゴシック" panose="020B0600070205080204" pitchFamily="34" charset="-128"/>
              </a:rPr>
              <a:t>Operators produce tuples eagerly and pass them up to their parents</a:t>
            </a:r>
          </a:p>
          <a:p>
            <a:pPr lvl="2"/>
            <a:r>
              <a:rPr lang="en-US" altLang="en-US" smtClean="0">
                <a:ea typeface="ＭＳ Ｐゴシック" panose="020B0600070205080204" pitchFamily="34" charset="-128"/>
              </a:rPr>
              <a:t>Buffer maintained between operators, child puts tuples in buffer, parent removes tuples from buffer</a:t>
            </a:r>
          </a:p>
          <a:p>
            <a:pPr lvl="2"/>
            <a:r>
              <a:rPr lang="en-US" altLang="en-US" smtClean="0">
                <a:ea typeface="ＭＳ Ｐゴシック" panose="020B0600070205080204" pitchFamily="34" charset="-128"/>
              </a:rPr>
              <a:t>if buffer is full, child waits till there is space in the buffer, and then generates more tuples</a:t>
            </a:r>
          </a:p>
          <a:p>
            <a:pPr lvl="1"/>
            <a:r>
              <a:rPr lang="en-US" altLang="en-US" smtClean="0">
                <a:ea typeface="ＭＳ Ｐゴシック" panose="020B0600070205080204" pitchFamily="34" charset="-128"/>
              </a:rPr>
              <a:t>System schedules operations that have space in output buffer and can process more input tuples</a:t>
            </a:r>
          </a:p>
          <a:p>
            <a:r>
              <a:rPr lang="en-US" altLang="en-US" sz="2000" smtClean="0">
                <a:ea typeface="ＭＳ Ｐゴシック" panose="020B0600070205080204" pitchFamily="34" charset="-128"/>
              </a:rPr>
              <a:t>Alternative name: </a:t>
            </a:r>
            <a:r>
              <a:rPr lang="en-US" altLang="en-US" sz="2000" b="1" smtClean="0">
                <a:solidFill>
                  <a:srgbClr val="3366CC"/>
                </a:solidFill>
                <a:ea typeface="ＭＳ Ｐゴシック" panose="020B0600070205080204" pitchFamily="34" charset="-128"/>
              </a:rPr>
              <a:t>pull</a:t>
            </a:r>
            <a:r>
              <a:rPr lang="en-US" altLang="en-US" sz="2000" smtClean="0">
                <a:ea typeface="ＭＳ Ｐゴシック" panose="020B0600070205080204" pitchFamily="34" charset="-128"/>
              </a:rPr>
              <a:t> and </a:t>
            </a:r>
            <a:r>
              <a:rPr lang="en-US" altLang="en-US" sz="2000" b="1" smtClean="0">
                <a:solidFill>
                  <a:srgbClr val="3366CC"/>
                </a:solidFill>
                <a:ea typeface="ＭＳ Ｐゴシック" panose="020B0600070205080204" pitchFamily="34" charset="-128"/>
              </a:rPr>
              <a:t>push</a:t>
            </a:r>
            <a:r>
              <a:rPr lang="en-US" altLang="en-US" sz="2000" smtClean="0">
                <a:ea typeface="ＭＳ Ｐゴシック" panose="020B0600070205080204" pitchFamily="34" charset="-128"/>
              </a:rPr>
              <a:t> models of pipelining</a:t>
            </a:r>
          </a:p>
          <a:p>
            <a:pPr>
              <a:buFont typeface="Monotype Sorts" charset="2"/>
              <a:buNone/>
            </a:pPr>
            <a:endParaRPr lang="en-US" altLang="en-US" sz="2000" smtClean="0">
              <a:ea typeface="ＭＳ Ｐゴシック" panose="020B0600070205080204" pitchFamily="34" charset="-128"/>
            </a:endParaRPr>
          </a:p>
        </p:txBody>
      </p:sp>
    </p:spTree>
    <p:extLst>
      <p:ext uri="{BB962C8B-B14F-4D97-AF65-F5344CB8AC3E}">
        <p14:creationId xmlns:p14="http://schemas.microsoft.com/office/powerpoint/2010/main" val="349122234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Pipelining (Cont.)</a:t>
            </a:r>
          </a:p>
        </p:txBody>
      </p:sp>
      <p:sp>
        <p:nvSpPr>
          <p:cNvPr id="120834" name="Rectangle 3"/>
          <p:cNvSpPr>
            <a:spLocks noGrp="1" noChangeArrowheads="1"/>
          </p:cNvSpPr>
          <p:nvPr>
            <p:ph type="body" idx="1"/>
          </p:nvPr>
        </p:nvSpPr>
        <p:spPr>
          <a:xfrm>
            <a:off x="539750" y="1093788"/>
            <a:ext cx="8255000" cy="4903787"/>
          </a:xfrm>
        </p:spPr>
        <p:txBody>
          <a:bodyPr/>
          <a:lstStyle/>
          <a:p>
            <a:pPr>
              <a:lnSpc>
                <a:spcPct val="90000"/>
              </a:lnSpc>
            </a:pPr>
            <a:r>
              <a:rPr lang="en-US" altLang="en-US" sz="2000" smtClean="0">
                <a:ea typeface="ＭＳ Ｐゴシック" panose="020B0600070205080204" pitchFamily="34" charset="-128"/>
              </a:rPr>
              <a:t>Implementation of demand-driven pipelining</a:t>
            </a:r>
          </a:p>
          <a:p>
            <a:pPr lvl="1">
              <a:lnSpc>
                <a:spcPct val="90000"/>
              </a:lnSpc>
            </a:pPr>
            <a:r>
              <a:rPr lang="en-US" altLang="en-US" sz="2000" smtClean="0">
                <a:ea typeface="ＭＳ Ｐゴシック" panose="020B0600070205080204" pitchFamily="34" charset="-128"/>
              </a:rPr>
              <a:t>Each operation is implemented as an </a:t>
            </a:r>
            <a:r>
              <a:rPr lang="en-US" altLang="en-US" sz="2000" b="1" smtClean="0">
                <a:solidFill>
                  <a:srgbClr val="3366CC"/>
                </a:solidFill>
                <a:ea typeface="ＭＳ Ｐゴシック" panose="020B0600070205080204" pitchFamily="34" charset="-128"/>
              </a:rPr>
              <a:t>iterator</a:t>
            </a:r>
            <a:r>
              <a:rPr lang="en-US" altLang="en-US" sz="2000" smtClean="0">
                <a:ea typeface="ＭＳ Ｐゴシック" panose="020B0600070205080204" pitchFamily="34" charset="-128"/>
              </a:rPr>
              <a:t> implementing the following operations</a:t>
            </a:r>
          </a:p>
          <a:p>
            <a:pPr lvl="2">
              <a:lnSpc>
                <a:spcPct val="90000"/>
              </a:lnSpc>
            </a:pPr>
            <a:r>
              <a:rPr lang="en-US" altLang="en-US" sz="2000" b="1" smtClean="0">
                <a:ea typeface="ＭＳ Ｐゴシック" panose="020B0600070205080204" pitchFamily="34" charset="-128"/>
              </a:rPr>
              <a:t>open()</a:t>
            </a:r>
          </a:p>
          <a:p>
            <a:pPr lvl="3">
              <a:lnSpc>
                <a:spcPct val="90000"/>
              </a:lnSpc>
            </a:pPr>
            <a:r>
              <a:rPr lang="en-US" altLang="en-US" sz="2000" smtClean="0">
                <a:ea typeface="ＭＳ Ｐゴシック" panose="020B0600070205080204" pitchFamily="34" charset="-128"/>
              </a:rPr>
              <a:t>E.g. file scan: initialize file scan</a:t>
            </a:r>
          </a:p>
          <a:p>
            <a:pPr lvl="4">
              <a:lnSpc>
                <a:spcPct val="90000"/>
              </a:lnSpc>
            </a:pPr>
            <a:r>
              <a:rPr lang="en-US" altLang="en-US" sz="2000" smtClean="0">
                <a:ea typeface="ＭＳ Ｐゴシック" panose="020B0600070205080204" pitchFamily="34" charset="-128"/>
              </a:rPr>
              <a:t> state: pointer to beginning of file</a:t>
            </a:r>
          </a:p>
          <a:p>
            <a:pPr lvl="3">
              <a:lnSpc>
                <a:spcPct val="90000"/>
              </a:lnSpc>
            </a:pPr>
            <a:r>
              <a:rPr lang="en-US" altLang="en-US" sz="2000" smtClean="0">
                <a:ea typeface="ＭＳ Ｐゴシック" panose="020B0600070205080204" pitchFamily="34" charset="-128"/>
              </a:rPr>
              <a:t>E.g.merge join: sort relations;</a:t>
            </a:r>
          </a:p>
          <a:p>
            <a:pPr lvl="4">
              <a:lnSpc>
                <a:spcPct val="90000"/>
              </a:lnSpc>
            </a:pPr>
            <a:r>
              <a:rPr lang="en-US" altLang="en-US" sz="2000" smtClean="0">
                <a:ea typeface="ＭＳ Ｐゴシック" panose="020B0600070205080204" pitchFamily="34" charset="-128"/>
              </a:rPr>
              <a:t> state: pointers to beginning of sorted relations</a:t>
            </a:r>
          </a:p>
          <a:p>
            <a:pPr lvl="2">
              <a:lnSpc>
                <a:spcPct val="90000"/>
              </a:lnSpc>
            </a:pPr>
            <a:r>
              <a:rPr lang="en-US" altLang="en-US" sz="2000" smtClean="0">
                <a:ea typeface="ＭＳ Ｐゴシック" panose="020B0600070205080204" pitchFamily="34" charset="-128"/>
              </a:rPr>
              <a:t> </a:t>
            </a:r>
            <a:r>
              <a:rPr lang="en-US" altLang="en-US" sz="2000" b="1" smtClean="0">
                <a:ea typeface="ＭＳ Ｐゴシック" panose="020B0600070205080204" pitchFamily="34" charset="-128"/>
              </a:rPr>
              <a:t>next()</a:t>
            </a:r>
          </a:p>
          <a:p>
            <a:pPr lvl="3">
              <a:lnSpc>
                <a:spcPct val="90000"/>
              </a:lnSpc>
            </a:pPr>
            <a:r>
              <a:rPr lang="en-US" altLang="en-US" sz="2000" smtClean="0">
                <a:ea typeface="ＭＳ Ｐゴシック" panose="020B0600070205080204" pitchFamily="34" charset="-128"/>
              </a:rPr>
              <a:t>E.g. for file scan: Output next tuple, and advance and store file pointer</a:t>
            </a:r>
          </a:p>
          <a:p>
            <a:pPr lvl="3">
              <a:lnSpc>
                <a:spcPct val="90000"/>
              </a:lnSpc>
            </a:pPr>
            <a:r>
              <a:rPr lang="en-US" altLang="en-US" sz="2000" smtClean="0">
                <a:ea typeface="ＭＳ Ｐゴシック" panose="020B0600070205080204" pitchFamily="34" charset="-128"/>
              </a:rPr>
              <a:t>E.g. for merge join:  continue with merge from earlier state till </a:t>
            </a:r>
            <a:br>
              <a:rPr lang="en-US" altLang="en-US" sz="2000" smtClean="0">
                <a:ea typeface="ＭＳ Ｐゴシック" panose="020B0600070205080204" pitchFamily="34" charset="-128"/>
              </a:rPr>
            </a:br>
            <a:r>
              <a:rPr lang="en-US" altLang="en-US" sz="2000" smtClean="0">
                <a:ea typeface="ＭＳ Ｐゴシック" panose="020B0600070205080204" pitchFamily="34" charset="-128"/>
              </a:rPr>
              <a:t>next output tuple is found.  Save pointers as iterator state.</a:t>
            </a:r>
          </a:p>
          <a:p>
            <a:pPr lvl="2">
              <a:lnSpc>
                <a:spcPct val="90000"/>
              </a:lnSpc>
            </a:pPr>
            <a:r>
              <a:rPr lang="en-US" altLang="en-US" sz="2000" b="1" smtClean="0">
                <a:ea typeface="ＭＳ Ｐゴシック" panose="020B0600070205080204" pitchFamily="34" charset="-128"/>
              </a:rPr>
              <a:t>close()</a:t>
            </a:r>
          </a:p>
          <a:p>
            <a:pPr>
              <a:lnSpc>
                <a:spcPct val="90000"/>
              </a:lnSpc>
            </a:pPr>
            <a:endParaRPr lang="en-US" altLang="en-US" sz="2000" smtClean="0">
              <a:ea typeface="ＭＳ Ｐゴシック" panose="020B0600070205080204" pitchFamily="34" charset="-128"/>
            </a:endParaRPr>
          </a:p>
        </p:txBody>
      </p:sp>
    </p:spTree>
    <p:extLst>
      <p:ext uri="{BB962C8B-B14F-4D97-AF65-F5344CB8AC3E}">
        <p14:creationId xmlns:p14="http://schemas.microsoft.com/office/powerpoint/2010/main" val="337698032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Evaluation Algorithms for Pipelining</a:t>
            </a:r>
          </a:p>
        </p:txBody>
      </p:sp>
      <p:sp>
        <p:nvSpPr>
          <p:cNvPr id="122882" name="Rectangle 3"/>
          <p:cNvSpPr>
            <a:spLocks noGrp="1" noChangeArrowheads="1"/>
          </p:cNvSpPr>
          <p:nvPr>
            <p:ph type="body" idx="1"/>
          </p:nvPr>
        </p:nvSpPr>
        <p:spPr>
          <a:xfrm>
            <a:off x="842963" y="1165225"/>
            <a:ext cx="8023225" cy="5197475"/>
          </a:xfrm>
        </p:spPr>
        <p:txBody>
          <a:bodyPr/>
          <a:lstStyle/>
          <a:p>
            <a:r>
              <a:rPr lang="en-US" altLang="en-US" sz="2000" smtClean="0">
                <a:ea typeface="ＭＳ Ｐゴシック" panose="020B0600070205080204" pitchFamily="34" charset="-128"/>
              </a:rPr>
              <a:t>Some algorithms are not able to output results even as they get input tuples</a:t>
            </a:r>
          </a:p>
          <a:p>
            <a:pPr lvl="1"/>
            <a:r>
              <a:rPr lang="en-US" altLang="en-US" smtClean="0">
                <a:ea typeface="ＭＳ Ｐゴシック" panose="020B0600070205080204" pitchFamily="34" charset="-128"/>
              </a:rPr>
              <a:t>E.g. merge join, or hash join</a:t>
            </a:r>
          </a:p>
          <a:p>
            <a:pPr lvl="1"/>
            <a:r>
              <a:rPr lang="en-US" altLang="en-US" smtClean="0">
                <a:ea typeface="ＭＳ Ｐゴシック" panose="020B0600070205080204" pitchFamily="34" charset="-128"/>
              </a:rPr>
              <a:t>intermediate results written to disk and then read back</a:t>
            </a:r>
          </a:p>
          <a:p>
            <a:r>
              <a:rPr lang="en-US" altLang="en-US" sz="2000" smtClean="0">
                <a:ea typeface="ＭＳ Ｐゴシック" panose="020B0600070205080204" pitchFamily="34" charset="-128"/>
              </a:rPr>
              <a:t>Algorithm variants to generate (at least some) results on the fly, as input tuples are read in</a:t>
            </a:r>
          </a:p>
          <a:p>
            <a:pPr lvl="1"/>
            <a:r>
              <a:rPr lang="en-US" altLang="en-US" smtClean="0">
                <a:ea typeface="ＭＳ Ｐゴシック" panose="020B0600070205080204" pitchFamily="34" charset="-128"/>
              </a:rPr>
              <a:t>E.g. hybrid hash join generates output tuples even as probe relation tuples in the in-memory partition (partition 0) are read in</a:t>
            </a:r>
          </a:p>
          <a:p>
            <a:pPr lvl="1"/>
            <a:r>
              <a:rPr lang="en-US" altLang="en-US" b="1" smtClean="0">
                <a:solidFill>
                  <a:srgbClr val="3366CC"/>
                </a:solidFill>
                <a:ea typeface="ＭＳ Ｐゴシック" panose="020B0600070205080204" pitchFamily="34" charset="-128"/>
              </a:rPr>
              <a:t>Double-pipelined join technique</a:t>
            </a:r>
            <a:r>
              <a:rPr lang="en-US" altLang="en-US" smtClean="0">
                <a:ea typeface="ＭＳ Ｐゴシック" panose="020B0600070205080204" pitchFamily="34" charset="-128"/>
              </a:rPr>
              <a:t>: Hybrid hash join, modified to buffer partition 0 tuples of both relations in-memory, reading them as they become available, and output results of any matches between partition 0 tuples</a:t>
            </a:r>
          </a:p>
          <a:p>
            <a:pPr lvl="2"/>
            <a:r>
              <a:rPr lang="en-US" altLang="en-US" smtClean="0">
                <a:ea typeface="ＭＳ Ｐゴシック" panose="020B0600070205080204" pitchFamily="34" charset="-128"/>
              </a:rPr>
              <a:t>When a new r</a:t>
            </a:r>
            <a:r>
              <a:rPr lang="en-US" altLang="en-US" sz="2400" baseline="-25000" smtClean="0">
                <a:ea typeface="ＭＳ Ｐゴシック" panose="020B0600070205080204" pitchFamily="34" charset="-128"/>
              </a:rPr>
              <a:t>0</a:t>
            </a:r>
            <a:r>
              <a:rPr lang="en-US" altLang="en-US" smtClean="0">
                <a:ea typeface="ＭＳ Ｐゴシック" panose="020B0600070205080204" pitchFamily="34" charset="-128"/>
              </a:rPr>
              <a:t> tuple is found, match it with existing s</a:t>
            </a:r>
            <a:r>
              <a:rPr lang="en-US" altLang="en-US" sz="2400" baseline="-25000" smtClean="0">
                <a:ea typeface="ＭＳ Ｐゴシック" panose="020B0600070205080204" pitchFamily="34" charset="-128"/>
              </a:rPr>
              <a:t>0</a:t>
            </a:r>
            <a:r>
              <a:rPr lang="en-US" altLang="en-US" smtClean="0">
                <a:ea typeface="ＭＳ Ｐゴシック" panose="020B0600070205080204" pitchFamily="34" charset="-128"/>
              </a:rPr>
              <a:t> tuples, output matches, and save it in r</a:t>
            </a:r>
            <a:r>
              <a:rPr lang="en-US" altLang="en-US" sz="2400" baseline="-25000" smtClean="0">
                <a:ea typeface="ＭＳ Ｐゴシック" panose="020B0600070205080204" pitchFamily="34" charset="-128"/>
              </a:rPr>
              <a:t>0</a:t>
            </a:r>
            <a:endParaRPr lang="en-US" altLang="en-US" smtClean="0">
              <a:ea typeface="ＭＳ Ｐゴシック" panose="020B0600070205080204" pitchFamily="34" charset="-128"/>
            </a:endParaRPr>
          </a:p>
          <a:p>
            <a:pPr lvl="2"/>
            <a:r>
              <a:rPr lang="en-US" altLang="en-US" smtClean="0">
                <a:ea typeface="ＭＳ Ｐゴシック" panose="020B0600070205080204" pitchFamily="34" charset="-128"/>
              </a:rPr>
              <a:t>Symmetrically for s</a:t>
            </a:r>
            <a:r>
              <a:rPr lang="en-US" altLang="en-US" sz="2400" baseline="-25000" smtClean="0">
                <a:ea typeface="ＭＳ Ｐゴシック" panose="020B0600070205080204" pitchFamily="34" charset="-128"/>
              </a:rPr>
              <a:t>0</a:t>
            </a:r>
            <a:r>
              <a:rPr lang="en-US" altLang="en-US" smtClean="0">
                <a:ea typeface="ＭＳ Ｐゴシック" panose="020B0600070205080204" pitchFamily="34" charset="-128"/>
              </a:rPr>
              <a:t> tuples</a:t>
            </a:r>
          </a:p>
        </p:txBody>
      </p:sp>
    </p:spTree>
    <p:extLst>
      <p:ext uri="{BB962C8B-B14F-4D97-AF65-F5344CB8AC3E}">
        <p14:creationId xmlns:p14="http://schemas.microsoft.com/office/powerpoint/2010/main" val="363214697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0" name="Rectangle 4"/>
          <p:cNvSpPr>
            <a:spLocks noGrp="1" noChangeArrowheads="1"/>
          </p:cNvSpPr>
          <p:nvPr>
            <p:ph type="ctr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End of Chapter</a:t>
            </a:r>
          </a:p>
        </p:txBody>
      </p:sp>
      <p:sp>
        <p:nvSpPr>
          <p:cNvPr id="124930" name="Rectangle 5"/>
          <p:cNvSpPr>
            <a:spLocks noGrp="1" noChangeArrowheads="1"/>
          </p:cNvSpPr>
          <p:nvPr>
            <p:ph type="subTitle" idx="1"/>
          </p:nvPr>
        </p:nvSpPr>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25378841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Figure 12.02</a:t>
            </a:r>
          </a:p>
        </p:txBody>
      </p:sp>
      <p:pic>
        <p:nvPicPr>
          <p:cNvPr id="1269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463" y="1508125"/>
            <a:ext cx="4789487"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763898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idx="4294967295"/>
          </p:nvPr>
        </p:nvSpPr>
        <p:spPr/>
        <p:txBody>
          <a:bodyPr/>
          <a:lstStyle/>
          <a:p>
            <a:r>
              <a:rPr lang="en-US" altLang="en-US" smtClean="0">
                <a:effectLst>
                  <a:outerShdw blurRad="38100" dist="38100" dir="2700000" algn="tl">
                    <a:srgbClr val="C0C0C0"/>
                  </a:outerShdw>
                </a:effectLst>
                <a:ea typeface="ＭＳ Ｐゴシック" panose="020B0600070205080204" pitchFamily="34" charset="-128"/>
              </a:rPr>
              <a:t>Selection Operation (Cont.)</a:t>
            </a:r>
          </a:p>
        </p:txBody>
      </p:sp>
      <p:sp>
        <p:nvSpPr>
          <p:cNvPr id="129026" name="Rectangle 3"/>
          <p:cNvSpPr>
            <a:spLocks noGrp="1" noChangeArrowheads="1"/>
          </p:cNvSpPr>
          <p:nvPr>
            <p:ph type="body" idx="4294967295"/>
          </p:nvPr>
        </p:nvSpPr>
        <p:spPr>
          <a:xfrm>
            <a:off x="814388" y="1093788"/>
            <a:ext cx="7339012" cy="4137025"/>
          </a:xfrm>
        </p:spPr>
        <p:txBody>
          <a:bodyPr/>
          <a:lstStyle/>
          <a:p>
            <a:r>
              <a:rPr lang="en-US" altLang="en-US" b="1" smtClean="0">
                <a:ea typeface="ＭＳ Ｐゴシック" panose="020B0600070205080204" pitchFamily="34" charset="-128"/>
              </a:rPr>
              <a:t>Old-A2 </a:t>
            </a:r>
            <a:r>
              <a:rPr lang="en-US" altLang="en-US" i="1" smtClean="0">
                <a:ea typeface="ＭＳ Ｐゴシック" panose="020B0600070205080204" pitchFamily="34" charset="-128"/>
              </a:rPr>
              <a:t>(binary search).  </a:t>
            </a:r>
            <a:r>
              <a:rPr lang="en-US" altLang="en-US" smtClean="0">
                <a:ea typeface="ＭＳ Ｐゴシック" panose="020B0600070205080204" pitchFamily="34" charset="-128"/>
              </a:rPr>
              <a:t>Applicable if selection is an equality comparison on the attribute on which file is ordered. </a:t>
            </a:r>
          </a:p>
          <a:p>
            <a:pPr lvl="1"/>
            <a:r>
              <a:rPr lang="en-US" altLang="en-US" smtClean="0">
                <a:ea typeface="ＭＳ Ｐゴシック" panose="020B0600070205080204" pitchFamily="34" charset="-128"/>
              </a:rPr>
              <a:t>Assume that the blocks of a relation are stored contiguously </a:t>
            </a:r>
          </a:p>
          <a:p>
            <a:pPr lvl="1"/>
            <a:r>
              <a:rPr lang="en-US" altLang="en-US" smtClean="0">
                <a:ea typeface="ＭＳ Ｐゴシック" panose="020B0600070205080204" pitchFamily="34" charset="-128"/>
              </a:rPr>
              <a:t>Cost estimate (number of disk blocks to be scanned):</a:t>
            </a:r>
          </a:p>
          <a:p>
            <a:pPr lvl="2"/>
            <a:r>
              <a:rPr lang="en-US" altLang="en-US" smtClean="0">
                <a:ea typeface="ＭＳ Ｐゴシック" panose="020B0600070205080204" pitchFamily="34" charset="-128"/>
                <a:sym typeface="Symbol" panose="05050102010706020507" pitchFamily="18" charset="2"/>
              </a:rPr>
              <a:t>cost of locating the first tuple by a binary search on the blocks</a:t>
            </a:r>
          </a:p>
          <a:p>
            <a:pPr lvl="3"/>
            <a:r>
              <a:rPr lang="en-US" altLang="en-US" smtClean="0">
                <a:ea typeface="ＭＳ Ｐゴシック" panose="020B0600070205080204" pitchFamily="34" charset="-128"/>
                <a:sym typeface="Symbol" panose="05050102010706020507" pitchFamily="18" charset="2"/>
              </a:rPr>
              <a:t>log</a:t>
            </a:r>
            <a:r>
              <a:rPr lang="en-US" altLang="en-US" baseline="-25000" smtClean="0">
                <a:ea typeface="ＭＳ Ｐゴシック" panose="020B0600070205080204" pitchFamily="34" charset="-128"/>
                <a:sym typeface="Symbol" panose="05050102010706020507" pitchFamily="18" charset="2"/>
              </a:rPr>
              <a:t>2</a:t>
            </a:r>
            <a:r>
              <a:rPr lang="en-US" altLang="en-US" smtClean="0">
                <a:ea typeface="ＭＳ Ｐゴシック" panose="020B0600070205080204" pitchFamily="34" charset="-128"/>
                <a:sym typeface="Symbol" panose="05050102010706020507" pitchFamily="18" charset="2"/>
              </a:rPr>
              <a:t>(</a:t>
            </a:r>
            <a:r>
              <a:rPr lang="en-US" altLang="en-US" i="1" smtClean="0">
                <a:ea typeface="ＭＳ Ｐゴシック" panose="020B0600070205080204" pitchFamily="34" charset="-128"/>
                <a:sym typeface="Symbol" panose="05050102010706020507" pitchFamily="18" charset="2"/>
              </a:rPr>
              <a:t>b</a:t>
            </a:r>
            <a:r>
              <a:rPr lang="en-US" altLang="en-US" i="1" baseline="-25000" smtClean="0">
                <a:ea typeface="ＭＳ Ｐゴシック" panose="020B0600070205080204" pitchFamily="34" charset="-128"/>
                <a:sym typeface="Symbol" panose="05050102010706020507" pitchFamily="18" charset="2"/>
              </a:rPr>
              <a:t>r</a:t>
            </a:r>
            <a:r>
              <a:rPr lang="en-US" altLang="en-US" i="1" smtClean="0">
                <a:ea typeface="ＭＳ Ｐゴシック" panose="020B0600070205080204" pitchFamily="34" charset="-128"/>
                <a:sym typeface="Symbol" panose="05050102010706020507" pitchFamily="18" charset="2"/>
              </a:rPr>
              <a:t>)</a:t>
            </a:r>
            <a:r>
              <a:rPr lang="en-US" altLang="en-US" smtClean="0">
                <a:ea typeface="ＭＳ Ｐゴシック" panose="020B0600070205080204" pitchFamily="34" charset="-128"/>
                <a:sym typeface="Symbol" panose="05050102010706020507" pitchFamily="18" charset="2"/>
              </a:rPr>
              <a:t> * (</a:t>
            </a:r>
            <a:r>
              <a:rPr lang="en-US" altLang="en-US" i="1" smtClean="0">
                <a:ea typeface="ＭＳ Ｐゴシック" panose="020B0600070205080204" pitchFamily="34" charset="-128"/>
                <a:sym typeface="Symbol" panose="05050102010706020507" pitchFamily="18" charset="2"/>
              </a:rPr>
              <a:t>t</a:t>
            </a:r>
            <a:r>
              <a:rPr lang="en-US" altLang="en-US" i="1" baseline="-25000" smtClean="0">
                <a:ea typeface="ＭＳ Ｐゴシック" panose="020B0600070205080204" pitchFamily="34" charset="-128"/>
                <a:sym typeface="Symbol" panose="05050102010706020507" pitchFamily="18" charset="2"/>
              </a:rPr>
              <a:t>T</a:t>
            </a:r>
            <a:r>
              <a:rPr lang="en-US" altLang="en-US" smtClean="0">
                <a:ea typeface="ＭＳ Ｐゴシック" panose="020B0600070205080204" pitchFamily="34" charset="-128"/>
                <a:sym typeface="Symbol" panose="05050102010706020507" pitchFamily="18" charset="2"/>
              </a:rPr>
              <a:t> + </a:t>
            </a:r>
            <a:r>
              <a:rPr lang="en-US" altLang="en-US" i="1" smtClean="0">
                <a:ea typeface="ＭＳ Ｐゴシック" panose="020B0600070205080204" pitchFamily="34" charset="-128"/>
                <a:sym typeface="Symbol" panose="05050102010706020507" pitchFamily="18" charset="2"/>
              </a:rPr>
              <a:t>t</a:t>
            </a:r>
            <a:r>
              <a:rPr lang="en-US" altLang="en-US" i="1" baseline="-25000" smtClean="0">
                <a:ea typeface="ＭＳ Ｐゴシック" panose="020B0600070205080204" pitchFamily="34" charset="-128"/>
                <a:sym typeface="Symbol" panose="05050102010706020507" pitchFamily="18" charset="2"/>
              </a:rPr>
              <a:t>S</a:t>
            </a:r>
            <a:r>
              <a:rPr lang="en-US" altLang="en-US" smtClean="0">
                <a:ea typeface="ＭＳ Ｐゴシック" panose="020B0600070205080204" pitchFamily="34" charset="-128"/>
                <a:sym typeface="Symbol" panose="05050102010706020507" pitchFamily="18" charset="2"/>
              </a:rPr>
              <a:t>)</a:t>
            </a:r>
          </a:p>
          <a:p>
            <a:pPr lvl="2"/>
            <a:r>
              <a:rPr lang="en-US" altLang="en-US" smtClean="0">
                <a:ea typeface="ＭＳ Ｐゴシック" panose="020B0600070205080204" pitchFamily="34" charset="-128"/>
                <a:sym typeface="Symbol" panose="05050102010706020507" pitchFamily="18" charset="2"/>
              </a:rPr>
              <a:t>If there are multiple records satisfying selection</a:t>
            </a:r>
          </a:p>
          <a:p>
            <a:pPr lvl="3"/>
            <a:r>
              <a:rPr lang="en-US" altLang="en-US" i="1" smtClean="0">
                <a:ea typeface="ＭＳ Ｐゴシック" panose="020B0600070205080204" pitchFamily="34" charset="-128"/>
                <a:sym typeface="Symbol" panose="05050102010706020507" pitchFamily="18" charset="2"/>
              </a:rPr>
              <a:t>Add transfer cost  of the </a:t>
            </a:r>
            <a:r>
              <a:rPr lang="en-US" altLang="en-US" smtClean="0">
                <a:ea typeface="ＭＳ Ｐゴシック" panose="020B0600070205080204" pitchFamily="34" charset="-128"/>
                <a:sym typeface="Symbol" panose="05050102010706020507" pitchFamily="18" charset="2"/>
              </a:rPr>
              <a:t>number of blocks containing records that satisfy selection condition </a:t>
            </a:r>
          </a:p>
          <a:p>
            <a:pPr lvl="3"/>
            <a:r>
              <a:rPr lang="en-US" altLang="en-US" smtClean="0">
                <a:ea typeface="ＭＳ Ｐゴシック" panose="020B0600070205080204" pitchFamily="34" charset="-128"/>
                <a:sym typeface="Symbol" panose="05050102010706020507" pitchFamily="18" charset="2"/>
              </a:rPr>
              <a:t>Will see how to estimate this cost in Chapter 13</a:t>
            </a:r>
          </a:p>
          <a:p>
            <a:pPr lvl="1">
              <a:buFont typeface="Monotype Sorts" charset="2"/>
              <a:buNone/>
            </a:pPr>
            <a:endParaRPr lang="en-US" altLang="en-US" smtClean="0">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154590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body" idx="1"/>
          </p:nvPr>
        </p:nvSpPr>
        <p:spPr>
          <a:xfrm>
            <a:off x="125730" y="727075"/>
            <a:ext cx="9018270" cy="5826443"/>
          </a:xfrm>
        </p:spPr>
        <p:txBody>
          <a:bodyPr/>
          <a:lstStyle/>
          <a:p>
            <a:r>
              <a:rPr lang="en-US" altLang="en-US" sz="1800" b="1" dirty="0" smtClean="0">
                <a:solidFill>
                  <a:srgbClr val="000099"/>
                </a:solidFill>
              </a:rPr>
              <a:t>Nonvolatile write buffers</a:t>
            </a:r>
            <a:r>
              <a:rPr lang="en-US" altLang="en-US" sz="1800" dirty="0" smtClean="0"/>
              <a:t> speed up disk writes by writing blocks to a non-volatile RAM buffer immediately</a:t>
            </a:r>
          </a:p>
          <a:p>
            <a:pPr lvl="1"/>
            <a:r>
              <a:rPr lang="en-US" altLang="en-US" sz="1800" dirty="0" smtClean="0">
                <a:ea typeface="ＭＳ Ｐゴシック" panose="020B0600070205080204" pitchFamily="34" charset="-128"/>
              </a:rPr>
              <a:t>Non-volatile RAM:  battery backed up RAM or flash memory</a:t>
            </a:r>
          </a:p>
          <a:p>
            <a:pPr lvl="2"/>
            <a:r>
              <a:rPr lang="en-US" altLang="en-US" sz="1800" dirty="0" smtClean="0">
                <a:ea typeface="ＭＳ Ｐゴシック" panose="020B0600070205080204" pitchFamily="34" charset="-128"/>
              </a:rPr>
              <a:t>Even if power fails, the data is safe and will be written to disk when power returns</a:t>
            </a:r>
          </a:p>
          <a:p>
            <a:pPr lvl="1"/>
            <a:r>
              <a:rPr lang="en-US" altLang="en-US" sz="1800" dirty="0" smtClean="0">
                <a:ea typeface="ＭＳ Ｐゴシック" panose="020B0600070205080204" pitchFamily="34" charset="-128"/>
              </a:rPr>
              <a:t>Controller then writes to disk whenever the disk has no other requests or request has been pending for some time</a:t>
            </a:r>
          </a:p>
          <a:p>
            <a:pPr lvl="1"/>
            <a:r>
              <a:rPr lang="en-US" altLang="en-US" sz="1800" dirty="0" smtClean="0">
                <a:ea typeface="ＭＳ Ｐゴシック" panose="020B0600070205080204" pitchFamily="34" charset="-128"/>
              </a:rPr>
              <a:t>Database operations that require data to be safely stored before continuing can continue without waiting for data to be written to disk</a:t>
            </a:r>
          </a:p>
          <a:p>
            <a:pPr lvl="1"/>
            <a:r>
              <a:rPr lang="en-US" altLang="en-US" sz="1800" i="1" dirty="0" smtClean="0">
                <a:ea typeface="ＭＳ Ｐゴシック" panose="020B0600070205080204" pitchFamily="34" charset="-128"/>
              </a:rPr>
              <a:t>Writes can be reordered to minimize disk arm movement</a:t>
            </a:r>
          </a:p>
          <a:p>
            <a:r>
              <a:rPr lang="en-US" altLang="en-US" sz="1800" b="1" dirty="0" smtClean="0">
                <a:solidFill>
                  <a:srgbClr val="000099"/>
                </a:solidFill>
              </a:rPr>
              <a:t>Log disk</a:t>
            </a:r>
            <a:r>
              <a:rPr lang="en-US" altLang="en-US" sz="1800" dirty="0" smtClean="0"/>
              <a:t> – a disk devoted to writing a sequential log of block updates</a:t>
            </a:r>
          </a:p>
          <a:p>
            <a:pPr lvl="1"/>
            <a:r>
              <a:rPr lang="en-US" altLang="en-US" sz="1800" dirty="0" smtClean="0">
                <a:ea typeface="ＭＳ Ｐゴシック" panose="020B0600070205080204" pitchFamily="34" charset="-128"/>
              </a:rPr>
              <a:t> Used exactly like nonvolatile RAM</a:t>
            </a:r>
          </a:p>
          <a:p>
            <a:pPr lvl="2"/>
            <a:r>
              <a:rPr lang="en-US" altLang="en-US" sz="1800" dirty="0" smtClean="0">
                <a:ea typeface="ＭＳ Ｐゴシック" panose="020B0600070205080204" pitchFamily="34" charset="-128"/>
              </a:rPr>
              <a:t>Write to log disk is very fast since no seeks are required</a:t>
            </a:r>
          </a:p>
          <a:p>
            <a:pPr lvl="2"/>
            <a:r>
              <a:rPr lang="en-US" altLang="en-US" sz="1800" dirty="0" smtClean="0">
                <a:ea typeface="ＭＳ Ｐゴシック" panose="020B0600070205080204" pitchFamily="34" charset="-128"/>
              </a:rPr>
              <a:t>No need for special hardware (NV-RAM)</a:t>
            </a:r>
          </a:p>
          <a:p>
            <a:r>
              <a:rPr lang="en-US" altLang="en-US" sz="1800" dirty="0" smtClean="0"/>
              <a:t>File systems typically reorder writes to disk to improve performance</a:t>
            </a:r>
          </a:p>
          <a:p>
            <a:pPr lvl="1"/>
            <a:r>
              <a:rPr lang="en-US" altLang="en-US" sz="1800" b="1" dirty="0" smtClean="0">
                <a:solidFill>
                  <a:srgbClr val="000099"/>
                </a:solidFill>
                <a:ea typeface="ＭＳ Ｐゴシック" panose="020B0600070205080204" pitchFamily="34" charset="-128"/>
              </a:rPr>
              <a:t>Journaling file systems</a:t>
            </a:r>
            <a:r>
              <a:rPr lang="en-US" altLang="en-US" sz="1800" b="1" dirty="0" smtClean="0">
                <a:solidFill>
                  <a:schemeClr val="tx2"/>
                </a:solidFill>
                <a:ea typeface="ＭＳ Ｐゴシック" panose="020B0600070205080204" pitchFamily="34" charset="-128"/>
              </a:rPr>
              <a:t> </a:t>
            </a:r>
            <a:r>
              <a:rPr lang="en-US" altLang="en-US" sz="1800" dirty="0" smtClean="0">
                <a:ea typeface="ＭＳ Ｐゴシック" panose="020B0600070205080204" pitchFamily="34" charset="-128"/>
              </a:rPr>
              <a:t>write data in safe order to NV-RAM or log disk</a:t>
            </a:r>
            <a:endParaRPr lang="en-US" altLang="en-US" sz="1800" b="1" dirty="0" smtClean="0">
              <a:solidFill>
                <a:schemeClr val="tx2"/>
              </a:solidFill>
              <a:ea typeface="ＭＳ Ｐゴシック" panose="020B0600070205080204" pitchFamily="34" charset="-128"/>
            </a:endParaRPr>
          </a:p>
          <a:p>
            <a:pPr lvl="1"/>
            <a:r>
              <a:rPr lang="en-US" altLang="en-US" sz="1800" dirty="0" smtClean="0">
                <a:ea typeface="ＭＳ Ｐゴシック" panose="020B0600070205080204" pitchFamily="34" charset="-128"/>
              </a:rPr>
              <a:t>Reordering without journaling: risk of corruption of file system data</a:t>
            </a:r>
          </a:p>
        </p:txBody>
      </p:sp>
      <p:sp>
        <p:nvSpPr>
          <p:cNvPr id="254980" name="Rectangle 4"/>
          <p:cNvSpPr>
            <a:spLocks noGrp="1" noChangeArrowheads="1"/>
          </p:cNvSpPr>
          <p:nvPr>
            <p:ph type="title"/>
          </p:nvPr>
        </p:nvSpPr>
        <p:spPr/>
        <p:txBody>
          <a:bodyPr/>
          <a:lstStyle/>
          <a:p>
            <a:pPr>
              <a:defRPr/>
            </a:pPr>
            <a:r>
              <a:rPr lang="en-US" sz="2800">
                <a:ea typeface="+mj-ea"/>
              </a:rPr>
              <a:t>Optimization of Disk Block Access (Cont.)</a:t>
            </a:r>
          </a:p>
        </p:txBody>
      </p:sp>
    </p:spTree>
    <p:extLst>
      <p:ext uri="{BB962C8B-B14F-4D97-AF65-F5344CB8AC3E}">
        <p14:creationId xmlns:p14="http://schemas.microsoft.com/office/powerpoint/2010/main" val="26701756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Flash Storage</a:t>
            </a:r>
          </a:p>
        </p:txBody>
      </p:sp>
      <p:sp>
        <p:nvSpPr>
          <p:cNvPr id="162819" name="Rectangle 3"/>
          <p:cNvSpPr>
            <a:spLocks noGrp="1" noChangeArrowheads="1"/>
          </p:cNvSpPr>
          <p:nvPr>
            <p:ph type="body" idx="1"/>
          </p:nvPr>
        </p:nvSpPr>
        <p:spPr>
          <a:xfrm>
            <a:off x="0" y="727075"/>
            <a:ext cx="9063990" cy="5810885"/>
          </a:xfrm>
        </p:spPr>
        <p:txBody>
          <a:bodyPr/>
          <a:lstStyle/>
          <a:p>
            <a:pPr>
              <a:lnSpc>
                <a:spcPct val="90000"/>
              </a:lnSpc>
            </a:pPr>
            <a:r>
              <a:rPr lang="en-US" altLang="en-US" sz="1900" dirty="0" smtClean="0"/>
              <a:t>NOR flash vs NAND flash</a:t>
            </a:r>
          </a:p>
          <a:p>
            <a:pPr>
              <a:lnSpc>
                <a:spcPct val="90000"/>
              </a:lnSpc>
            </a:pPr>
            <a:r>
              <a:rPr lang="en-US" altLang="en-US" sz="1900" dirty="0" smtClean="0"/>
              <a:t>NAND flash </a:t>
            </a:r>
          </a:p>
          <a:p>
            <a:pPr lvl="1">
              <a:lnSpc>
                <a:spcPct val="90000"/>
              </a:lnSpc>
            </a:pPr>
            <a:r>
              <a:rPr lang="en-US" altLang="en-US" sz="1900" dirty="0" smtClean="0">
                <a:ea typeface="ＭＳ Ｐゴシック" panose="020B0600070205080204" pitchFamily="34" charset="-128"/>
              </a:rPr>
              <a:t>used widely for storage, since it is much cheaper than NOR flash</a:t>
            </a:r>
          </a:p>
          <a:p>
            <a:pPr lvl="1">
              <a:lnSpc>
                <a:spcPct val="90000"/>
              </a:lnSpc>
            </a:pPr>
            <a:r>
              <a:rPr lang="en-US" altLang="en-US" sz="1900" dirty="0" smtClean="0">
                <a:ea typeface="ＭＳ Ｐゴシック" panose="020B0600070205080204" pitchFamily="34" charset="-128"/>
              </a:rPr>
              <a:t>requires page-at-a-time read (page: 512 bytes to 4 KB)</a:t>
            </a:r>
          </a:p>
          <a:p>
            <a:pPr lvl="1">
              <a:lnSpc>
                <a:spcPct val="90000"/>
              </a:lnSpc>
            </a:pPr>
            <a:r>
              <a:rPr lang="en-US" altLang="en-US" sz="1900" dirty="0" smtClean="0">
                <a:ea typeface="ＭＳ Ｐゴシック" panose="020B0600070205080204" pitchFamily="34" charset="-128"/>
              </a:rPr>
              <a:t>transfer rate around 20 MB/sec</a:t>
            </a:r>
          </a:p>
          <a:p>
            <a:pPr lvl="1">
              <a:lnSpc>
                <a:spcPct val="90000"/>
              </a:lnSpc>
            </a:pPr>
            <a:r>
              <a:rPr lang="en-US" altLang="en-US" sz="1900" b="1" dirty="0" smtClean="0">
                <a:solidFill>
                  <a:srgbClr val="000099"/>
                </a:solidFill>
                <a:ea typeface="ＭＳ Ｐゴシック" panose="020B0600070205080204" pitchFamily="34" charset="-128"/>
              </a:rPr>
              <a:t>solid state disks</a:t>
            </a:r>
            <a:r>
              <a:rPr lang="en-US" altLang="en-US" sz="1900" dirty="0" smtClean="0">
                <a:ea typeface="ＭＳ Ｐゴシック" panose="020B0600070205080204" pitchFamily="34" charset="-128"/>
              </a:rPr>
              <a:t>: use multiple flash storage devices to provide higher transfer rate of 100 to 200 MB/sec</a:t>
            </a:r>
          </a:p>
          <a:p>
            <a:pPr lvl="1">
              <a:lnSpc>
                <a:spcPct val="90000"/>
              </a:lnSpc>
            </a:pPr>
            <a:r>
              <a:rPr lang="en-US" altLang="en-US" sz="1900" dirty="0" smtClean="0">
                <a:ea typeface="ＭＳ Ｐゴシック" panose="020B0600070205080204" pitchFamily="34" charset="-128"/>
              </a:rPr>
              <a:t>erase is very slow (1 to 2 </a:t>
            </a:r>
            <a:r>
              <a:rPr lang="en-US" altLang="en-US" sz="1900" dirty="0" err="1" smtClean="0">
                <a:ea typeface="ＭＳ Ｐゴシック" panose="020B0600070205080204" pitchFamily="34" charset="-128"/>
              </a:rPr>
              <a:t>millisecs</a:t>
            </a:r>
            <a:r>
              <a:rPr lang="en-US" altLang="en-US" sz="1900" dirty="0" smtClean="0">
                <a:ea typeface="ＭＳ Ｐゴシック" panose="020B0600070205080204" pitchFamily="34" charset="-128"/>
              </a:rPr>
              <a:t>)</a:t>
            </a:r>
          </a:p>
          <a:p>
            <a:pPr lvl="2">
              <a:lnSpc>
                <a:spcPct val="90000"/>
              </a:lnSpc>
            </a:pPr>
            <a:r>
              <a:rPr lang="en-US" altLang="en-US" sz="1900" dirty="0" smtClean="0">
                <a:ea typeface="ＭＳ Ｐゴシック" panose="020B0600070205080204" pitchFamily="34" charset="-128"/>
              </a:rPr>
              <a:t>erase block contains multiple pages</a:t>
            </a:r>
          </a:p>
          <a:p>
            <a:pPr lvl="2">
              <a:lnSpc>
                <a:spcPct val="90000"/>
              </a:lnSpc>
            </a:pPr>
            <a:r>
              <a:rPr lang="en-US" altLang="en-US" sz="1900" b="1" dirty="0" smtClean="0">
                <a:solidFill>
                  <a:srgbClr val="000099"/>
                </a:solidFill>
                <a:ea typeface="ＭＳ Ｐゴシック" panose="020B0600070205080204" pitchFamily="34" charset="-128"/>
              </a:rPr>
              <a:t>remapp</a:t>
            </a:r>
            <a:r>
              <a:rPr lang="en-US" altLang="en-US" sz="1900" dirty="0" smtClean="0">
                <a:ea typeface="ＭＳ Ｐゴシック" panose="020B0600070205080204" pitchFamily="34" charset="-128"/>
              </a:rPr>
              <a:t>ing of logical page addresses to physical page addresses avoids waiting for erase</a:t>
            </a:r>
          </a:p>
          <a:p>
            <a:pPr lvl="3">
              <a:lnSpc>
                <a:spcPct val="90000"/>
              </a:lnSpc>
            </a:pPr>
            <a:r>
              <a:rPr lang="en-US" altLang="en-US" sz="1900" b="1" dirty="0" smtClean="0">
                <a:solidFill>
                  <a:srgbClr val="000099"/>
                </a:solidFill>
                <a:ea typeface="ＭＳ Ｐゴシック" panose="020B0600070205080204" pitchFamily="34" charset="-128"/>
              </a:rPr>
              <a:t>translation table</a:t>
            </a:r>
            <a:r>
              <a:rPr lang="en-US" altLang="en-US" sz="1900" dirty="0" smtClean="0">
                <a:ea typeface="ＭＳ Ｐゴシック" panose="020B0600070205080204" pitchFamily="34" charset="-128"/>
              </a:rPr>
              <a:t> tracks mapping</a:t>
            </a:r>
          </a:p>
          <a:p>
            <a:pPr lvl="4">
              <a:lnSpc>
                <a:spcPct val="90000"/>
              </a:lnSpc>
            </a:pPr>
            <a:r>
              <a:rPr lang="en-US" altLang="en-US" sz="1900" dirty="0" smtClean="0">
                <a:ea typeface="ＭＳ Ｐゴシック" panose="020B0600070205080204" pitchFamily="34" charset="-128"/>
              </a:rPr>
              <a:t>also stored in a label field of flash page</a:t>
            </a:r>
          </a:p>
          <a:p>
            <a:pPr lvl="3">
              <a:lnSpc>
                <a:spcPct val="90000"/>
              </a:lnSpc>
            </a:pPr>
            <a:r>
              <a:rPr lang="en-US" altLang="en-US" sz="1900" dirty="0" smtClean="0">
                <a:ea typeface="ＭＳ Ｐゴシック" panose="020B0600070205080204" pitchFamily="34" charset="-128"/>
              </a:rPr>
              <a:t>remapping carried out by </a:t>
            </a:r>
            <a:r>
              <a:rPr lang="en-US" altLang="en-US" sz="1900" b="1" dirty="0" smtClean="0">
                <a:solidFill>
                  <a:srgbClr val="000099"/>
                </a:solidFill>
                <a:ea typeface="ＭＳ Ｐゴシック" panose="020B0600070205080204" pitchFamily="34" charset="-128"/>
              </a:rPr>
              <a:t>flash translation layer</a:t>
            </a:r>
          </a:p>
          <a:p>
            <a:pPr lvl="2">
              <a:lnSpc>
                <a:spcPct val="90000"/>
              </a:lnSpc>
            </a:pPr>
            <a:r>
              <a:rPr lang="en-US" altLang="en-US" sz="1900" dirty="0" smtClean="0">
                <a:ea typeface="ＭＳ Ｐゴシック" panose="020B0600070205080204" pitchFamily="34" charset="-128"/>
              </a:rPr>
              <a:t>after 100,000 to 1,000,000 erases, erase block becomes unreliable and cannot be used</a:t>
            </a:r>
          </a:p>
          <a:p>
            <a:pPr lvl="3">
              <a:lnSpc>
                <a:spcPct val="90000"/>
              </a:lnSpc>
            </a:pPr>
            <a:r>
              <a:rPr lang="en-US" altLang="en-US" sz="1900" b="1" dirty="0" smtClean="0">
                <a:solidFill>
                  <a:srgbClr val="000099"/>
                </a:solidFill>
                <a:ea typeface="ＭＳ Ｐゴシック" panose="020B0600070205080204" pitchFamily="34" charset="-128"/>
              </a:rPr>
              <a:t>wear leveling</a:t>
            </a:r>
          </a:p>
        </p:txBody>
      </p:sp>
    </p:spTree>
    <p:extLst>
      <p:ext uri="{BB962C8B-B14F-4D97-AF65-F5344CB8AC3E}">
        <p14:creationId xmlns:p14="http://schemas.microsoft.com/office/powerpoint/2010/main" val="30502109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pPr>
              <a:defRPr/>
            </a:pPr>
            <a:r>
              <a:rPr lang="en-US">
                <a:ea typeface="+mj-ea"/>
              </a:rPr>
              <a:t>RAID</a:t>
            </a:r>
          </a:p>
        </p:txBody>
      </p:sp>
      <p:sp>
        <p:nvSpPr>
          <p:cNvPr id="54275" name="Rectangle 3"/>
          <p:cNvSpPr>
            <a:spLocks noGrp="1" noChangeArrowheads="1"/>
          </p:cNvSpPr>
          <p:nvPr>
            <p:ph type="body" idx="1"/>
          </p:nvPr>
        </p:nvSpPr>
        <p:spPr>
          <a:xfrm>
            <a:off x="148590" y="727076"/>
            <a:ext cx="8812530" cy="5902324"/>
          </a:xfrm>
        </p:spPr>
        <p:txBody>
          <a:bodyPr/>
          <a:lstStyle/>
          <a:p>
            <a:r>
              <a:rPr lang="en-US" altLang="en-US" sz="1900" b="1" dirty="0" smtClean="0">
                <a:solidFill>
                  <a:srgbClr val="000099"/>
                </a:solidFill>
              </a:rPr>
              <a:t>RAID: Redundant Arrays of Independent Disks</a:t>
            </a:r>
            <a:r>
              <a:rPr lang="en-US" altLang="en-US" sz="1900" b="1" dirty="0" smtClean="0"/>
              <a:t> </a:t>
            </a:r>
            <a:endParaRPr lang="en-US" altLang="en-US" sz="1900" dirty="0" smtClean="0"/>
          </a:p>
          <a:p>
            <a:pPr lvl="1"/>
            <a:r>
              <a:rPr lang="en-US" altLang="en-US" sz="1900" dirty="0" smtClean="0">
                <a:ea typeface="ＭＳ Ｐゴシック" panose="020B0600070205080204" pitchFamily="34" charset="-128"/>
              </a:rPr>
              <a:t>disk organization techniques that manage a large numbers of disks, providing a view of a single disk of </a:t>
            </a:r>
          </a:p>
          <a:p>
            <a:pPr lvl="2"/>
            <a:r>
              <a:rPr lang="en-US" altLang="en-US" sz="1900" dirty="0" smtClean="0">
                <a:solidFill>
                  <a:srgbClr val="000099"/>
                </a:solidFill>
                <a:ea typeface="ＭＳ Ｐゴシック" panose="020B0600070205080204" pitchFamily="34" charset="-128"/>
              </a:rPr>
              <a:t>high capacity</a:t>
            </a:r>
            <a:r>
              <a:rPr lang="en-US" altLang="en-US" sz="1900" dirty="0" smtClean="0">
                <a:ea typeface="ＭＳ Ｐゴシック" panose="020B0600070205080204" pitchFamily="34" charset="-128"/>
              </a:rPr>
              <a:t> and </a:t>
            </a:r>
            <a:r>
              <a:rPr lang="en-US" altLang="en-US" sz="1900" dirty="0" smtClean="0">
                <a:solidFill>
                  <a:srgbClr val="000099"/>
                </a:solidFill>
                <a:ea typeface="ＭＳ Ｐゴシック" panose="020B0600070205080204" pitchFamily="34" charset="-128"/>
              </a:rPr>
              <a:t>high speed</a:t>
            </a:r>
            <a:r>
              <a:rPr lang="en-US" altLang="en-US" sz="1900" dirty="0" smtClean="0">
                <a:ea typeface="ＭＳ Ｐゴシック" panose="020B0600070205080204" pitchFamily="34" charset="-128"/>
              </a:rPr>
              <a:t>  by using multiple disks in parallel,  </a:t>
            </a:r>
          </a:p>
          <a:p>
            <a:pPr lvl="2"/>
            <a:r>
              <a:rPr lang="en-US" altLang="en-US" sz="1900" dirty="0" smtClean="0">
                <a:solidFill>
                  <a:srgbClr val="000099"/>
                </a:solidFill>
                <a:ea typeface="ＭＳ Ｐゴシック" panose="020B0600070205080204" pitchFamily="34" charset="-128"/>
              </a:rPr>
              <a:t>high reliability</a:t>
            </a:r>
            <a:r>
              <a:rPr lang="en-US" altLang="en-US" sz="1900" dirty="0" smtClean="0">
                <a:ea typeface="ＭＳ Ｐゴシック" panose="020B0600070205080204" pitchFamily="34" charset="-128"/>
              </a:rPr>
              <a:t> by storing data redundantly, so that data can be recovered even if  a disk fails </a:t>
            </a:r>
          </a:p>
          <a:p>
            <a:r>
              <a:rPr lang="en-US" altLang="en-US" sz="1900" dirty="0" smtClean="0"/>
              <a:t>The chance that some disk out of a set of </a:t>
            </a:r>
            <a:r>
              <a:rPr lang="en-US" altLang="en-US" sz="1900" i="1" dirty="0" smtClean="0"/>
              <a:t>N</a:t>
            </a:r>
            <a:r>
              <a:rPr lang="en-US" altLang="en-US" sz="1900" dirty="0" smtClean="0"/>
              <a:t> disks will fail is much higher than the chance that a specific single disk will fail.</a:t>
            </a:r>
          </a:p>
          <a:p>
            <a:pPr lvl="1"/>
            <a:r>
              <a:rPr lang="en-US" altLang="en-US" sz="1900" dirty="0" smtClean="0">
                <a:ea typeface="ＭＳ Ｐゴシック" panose="020B0600070205080204" pitchFamily="34" charset="-128"/>
              </a:rPr>
              <a:t>E.g., a system with 100 disks, each with MTTF of 100,000 hours (approx.  11 years), will have a system MTTF of 1000 hours (approx. 41 days)</a:t>
            </a:r>
          </a:p>
          <a:p>
            <a:pPr lvl="1"/>
            <a:r>
              <a:rPr lang="en-US" altLang="en-US" sz="1900" dirty="0" smtClean="0">
                <a:ea typeface="ＭＳ Ｐゴシック" panose="020B0600070205080204" pitchFamily="34" charset="-128"/>
              </a:rPr>
              <a:t>Techniques for using redundancy to avoid data loss are critical with large numbers of disks</a:t>
            </a:r>
          </a:p>
          <a:p>
            <a:r>
              <a:rPr lang="en-US" altLang="en-US" sz="1900" dirty="0" smtClean="0"/>
              <a:t>Originally a cost-effective alternative to large, expensive disks</a:t>
            </a:r>
          </a:p>
          <a:p>
            <a:pPr lvl="1"/>
            <a:r>
              <a:rPr lang="en-US" altLang="en-US" sz="1900" dirty="0" smtClean="0">
                <a:ea typeface="ＭＳ Ｐゴシック" panose="020B0600070205080204" pitchFamily="34" charset="-128"/>
              </a:rPr>
              <a:t>I in RAID originally stood for ``inexpensive’’</a:t>
            </a:r>
          </a:p>
          <a:p>
            <a:pPr lvl="1"/>
            <a:r>
              <a:rPr lang="en-US" altLang="en-US" sz="1900" dirty="0" smtClean="0">
                <a:ea typeface="ＭＳ Ｐゴシック" panose="020B0600070205080204" pitchFamily="34" charset="-128"/>
              </a:rPr>
              <a:t>Today RAIDs are used for their higher reliability and bandwidth.  </a:t>
            </a:r>
          </a:p>
          <a:p>
            <a:pPr lvl="2"/>
            <a:r>
              <a:rPr lang="en-US" altLang="en-US" sz="1900" dirty="0" smtClean="0">
                <a:ea typeface="ＭＳ Ｐゴシック" panose="020B0600070205080204" pitchFamily="34" charset="-128"/>
              </a:rPr>
              <a:t>The “I” is interpreted as independent</a:t>
            </a:r>
          </a:p>
        </p:txBody>
      </p:sp>
    </p:spTree>
    <p:extLst>
      <p:ext uri="{BB962C8B-B14F-4D97-AF65-F5344CB8AC3E}">
        <p14:creationId xmlns:p14="http://schemas.microsoft.com/office/powerpoint/2010/main" val="33104713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550863" y="306388"/>
            <a:ext cx="8593137" cy="457200"/>
          </a:xfrm>
        </p:spPr>
        <p:txBody>
          <a:bodyPr/>
          <a:lstStyle/>
          <a:p>
            <a:pPr>
              <a:defRPr/>
            </a:pPr>
            <a:r>
              <a:rPr lang="en-US" sz="2800">
                <a:ea typeface="+mj-ea"/>
              </a:rPr>
              <a:t>Improvement of Reliability via Redundancy</a:t>
            </a:r>
          </a:p>
        </p:txBody>
      </p:sp>
      <p:sp>
        <p:nvSpPr>
          <p:cNvPr id="56323" name="Rectangle 3"/>
          <p:cNvSpPr>
            <a:spLocks noGrp="1" noChangeArrowheads="1"/>
          </p:cNvSpPr>
          <p:nvPr>
            <p:ph type="body" idx="1"/>
          </p:nvPr>
        </p:nvSpPr>
        <p:spPr>
          <a:xfrm>
            <a:off x="137160" y="763588"/>
            <a:ext cx="8846820" cy="5900102"/>
          </a:xfrm>
        </p:spPr>
        <p:txBody>
          <a:bodyPr/>
          <a:lstStyle/>
          <a:p>
            <a:pPr>
              <a:lnSpc>
                <a:spcPct val="90000"/>
              </a:lnSpc>
            </a:pPr>
            <a:r>
              <a:rPr lang="en-US" altLang="en-US" b="1" dirty="0" smtClean="0">
                <a:solidFill>
                  <a:srgbClr val="000099"/>
                </a:solidFill>
              </a:rPr>
              <a:t>Redundancy</a:t>
            </a:r>
            <a:r>
              <a:rPr lang="en-US" altLang="en-US" dirty="0" smtClean="0"/>
              <a:t> – store extra information that can be used to rebuild information lost in a disk failure</a:t>
            </a:r>
          </a:p>
          <a:p>
            <a:pPr>
              <a:lnSpc>
                <a:spcPct val="90000"/>
              </a:lnSpc>
            </a:pPr>
            <a:r>
              <a:rPr lang="en-US" altLang="en-US" dirty="0" smtClean="0"/>
              <a:t>E.g., </a:t>
            </a:r>
            <a:r>
              <a:rPr lang="en-US" altLang="en-US" b="1" dirty="0" smtClean="0">
                <a:solidFill>
                  <a:srgbClr val="000099"/>
                </a:solidFill>
              </a:rPr>
              <a:t>Mirroring</a:t>
            </a:r>
            <a:r>
              <a:rPr lang="en-US" altLang="en-US" b="1" dirty="0" smtClean="0"/>
              <a:t> </a:t>
            </a:r>
            <a:r>
              <a:rPr lang="en-US" altLang="en-US" dirty="0" smtClean="0"/>
              <a:t>(or</a:t>
            </a:r>
            <a:r>
              <a:rPr lang="en-US" altLang="en-US" b="1" dirty="0" smtClean="0"/>
              <a:t> shadowing</a:t>
            </a:r>
            <a:r>
              <a:rPr lang="en-US" altLang="en-US" dirty="0" smtClean="0"/>
              <a:t>)</a:t>
            </a:r>
          </a:p>
          <a:p>
            <a:pPr lvl="1">
              <a:lnSpc>
                <a:spcPct val="90000"/>
              </a:lnSpc>
            </a:pPr>
            <a:r>
              <a:rPr lang="en-US" altLang="en-US" dirty="0" smtClean="0">
                <a:ea typeface="ＭＳ Ｐゴシック" panose="020B0600070205080204" pitchFamily="34" charset="-128"/>
              </a:rPr>
              <a:t>Duplicate every disk.  Logical disk consists of two physical disks.</a:t>
            </a:r>
          </a:p>
          <a:p>
            <a:pPr lvl="1">
              <a:lnSpc>
                <a:spcPct val="90000"/>
              </a:lnSpc>
            </a:pPr>
            <a:r>
              <a:rPr lang="en-US" altLang="en-US" dirty="0" smtClean="0">
                <a:ea typeface="ＭＳ Ｐゴシック" panose="020B0600070205080204" pitchFamily="34" charset="-128"/>
              </a:rPr>
              <a:t>Every write is carried out on both disks</a:t>
            </a:r>
          </a:p>
          <a:p>
            <a:pPr lvl="2">
              <a:lnSpc>
                <a:spcPct val="90000"/>
              </a:lnSpc>
            </a:pPr>
            <a:r>
              <a:rPr lang="en-US" altLang="en-US" dirty="0" smtClean="0">
                <a:ea typeface="ＭＳ Ｐゴシック" panose="020B0600070205080204" pitchFamily="34" charset="-128"/>
              </a:rPr>
              <a:t>Reads can take place from either disk</a:t>
            </a:r>
          </a:p>
          <a:p>
            <a:pPr lvl="1">
              <a:lnSpc>
                <a:spcPct val="90000"/>
              </a:lnSpc>
            </a:pPr>
            <a:r>
              <a:rPr lang="en-US" altLang="en-US" dirty="0" smtClean="0">
                <a:ea typeface="ＭＳ Ｐゴシック" panose="020B0600070205080204" pitchFamily="34" charset="-128"/>
              </a:rPr>
              <a:t>If one disk in a pair fails, data still available in the other</a:t>
            </a:r>
          </a:p>
          <a:p>
            <a:pPr lvl="2">
              <a:lnSpc>
                <a:spcPct val="90000"/>
              </a:lnSpc>
            </a:pPr>
            <a:r>
              <a:rPr lang="en-US" altLang="en-US" dirty="0" smtClean="0">
                <a:ea typeface="ＭＳ Ｐゴシック" panose="020B0600070205080204" pitchFamily="34" charset="-128"/>
              </a:rPr>
              <a:t>Data loss would occur only if a disk fails, and its mirror disk also fails before the system is repaired</a:t>
            </a:r>
          </a:p>
          <a:p>
            <a:pPr lvl="3">
              <a:lnSpc>
                <a:spcPct val="90000"/>
              </a:lnSpc>
            </a:pPr>
            <a:r>
              <a:rPr lang="en-US" altLang="en-US" dirty="0" smtClean="0">
                <a:ea typeface="ＭＳ Ｐゴシック" panose="020B0600070205080204" pitchFamily="34" charset="-128"/>
              </a:rPr>
              <a:t>Probability of combined event is very small </a:t>
            </a:r>
          </a:p>
          <a:p>
            <a:pPr lvl="4">
              <a:lnSpc>
                <a:spcPct val="90000"/>
              </a:lnSpc>
            </a:pPr>
            <a:r>
              <a:rPr lang="en-US" altLang="en-US" dirty="0" smtClean="0">
                <a:ea typeface="ＭＳ Ｐゴシック" panose="020B0600070205080204" pitchFamily="34" charset="-128"/>
              </a:rPr>
              <a:t>Except for dependent failure modes such as fire or building collapse or electrical power surges</a:t>
            </a:r>
          </a:p>
          <a:p>
            <a:pPr>
              <a:lnSpc>
                <a:spcPct val="90000"/>
              </a:lnSpc>
            </a:pPr>
            <a:r>
              <a:rPr lang="en-US" altLang="en-US" b="1" dirty="0" smtClean="0">
                <a:solidFill>
                  <a:srgbClr val="000099"/>
                </a:solidFill>
              </a:rPr>
              <a:t>Mean time to data loss</a:t>
            </a:r>
            <a:r>
              <a:rPr lang="en-US" altLang="en-US" dirty="0" smtClean="0"/>
              <a:t> depends on mean time to failure, </a:t>
            </a:r>
            <a:br>
              <a:rPr lang="en-US" altLang="en-US" dirty="0" smtClean="0"/>
            </a:br>
            <a:r>
              <a:rPr lang="en-US" altLang="en-US" dirty="0" smtClean="0"/>
              <a:t>and </a:t>
            </a:r>
            <a:r>
              <a:rPr lang="en-US" altLang="en-US" b="1" dirty="0" smtClean="0">
                <a:solidFill>
                  <a:srgbClr val="000099"/>
                </a:solidFill>
              </a:rPr>
              <a:t>mean time to repair</a:t>
            </a:r>
          </a:p>
          <a:p>
            <a:pPr lvl="1">
              <a:lnSpc>
                <a:spcPct val="90000"/>
              </a:lnSpc>
            </a:pPr>
            <a:r>
              <a:rPr lang="en-US" altLang="en-US" dirty="0" smtClean="0">
                <a:ea typeface="ＭＳ Ｐゴシック" panose="020B0600070205080204" pitchFamily="34" charset="-128"/>
              </a:rPr>
              <a:t>E.g. MTTF of 100,000 hours, mean time to repair of 10 hours gives mean time to data loss of 500*10</a:t>
            </a:r>
            <a:r>
              <a:rPr lang="en-US" altLang="en-US" baseline="30000" dirty="0" smtClean="0">
                <a:ea typeface="ＭＳ Ｐゴシック" panose="020B0600070205080204" pitchFamily="34" charset="-128"/>
              </a:rPr>
              <a:t>6</a:t>
            </a:r>
            <a:r>
              <a:rPr lang="en-US" altLang="en-US" dirty="0" smtClean="0">
                <a:ea typeface="ＭＳ Ｐゴシック" panose="020B0600070205080204" pitchFamily="34" charset="-128"/>
              </a:rPr>
              <a:t> hours (or 57,000 years) for a mirrored pair of disks (ignoring dependent failure modes)</a:t>
            </a:r>
          </a:p>
          <a:p>
            <a:pPr lvl="4">
              <a:lnSpc>
                <a:spcPct val="90000"/>
              </a:lnSpc>
            </a:pPr>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4412104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392113" y="260350"/>
            <a:ext cx="8923337" cy="457200"/>
          </a:xfrm>
        </p:spPr>
        <p:txBody>
          <a:bodyPr/>
          <a:lstStyle/>
          <a:p>
            <a:pPr>
              <a:defRPr/>
            </a:pPr>
            <a:r>
              <a:rPr lang="en-US" sz="2800">
                <a:ea typeface="+mj-ea"/>
              </a:rPr>
              <a:t>Improvement in Performance via Parallelism</a:t>
            </a:r>
          </a:p>
        </p:txBody>
      </p:sp>
      <p:sp>
        <p:nvSpPr>
          <p:cNvPr id="58371" name="Rectangle 3"/>
          <p:cNvSpPr>
            <a:spLocks noGrp="1" noChangeArrowheads="1"/>
          </p:cNvSpPr>
          <p:nvPr>
            <p:ph type="body" idx="1"/>
          </p:nvPr>
        </p:nvSpPr>
        <p:spPr>
          <a:xfrm>
            <a:off x="148590" y="800100"/>
            <a:ext cx="8869680" cy="5692139"/>
          </a:xfrm>
        </p:spPr>
        <p:txBody>
          <a:bodyPr/>
          <a:lstStyle/>
          <a:p>
            <a:r>
              <a:rPr lang="en-US" altLang="en-US" smtClean="0"/>
              <a:t>Two main goals of parallelism in a disk system: </a:t>
            </a:r>
          </a:p>
          <a:p>
            <a:pPr lvl="1">
              <a:buFont typeface="Monotype Sorts" charset="2"/>
              <a:buNone/>
            </a:pPr>
            <a:r>
              <a:rPr lang="en-US" altLang="en-US" dirty="0" smtClean="0">
                <a:ea typeface="ＭＳ Ｐゴシック" panose="020B0600070205080204" pitchFamily="34" charset="-128"/>
              </a:rPr>
              <a:t>1.	Load balance multiple small accesses to increase throughput</a:t>
            </a:r>
          </a:p>
          <a:p>
            <a:pPr lvl="1">
              <a:buFont typeface="Monotype Sorts" charset="2"/>
              <a:buNone/>
            </a:pPr>
            <a:r>
              <a:rPr lang="en-US" altLang="en-US" dirty="0" smtClean="0">
                <a:ea typeface="ＭＳ Ｐゴシック" panose="020B0600070205080204" pitchFamily="34" charset="-128"/>
              </a:rPr>
              <a:t>2.	Parallelize large accesses to reduce response time.</a:t>
            </a:r>
          </a:p>
          <a:p>
            <a:r>
              <a:rPr lang="en-US" altLang="en-US" dirty="0" smtClean="0"/>
              <a:t>Improve transfer rate by striping data across multiple disks.</a:t>
            </a:r>
          </a:p>
          <a:p>
            <a:r>
              <a:rPr lang="en-US" altLang="en-US" b="1" dirty="0" smtClean="0">
                <a:solidFill>
                  <a:srgbClr val="000099"/>
                </a:solidFill>
              </a:rPr>
              <a:t>Bit-level striping</a:t>
            </a:r>
            <a:r>
              <a:rPr lang="en-US" altLang="en-US" dirty="0" smtClean="0"/>
              <a:t> – split the bits of each byte across multiple disks</a:t>
            </a:r>
          </a:p>
          <a:p>
            <a:pPr lvl="1"/>
            <a:r>
              <a:rPr lang="en-US" altLang="en-US" dirty="0" smtClean="0">
                <a:ea typeface="ＭＳ Ｐゴシック" panose="020B0600070205080204" pitchFamily="34" charset="-128"/>
              </a:rPr>
              <a:t>In an array of eight disks, write bit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of each byte to disk </a:t>
            </a:r>
            <a:r>
              <a:rPr lang="en-US" altLang="en-US" i="1" dirty="0" err="1" smtClean="0">
                <a:ea typeface="ＭＳ Ｐゴシック" panose="020B0600070205080204" pitchFamily="34" charset="-128"/>
              </a:rPr>
              <a:t>i</a:t>
            </a:r>
            <a:r>
              <a:rPr lang="en-US" altLang="en-US" i="1" dirty="0" smtClean="0">
                <a:ea typeface="ＭＳ Ｐゴシック" panose="020B0600070205080204" pitchFamily="34" charset="-128"/>
              </a:rPr>
              <a:t>.</a:t>
            </a:r>
            <a:endParaRPr lang="en-US" altLang="en-US" dirty="0" smtClean="0">
              <a:ea typeface="ＭＳ Ｐゴシック" panose="020B0600070205080204" pitchFamily="34" charset="-128"/>
            </a:endParaRPr>
          </a:p>
          <a:p>
            <a:pPr lvl="1"/>
            <a:r>
              <a:rPr lang="en-US" altLang="en-US" dirty="0" smtClean="0">
                <a:ea typeface="ＭＳ Ｐゴシック" panose="020B0600070205080204" pitchFamily="34" charset="-128"/>
              </a:rPr>
              <a:t>Each access can read data at eight times the rate of a single disk.</a:t>
            </a:r>
          </a:p>
          <a:p>
            <a:pPr lvl="1"/>
            <a:r>
              <a:rPr lang="en-US" altLang="en-US" dirty="0" smtClean="0">
                <a:ea typeface="ＭＳ Ｐゴシック" panose="020B0600070205080204" pitchFamily="34" charset="-128"/>
              </a:rPr>
              <a:t>But seek/access time worse than for a single disk</a:t>
            </a:r>
          </a:p>
          <a:p>
            <a:pPr lvl="2"/>
            <a:r>
              <a:rPr lang="en-US" altLang="en-US" dirty="0" smtClean="0">
                <a:ea typeface="ＭＳ Ｐゴシック" panose="020B0600070205080204" pitchFamily="34" charset="-128"/>
              </a:rPr>
              <a:t>Bit level striping is not used much any more</a:t>
            </a:r>
          </a:p>
          <a:p>
            <a:r>
              <a:rPr lang="en-US" altLang="en-US" b="1" dirty="0" smtClean="0">
                <a:solidFill>
                  <a:srgbClr val="000099"/>
                </a:solidFill>
              </a:rPr>
              <a:t>Block-level striping</a:t>
            </a:r>
            <a:r>
              <a:rPr lang="en-US" altLang="en-US" b="1" dirty="0" smtClean="0"/>
              <a:t> </a:t>
            </a:r>
            <a:r>
              <a:rPr lang="en-US" altLang="en-US" dirty="0" smtClean="0"/>
              <a:t>– with </a:t>
            </a:r>
            <a:r>
              <a:rPr lang="en-US" altLang="en-US" i="1" dirty="0" smtClean="0"/>
              <a:t>n</a:t>
            </a:r>
            <a:r>
              <a:rPr lang="en-US" altLang="en-US" dirty="0" smtClean="0"/>
              <a:t> disks, block </a:t>
            </a:r>
            <a:r>
              <a:rPr lang="en-US" altLang="en-US" i="1" dirty="0" err="1" smtClean="0"/>
              <a:t>i</a:t>
            </a:r>
            <a:r>
              <a:rPr lang="en-US" altLang="en-US" dirty="0" smtClean="0"/>
              <a:t> of a file goes to disk (</a:t>
            </a:r>
            <a:r>
              <a:rPr lang="en-US" altLang="en-US" i="1" dirty="0" err="1" smtClean="0"/>
              <a:t>i</a:t>
            </a:r>
            <a:r>
              <a:rPr lang="en-US" altLang="en-US" dirty="0" smtClean="0"/>
              <a:t> mod </a:t>
            </a:r>
            <a:r>
              <a:rPr lang="en-US" altLang="en-US" i="1" dirty="0" smtClean="0"/>
              <a:t>n</a:t>
            </a:r>
            <a:r>
              <a:rPr lang="en-US" altLang="en-US" dirty="0" smtClean="0"/>
              <a:t>) + 1</a:t>
            </a:r>
          </a:p>
          <a:p>
            <a:pPr lvl="1"/>
            <a:r>
              <a:rPr lang="en-US" altLang="en-US" dirty="0" smtClean="0">
                <a:ea typeface="ＭＳ Ｐゴシック" panose="020B0600070205080204" pitchFamily="34" charset="-128"/>
              </a:rPr>
              <a:t>Requests for different blocks can run in parallel if the blocks reside on different disks</a:t>
            </a:r>
          </a:p>
          <a:p>
            <a:pPr lvl="1"/>
            <a:r>
              <a:rPr lang="en-US" altLang="en-US" dirty="0" smtClean="0">
                <a:ea typeface="ＭＳ Ｐゴシック" panose="020B0600070205080204" pitchFamily="34" charset="-128"/>
              </a:rPr>
              <a:t>A request for a long sequence of blocks can utilize all disks in parallel</a:t>
            </a:r>
          </a:p>
        </p:txBody>
      </p:sp>
    </p:spTree>
    <p:extLst>
      <p:ext uri="{BB962C8B-B14F-4D97-AF65-F5344CB8AC3E}">
        <p14:creationId xmlns:p14="http://schemas.microsoft.com/office/powerpoint/2010/main" val="600448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a:defRPr/>
            </a:pPr>
            <a:r>
              <a:rPr lang="en-US">
                <a:ea typeface="+mj-ea"/>
              </a:rPr>
              <a:t>RAID Levels</a:t>
            </a:r>
          </a:p>
        </p:txBody>
      </p:sp>
      <p:sp>
        <p:nvSpPr>
          <p:cNvPr id="60419" name="Rectangle 3"/>
          <p:cNvSpPr>
            <a:spLocks noGrp="1" noChangeArrowheads="1"/>
          </p:cNvSpPr>
          <p:nvPr>
            <p:ph type="body" idx="1"/>
          </p:nvPr>
        </p:nvSpPr>
        <p:spPr>
          <a:xfrm>
            <a:off x="814388" y="1093788"/>
            <a:ext cx="7253287" cy="1506537"/>
          </a:xfrm>
        </p:spPr>
        <p:txBody>
          <a:bodyPr/>
          <a:lstStyle/>
          <a:p>
            <a:r>
              <a:rPr lang="en-US" altLang="en-US" dirty="0" smtClean="0"/>
              <a:t>Schemes to provide redundancy at lower cost by using disk striping combined with parity bits</a:t>
            </a:r>
          </a:p>
          <a:p>
            <a:pPr lvl="1"/>
            <a:r>
              <a:rPr lang="en-US" altLang="en-US" dirty="0" smtClean="0">
                <a:ea typeface="ＭＳ Ｐゴシック" panose="020B0600070205080204" pitchFamily="34" charset="-128"/>
              </a:rPr>
              <a:t>Different RAID organizations, or RAID levels, have differing cost, performance and reliability characteristics</a:t>
            </a:r>
          </a:p>
        </p:txBody>
      </p:sp>
      <p:pic>
        <p:nvPicPr>
          <p:cNvPr id="60420" name="Picture 5"/>
          <p:cNvPicPr>
            <a:picLocks noChangeAspect="1" noChangeArrowheads="1"/>
          </p:cNvPicPr>
          <p:nvPr/>
        </p:nvPicPr>
        <p:blipFill>
          <a:blip r:embed="rId3">
            <a:extLst>
              <a:ext uri="{28A0092B-C50C-407E-A947-70E740481C1C}">
                <a14:useLocalDpi xmlns:a14="http://schemas.microsoft.com/office/drawing/2010/main" val="0"/>
              </a:ext>
            </a:extLst>
          </a:blip>
          <a:srcRect l="29118" t="1022" r="29886" b="73889"/>
          <a:stretch>
            <a:fillRect/>
          </a:stretch>
        </p:blipFill>
        <p:spPr bwMode="auto">
          <a:xfrm>
            <a:off x="2681288" y="4387850"/>
            <a:ext cx="4095750"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
        <p:nvSpPr>
          <p:cNvPr id="60421" name="Text Box 6"/>
          <p:cNvSpPr txBox="1">
            <a:spLocks noChangeArrowheads="1"/>
          </p:cNvSpPr>
          <p:nvPr/>
        </p:nvSpPr>
        <p:spPr bwMode="auto">
          <a:xfrm>
            <a:off x="914400" y="3130550"/>
            <a:ext cx="8172450"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sz="1600">
                <a:solidFill>
                  <a:schemeClr val="tx1"/>
                </a:solidFill>
                <a:latin typeface="Helvetica" panose="020B0604020202020204" pitchFamily="34" charset="0"/>
                <a:ea typeface="ＭＳ Ｐゴシック" panose="020B0600070205080204" pitchFamily="34" charset="-128"/>
              </a:defRPr>
            </a:lvl1pPr>
            <a:lvl2pPr marL="695325" indent="-234950">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1800" b="1" dirty="0">
                <a:solidFill>
                  <a:srgbClr val="000099"/>
                </a:solidFill>
              </a:rPr>
              <a:t>RAID Level 1</a:t>
            </a:r>
            <a:r>
              <a:rPr kumimoji="1" lang="en-US" altLang="en-US" sz="1800" dirty="0"/>
              <a:t>:  </a:t>
            </a:r>
            <a:r>
              <a:rPr kumimoji="1" lang="en-US" altLang="en-US" sz="1800" dirty="0">
                <a:solidFill>
                  <a:srgbClr val="000099"/>
                </a:solidFill>
              </a:rPr>
              <a:t>Mirrored disks</a:t>
            </a:r>
            <a:r>
              <a:rPr kumimoji="1" lang="en-US" altLang="en-US" sz="1800" dirty="0"/>
              <a:t> with block striping</a:t>
            </a:r>
          </a:p>
          <a:p>
            <a:pPr lvl="1">
              <a:spcBef>
                <a:spcPct val="35000"/>
              </a:spcBef>
              <a:buClr>
                <a:schemeClr val="hlink"/>
              </a:buClr>
              <a:buSzPct val="80000"/>
              <a:buFont typeface="Monotype Sorts" charset="2"/>
              <a:buChar char="l"/>
            </a:pPr>
            <a:r>
              <a:rPr kumimoji="1" lang="en-US" altLang="en-US" sz="1800" dirty="0"/>
              <a:t>Offers best write performance.  </a:t>
            </a:r>
          </a:p>
          <a:p>
            <a:pPr lvl="1">
              <a:spcBef>
                <a:spcPct val="35000"/>
              </a:spcBef>
              <a:buClr>
                <a:schemeClr val="hlink"/>
              </a:buClr>
              <a:buSzPct val="80000"/>
              <a:buFont typeface="Monotype Sorts" charset="2"/>
              <a:buChar char="l"/>
            </a:pPr>
            <a:r>
              <a:rPr kumimoji="1" lang="en-US" altLang="en-US" sz="1800" dirty="0"/>
              <a:t>Popular for applications such as storing log files in a database system.</a:t>
            </a:r>
          </a:p>
          <a:p>
            <a:pPr>
              <a:spcBef>
                <a:spcPct val="35000"/>
              </a:spcBef>
              <a:buClr>
                <a:schemeClr val="hlink"/>
              </a:buClr>
              <a:buSzPct val="80000"/>
              <a:buFont typeface="Monotype Sorts" charset="2"/>
              <a:buChar char="l"/>
            </a:pPr>
            <a:endParaRPr kumimoji="1" lang="en-US" altLang="en-US" sz="1800" dirty="0"/>
          </a:p>
        </p:txBody>
      </p:sp>
      <p:sp>
        <p:nvSpPr>
          <p:cNvPr id="60422" name="Text Box 7"/>
          <p:cNvSpPr txBox="1">
            <a:spLocks noChangeArrowheads="1"/>
          </p:cNvSpPr>
          <p:nvPr/>
        </p:nvSpPr>
        <p:spPr bwMode="auto">
          <a:xfrm>
            <a:off x="914400" y="2395538"/>
            <a:ext cx="801370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8925" indent="-288925">
              <a:defRPr sz="1600">
                <a:solidFill>
                  <a:schemeClr val="tx1"/>
                </a:solidFill>
                <a:latin typeface="Helvetica" panose="020B0604020202020204" pitchFamily="34" charset="0"/>
                <a:ea typeface="ＭＳ Ｐゴシック" panose="020B0600070205080204" pitchFamily="34" charset="-128"/>
              </a:defRPr>
            </a:lvl1pPr>
            <a:lvl2pPr marL="692150" indent="-234950">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buFont typeface="Monotype Sorts" charset="2"/>
              <a:buChar char="n"/>
            </a:pPr>
            <a:r>
              <a:rPr kumimoji="1" lang="en-US" altLang="en-US" sz="1800" b="1">
                <a:solidFill>
                  <a:srgbClr val="000099"/>
                </a:solidFill>
              </a:rPr>
              <a:t>RAID Level 0</a:t>
            </a:r>
            <a:r>
              <a:rPr kumimoji="1" lang="en-US" altLang="en-US" sz="1800"/>
              <a:t>:  </a:t>
            </a:r>
            <a:r>
              <a:rPr kumimoji="1" lang="en-US" altLang="en-US" sz="1800">
                <a:solidFill>
                  <a:srgbClr val="000099"/>
                </a:solidFill>
              </a:rPr>
              <a:t>Block striping; non-redundant</a:t>
            </a:r>
            <a:r>
              <a:rPr kumimoji="1" lang="en-US" altLang="en-US" sz="1800">
                <a:solidFill>
                  <a:schemeClr val="tx2"/>
                </a:solidFill>
              </a:rPr>
              <a:t>.</a:t>
            </a:r>
            <a:r>
              <a:rPr kumimoji="1" lang="en-US" altLang="en-US" sz="1800"/>
              <a:t> </a:t>
            </a:r>
          </a:p>
          <a:p>
            <a:pPr lvl="1">
              <a:spcBef>
                <a:spcPct val="35000"/>
              </a:spcBef>
              <a:buClr>
                <a:schemeClr val="hlink"/>
              </a:buClr>
              <a:buSzPct val="80000"/>
              <a:buFont typeface="Monotype Sorts" charset="2"/>
              <a:buChar char="l"/>
            </a:pPr>
            <a:r>
              <a:rPr kumimoji="1" lang="en-US" altLang="en-US" sz="1800"/>
              <a:t> Used in high-performance applications where data loss is not critical</a:t>
            </a:r>
            <a:r>
              <a:rPr kumimoji="1" lang="en-US" altLang="en-US"/>
              <a:t>. </a:t>
            </a:r>
          </a:p>
        </p:txBody>
      </p:sp>
    </p:spTree>
    <p:extLst>
      <p:ext uri="{BB962C8B-B14F-4D97-AF65-F5344CB8AC3E}">
        <p14:creationId xmlns:p14="http://schemas.microsoft.com/office/powerpoint/2010/main" val="29888158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pPr>
              <a:defRPr/>
            </a:pPr>
            <a:r>
              <a:rPr lang="en-US">
                <a:ea typeface="+mj-ea"/>
              </a:rPr>
              <a:t>RAID Levels (Cont.)</a:t>
            </a:r>
          </a:p>
        </p:txBody>
      </p:sp>
      <p:sp>
        <p:nvSpPr>
          <p:cNvPr id="62467" name="Rectangle 3"/>
          <p:cNvSpPr>
            <a:spLocks noGrp="1" noChangeArrowheads="1"/>
          </p:cNvSpPr>
          <p:nvPr>
            <p:ph type="body" idx="1"/>
          </p:nvPr>
        </p:nvSpPr>
        <p:spPr>
          <a:xfrm>
            <a:off x="217170" y="845820"/>
            <a:ext cx="8628380" cy="5516880"/>
          </a:xfrm>
        </p:spPr>
        <p:txBody>
          <a:bodyPr/>
          <a:lstStyle/>
          <a:p>
            <a:r>
              <a:rPr lang="en-US" altLang="en-US" b="1" dirty="0" smtClean="0">
                <a:solidFill>
                  <a:srgbClr val="000099"/>
                </a:solidFill>
              </a:rPr>
              <a:t>RAID Level 2</a:t>
            </a:r>
            <a:r>
              <a:rPr lang="en-US" altLang="en-US" dirty="0" smtClean="0"/>
              <a:t>:  </a:t>
            </a:r>
            <a:r>
              <a:rPr lang="en-US" altLang="en-US" dirty="0" smtClean="0">
                <a:solidFill>
                  <a:srgbClr val="000099"/>
                </a:solidFill>
              </a:rPr>
              <a:t>Memory-Style Error-Correcting-Codes</a:t>
            </a:r>
            <a:r>
              <a:rPr lang="en-US" altLang="en-US" dirty="0" smtClean="0"/>
              <a:t> (ECC) with bit striping.</a:t>
            </a:r>
          </a:p>
          <a:p>
            <a:r>
              <a:rPr lang="en-US" altLang="en-US" b="1" dirty="0" smtClean="0">
                <a:solidFill>
                  <a:srgbClr val="000099"/>
                </a:solidFill>
              </a:rPr>
              <a:t>RAID Level 3</a:t>
            </a:r>
            <a:r>
              <a:rPr lang="en-US" altLang="en-US" dirty="0" smtClean="0"/>
              <a:t>: </a:t>
            </a:r>
            <a:r>
              <a:rPr lang="en-US" altLang="en-US" dirty="0" smtClean="0">
                <a:solidFill>
                  <a:srgbClr val="000099"/>
                </a:solidFill>
              </a:rPr>
              <a:t>Bit-Interleaved Parity</a:t>
            </a:r>
          </a:p>
          <a:p>
            <a:pPr lvl="1"/>
            <a:r>
              <a:rPr lang="en-US" altLang="en-US" dirty="0" smtClean="0">
                <a:ea typeface="ＭＳ Ｐゴシック" panose="020B0600070205080204" pitchFamily="34" charset="-128"/>
              </a:rPr>
              <a:t> a single parity bit is enough for error correction, not just detection, since we know which disk has failed</a:t>
            </a:r>
          </a:p>
          <a:p>
            <a:pPr lvl="2"/>
            <a:r>
              <a:rPr lang="en-US" altLang="en-US" dirty="0" smtClean="0">
                <a:ea typeface="ＭＳ Ｐゴシック" panose="020B0600070205080204" pitchFamily="34" charset="-128"/>
              </a:rPr>
              <a:t>When writing data, corresponding parity bits must also be computed and written to a parity bit disk</a:t>
            </a:r>
          </a:p>
          <a:p>
            <a:pPr lvl="2"/>
            <a:r>
              <a:rPr lang="en-US" altLang="en-US" dirty="0" smtClean="0">
                <a:ea typeface="ＭＳ Ｐゴシック" panose="020B0600070205080204" pitchFamily="34" charset="-128"/>
              </a:rPr>
              <a:t>To recover data in a damaged disk, compute XOR of bits from other disks (including parity bit disk) </a:t>
            </a:r>
          </a:p>
        </p:txBody>
      </p:sp>
      <p:pic>
        <p:nvPicPr>
          <p:cNvPr id="62468" name="Picture 5"/>
          <p:cNvPicPr>
            <a:picLocks noChangeAspect="1" noChangeArrowheads="1"/>
          </p:cNvPicPr>
          <p:nvPr/>
        </p:nvPicPr>
        <p:blipFill>
          <a:blip r:embed="rId3">
            <a:extLst>
              <a:ext uri="{28A0092B-C50C-407E-A947-70E740481C1C}">
                <a14:useLocalDpi xmlns:a14="http://schemas.microsoft.com/office/drawing/2010/main" val="0"/>
              </a:ext>
            </a:extLst>
          </a:blip>
          <a:srcRect l="29118" t="27538" r="29886" b="45334"/>
          <a:stretch>
            <a:fillRect/>
          </a:stretch>
        </p:blipFill>
        <p:spPr bwMode="auto">
          <a:xfrm>
            <a:off x="2422525" y="4124325"/>
            <a:ext cx="45085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21588763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050"/>
          <p:cNvSpPr>
            <a:spLocks noGrp="1" noChangeArrowheads="1"/>
          </p:cNvSpPr>
          <p:nvPr>
            <p:ph type="title"/>
          </p:nvPr>
        </p:nvSpPr>
        <p:spPr/>
        <p:txBody>
          <a:bodyPr/>
          <a:lstStyle/>
          <a:p>
            <a:pPr>
              <a:defRPr/>
            </a:pPr>
            <a:r>
              <a:rPr lang="en-US">
                <a:ea typeface="+mj-ea"/>
              </a:rPr>
              <a:t>RAID Levels (Cont.)</a:t>
            </a:r>
          </a:p>
        </p:txBody>
      </p:sp>
      <p:sp>
        <p:nvSpPr>
          <p:cNvPr id="64515" name="Rectangle 2051"/>
          <p:cNvSpPr>
            <a:spLocks noGrp="1" noChangeArrowheads="1"/>
          </p:cNvSpPr>
          <p:nvPr>
            <p:ph type="body" idx="1"/>
          </p:nvPr>
        </p:nvSpPr>
        <p:spPr>
          <a:xfrm>
            <a:off x="160020" y="834390"/>
            <a:ext cx="8685530" cy="4005898"/>
          </a:xfrm>
        </p:spPr>
        <p:txBody>
          <a:bodyPr/>
          <a:lstStyle/>
          <a:p>
            <a:r>
              <a:rPr lang="en-US" altLang="en-US" b="1" smtClean="0">
                <a:solidFill>
                  <a:srgbClr val="000099"/>
                </a:solidFill>
              </a:rPr>
              <a:t>RAID Level 3</a:t>
            </a:r>
            <a:r>
              <a:rPr lang="en-US" altLang="en-US" smtClean="0">
                <a:solidFill>
                  <a:srgbClr val="000099"/>
                </a:solidFill>
              </a:rPr>
              <a:t> (Cont.)</a:t>
            </a:r>
          </a:p>
          <a:p>
            <a:pPr lvl="1"/>
            <a:r>
              <a:rPr lang="en-US" altLang="en-US" dirty="0" smtClean="0">
                <a:ea typeface="ＭＳ Ｐゴシック" panose="020B0600070205080204" pitchFamily="34" charset="-128"/>
              </a:rPr>
              <a:t>Faster data transfer than with a single disk, but fewer I/</a:t>
            </a:r>
            <a:r>
              <a:rPr lang="en-US" altLang="en-US" dirty="0" err="1" smtClean="0">
                <a:ea typeface="ＭＳ Ｐゴシック" panose="020B0600070205080204" pitchFamily="34" charset="-128"/>
              </a:rPr>
              <a:t>Os</a:t>
            </a:r>
            <a:r>
              <a:rPr lang="en-US" altLang="en-US" dirty="0" smtClean="0">
                <a:ea typeface="ＭＳ Ｐゴシック" panose="020B0600070205080204" pitchFamily="34" charset="-128"/>
              </a:rPr>
              <a:t> per second since every disk has to participate in every I/O. </a:t>
            </a:r>
          </a:p>
          <a:p>
            <a:pPr lvl="1"/>
            <a:r>
              <a:rPr lang="en-US" altLang="en-US" dirty="0" smtClean="0">
                <a:ea typeface="ＭＳ Ｐゴシック" panose="020B0600070205080204" pitchFamily="34" charset="-128"/>
              </a:rPr>
              <a:t>Subsumes Level 2 (provides all its benefits, at lower cost). </a:t>
            </a:r>
            <a:endParaRPr lang="en-US" altLang="en-US" b="1" dirty="0" smtClean="0">
              <a:ea typeface="ＭＳ Ｐゴシック" panose="020B0600070205080204" pitchFamily="34" charset="-128"/>
            </a:endParaRPr>
          </a:p>
          <a:p>
            <a:r>
              <a:rPr lang="en-US" altLang="en-US" b="1" dirty="0" smtClean="0">
                <a:solidFill>
                  <a:srgbClr val="000099"/>
                </a:solidFill>
              </a:rPr>
              <a:t>RAID Level 4</a:t>
            </a:r>
            <a:r>
              <a:rPr lang="en-US" altLang="en-US" b="1" dirty="0" smtClean="0"/>
              <a:t>: </a:t>
            </a:r>
            <a:r>
              <a:rPr lang="en-US" altLang="en-US" dirty="0" smtClean="0"/>
              <a:t> </a:t>
            </a:r>
            <a:r>
              <a:rPr lang="en-US" altLang="en-US" dirty="0" smtClean="0">
                <a:solidFill>
                  <a:srgbClr val="000099"/>
                </a:solidFill>
              </a:rPr>
              <a:t>Block-Interleaved Parity</a:t>
            </a:r>
            <a:r>
              <a:rPr lang="en-US" altLang="en-US" dirty="0" smtClean="0"/>
              <a:t>; uses block-level striping, and keeps a parity block on a separate disk for corresponding blocks from </a:t>
            </a:r>
            <a:r>
              <a:rPr lang="en-US" altLang="en-US" i="1" dirty="0" smtClean="0"/>
              <a:t>N</a:t>
            </a:r>
            <a:r>
              <a:rPr lang="en-US" altLang="en-US" dirty="0" smtClean="0"/>
              <a:t> other disks.</a:t>
            </a:r>
          </a:p>
          <a:p>
            <a:pPr lvl="1"/>
            <a:r>
              <a:rPr lang="en-US" altLang="en-US" dirty="0" smtClean="0">
                <a:ea typeface="ＭＳ Ｐゴシック" panose="020B0600070205080204" pitchFamily="34" charset="-128"/>
              </a:rPr>
              <a:t>When writing data block, corresponding block of parity bits must also be computed and written to parity disk</a:t>
            </a:r>
          </a:p>
          <a:p>
            <a:pPr lvl="1"/>
            <a:r>
              <a:rPr lang="en-US" altLang="en-US" dirty="0" smtClean="0">
                <a:ea typeface="ＭＳ Ｐゴシック" panose="020B0600070205080204" pitchFamily="34" charset="-128"/>
              </a:rPr>
              <a:t>To find value of a damaged block, compute XOR of bits from corresponding blocks (including parity block) from other disks.</a:t>
            </a:r>
          </a:p>
          <a:p>
            <a:pPr>
              <a:buFont typeface="Monotype Sorts" charset="2"/>
              <a:buNone/>
            </a:pPr>
            <a:endParaRPr lang="en-US" altLang="en-US" dirty="0" smtClean="0"/>
          </a:p>
          <a:p>
            <a:endParaRPr lang="en-US" altLang="en-US" dirty="0" smtClean="0"/>
          </a:p>
        </p:txBody>
      </p:sp>
      <p:pic>
        <p:nvPicPr>
          <p:cNvPr id="64516" name="Picture 2052"/>
          <p:cNvPicPr>
            <a:picLocks noChangeAspect="1" noChangeArrowheads="1"/>
          </p:cNvPicPr>
          <p:nvPr/>
        </p:nvPicPr>
        <p:blipFill>
          <a:blip r:embed="rId3">
            <a:extLst>
              <a:ext uri="{28A0092B-C50C-407E-A947-70E740481C1C}">
                <a14:useLocalDpi xmlns:a14="http://schemas.microsoft.com/office/drawing/2010/main" val="0"/>
              </a:ext>
            </a:extLst>
          </a:blip>
          <a:srcRect l="29118" t="55278" r="29886" b="30037"/>
          <a:stretch>
            <a:fillRect/>
          </a:stretch>
        </p:blipFill>
        <p:spPr bwMode="auto">
          <a:xfrm>
            <a:off x="1995488" y="4840288"/>
            <a:ext cx="5194300" cy="1395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9508878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a:defRPr/>
            </a:pPr>
            <a:r>
              <a:rPr lang="en-US">
                <a:ea typeface="+mj-ea"/>
              </a:rPr>
              <a:t>RAID Levels (Cont.)</a:t>
            </a:r>
          </a:p>
        </p:txBody>
      </p:sp>
      <p:sp>
        <p:nvSpPr>
          <p:cNvPr id="66563" name="Rectangle 3"/>
          <p:cNvSpPr>
            <a:spLocks noGrp="1" noChangeArrowheads="1"/>
          </p:cNvSpPr>
          <p:nvPr>
            <p:ph type="body" idx="1"/>
          </p:nvPr>
        </p:nvSpPr>
        <p:spPr>
          <a:xfrm>
            <a:off x="114300" y="857250"/>
            <a:ext cx="8835390" cy="5554980"/>
          </a:xfrm>
        </p:spPr>
        <p:txBody>
          <a:bodyPr/>
          <a:lstStyle/>
          <a:p>
            <a:r>
              <a:rPr lang="en-US" altLang="en-US" b="1" dirty="0" smtClean="0">
                <a:solidFill>
                  <a:srgbClr val="000099"/>
                </a:solidFill>
              </a:rPr>
              <a:t>RAID Level 4</a:t>
            </a:r>
            <a:r>
              <a:rPr lang="en-US" altLang="en-US" dirty="0" smtClean="0">
                <a:solidFill>
                  <a:srgbClr val="000099"/>
                </a:solidFill>
              </a:rPr>
              <a:t> (Cont.)</a:t>
            </a:r>
          </a:p>
          <a:p>
            <a:pPr lvl="1"/>
            <a:r>
              <a:rPr lang="en-US" altLang="en-US" dirty="0" smtClean="0">
                <a:ea typeface="ＭＳ Ｐゴシック" panose="020B0600070205080204" pitchFamily="34" charset="-128"/>
              </a:rPr>
              <a:t>Provides higher I/O rates for independent block reads than Level 3 </a:t>
            </a:r>
          </a:p>
          <a:p>
            <a:pPr lvl="2"/>
            <a:r>
              <a:rPr lang="en-US" altLang="en-US" dirty="0" smtClean="0">
                <a:ea typeface="ＭＳ Ｐゴシック" panose="020B0600070205080204" pitchFamily="34" charset="-128"/>
              </a:rPr>
              <a:t>block read goes to a single disk, so blocks stored on different disks can be read in parallel</a:t>
            </a:r>
          </a:p>
          <a:p>
            <a:pPr lvl="1"/>
            <a:r>
              <a:rPr lang="en-US" altLang="en-US" dirty="0" smtClean="0">
                <a:ea typeface="ＭＳ Ｐゴシック" panose="020B0600070205080204" pitchFamily="34" charset="-128"/>
              </a:rPr>
              <a:t>Provides high transfer rates for reads of multiple blocks than no-striping</a:t>
            </a:r>
          </a:p>
          <a:p>
            <a:pPr lvl="1"/>
            <a:r>
              <a:rPr lang="en-US" altLang="en-US" dirty="0" smtClean="0">
                <a:ea typeface="ＭＳ Ｐゴシック" panose="020B0600070205080204" pitchFamily="34" charset="-128"/>
              </a:rPr>
              <a:t>Before writing a block, parity data must be computed </a:t>
            </a:r>
          </a:p>
          <a:p>
            <a:pPr lvl="2"/>
            <a:r>
              <a:rPr lang="en-US" altLang="en-US" dirty="0" smtClean="0">
                <a:ea typeface="ＭＳ Ｐゴシック" panose="020B0600070205080204" pitchFamily="34" charset="-128"/>
              </a:rPr>
              <a:t>Can be done by using old parity block, old value of current block and new value of current block (2 block reads + 2 block writes)</a:t>
            </a:r>
          </a:p>
          <a:p>
            <a:pPr lvl="2"/>
            <a:r>
              <a:rPr lang="en-US" altLang="en-US" dirty="0" smtClean="0">
                <a:ea typeface="ＭＳ Ｐゴシック" panose="020B0600070205080204" pitchFamily="34" charset="-128"/>
              </a:rPr>
              <a:t>Or by </a:t>
            </a:r>
            <a:r>
              <a:rPr lang="en-US" altLang="en-US" dirty="0" err="1" smtClean="0">
                <a:ea typeface="ＭＳ Ｐゴシック" panose="020B0600070205080204" pitchFamily="34" charset="-128"/>
              </a:rPr>
              <a:t>recomputing</a:t>
            </a:r>
            <a:r>
              <a:rPr lang="en-US" altLang="en-US" dirty="0" smtClean="0">
                <a:ea typeface="ＭＳ Ｐゴシック" panose="020B0600070205080204" pitchFamily="34" charset="-128"/>
              </a:rPr>
              <a:t> the parity value using the new values of blocks corresponding to the parity block</a:t>
            </a:r>
          </a:p>
          <a:p>
            <a:pPr lvl="3"/>
            <a:r>
              <a:rPr lang="en-US" altLang="en-US" dirty="0" smtClean="0">
                <a:ea typeface="ＭＳ Ｐゴシック" panose="020B0600070205080204" pitchFamily="34" charset="-128"/>
              </a:rPr>
              <a:t>More efficient for writing large amounts of data sequentially</a:t>
            </a:r>
          </a:p>
          <a:p>
            <a:pPr lvl="1"/>
            <a:r>
              <a:rPr lang="en-US" altLang="en-US" dirty="0" smtClean="0">
                <a:ea typeface="ＭＳ Ｐゴシック" panose="020B0600070205080204" pitchFamily="34" charset="-128"/>
              </a:rPr>
              <a:t>Parity block becomes a bottleneck for independent block writes since every block write also writes to parity disk</a:t>
            </a:r>
          </a:p>
        </p:txBody>
      </p:sp>
    </p:spTree>
    <p:extLst>
      <p:ext uri="{BB962C8B-B14F-4D97-AF65-F5344CB8AC3E}">
        <p14:creationId xmlns:p14="http://schemas.microsoft.com/office/powerpoint/2010/main" val="23874372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23925" y="66675"/>
            <a:ext cx="8077200" cy="609600"/>
          </a:xfrm>
        </p:spPr>
        <p:txBody>
          <a:bodyPr/>
          <a:lstStyle/>
          <a:p>
            <a:pPr>
              <a:defRPr/>
            </a:pPr>
            <a:r>
              <a:rPr lang="en-US" dirty="0">
                <a:ea typeface="+mj-ea"/>
              </a:rPr>
              <a:t>Chapter 10:  Storage and File Structure</a:t>
            </a:r>
          </a:p>
        </p:txBody>
      </p:sp>
      <p:sp>
        <p:nvSpPr>
          <p:cNvPr id="17411" name="Rectangle 3"/>
          <p:cNvSpPr>
            <a:spLocks noGrp="1" noChangeArrowheads="1"/>
          </p:cNvSpPr>
          <p:nvPr>
            <p:ph type="body" idx="1"/>
          </p:nvPr>
        </p:nvSpPr>
        <p:spPr>
          <a:xfrm>
            <a:off x="331470" y="1074420"/>
            <a:ext cx="8503920" cy="5280660"/>
          </a:xfrm>
        </p:spPr>
        <p:txBody>
          <a:bodyPr/>
          <a:lstStyle/>
          <a:p>
            <a:r>
              <a:rPr lang="en-US" altLang="en-US" dirty="0" smtClean="0"/>
              <a:t>Overview of Physical Storage Media</a:t>
            </a:r>
          </a:p>
          <a:p>
            <a:r>
              <a:rPr lang="en-US" altLang="en-US" dirty="0" smtClean="0"/>
              <a:t>Magnetic Disks</a:t>
            </a:r>
          </a:p>
          <a:p>
            <a:r>
              <a:rPr lang="en-US" altLang="en-US" dirty="0" smtClean="0"/>
              <a:t>RAID</a:t>
            </a:r>
          </a:p>
          <a:p>
            <a:r>
              <a:rPr lang="en-US" altLang="en-US" dirty="0" smtClean="0"/>
              <a:t>Tertiary Storage </a:t>
            </a:r>
          </a:p>
          <a:p>
            <a:r>
              <a:rPr lang="en-US" altLang="en-US" dirty="0" smtClean="0"/>
              <a:t>Storage Access</a:t>
            </a:r>
          </a:p>
          <a:p>
            <a:r>
              <a:rPr lang="en-US" altLang="en-US" dirty="0" smtClean="0"/>
              <a:t>File Organization</a:t>
            </a:r>
          </a:p>
          <a:p>
            <a:r>
              <a:rPr lang="en-US" altLang="en-US" dirty="0" smtClean="0"/>
              <a:t>Organization of Records in Files</a:t>
            </a:r>
          </a:p>
          <a:p>
            <a:r>
              <a:rPr lang="en-US" altLang="en-US" dirty="0" smtClean="0"/>
              <a:t>Data-Dictionary Storage</a:t>
            </a:r>
          </a:p>
          <a:p>
            <a:pPr>
              <a:buFont typeface="Monotype Sorts" charset="2"/>
              <a:buNone/>
            </a:pPr>
            <a:endParaRPr lang="en-US" altLang="en-US" dirty="0" smtClean="0"/>
          </a:p>
        </p:txBody>
      </p:sp>
    </p:spTree>
    <p:extLst>
      <p:ext uri="{BB962C8B-B14F-4D97-AF65-F5344CB8AC3E}">
        <p14:creationId xmlns:p14="http://schemas.microsoft.com/office/powerpoint/2010/main" val="23137878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a:defRPr/>
            </a:pPr>
            <a:r>
              <a:rPr lang="en-US">
                <a:ea typeface="+mj-ea"/>
              </a:rPr>
              <a:t>RAID Levels (Cont.)</a:t>
            </a:r>
          </a:p>
        </p:txBody>
      </p:sp>
      <p:sp>
        <p:nvSpPr>
          <p:cNvPr id="68611" name="Rectangle 3"/>
          <p:cNvSpPr>
            <a:spLocks noGrp="1" noChangeArrowheads="1"/>
          </p:cNvSpPr>
          <p:nvPr>
            <p:ph type="body" idx="1"/>
          </p:nvPr>
        </p:nvSpPr>
        <p:spPr>
          <a:xfrm>
            <a:off x="205740" y="708660"/>
            <a:ext cx="8846820" cy="1804352"/>
          </a:xfrm>
        </p:spPr>
        <p:txBody>
          <a:bodyPr/>
          <a:lstStyle/>
          <a:p>
            <a:r>
              <a:rPr lang="en-US" altLang="en-US" b="1" dirty="0" smtClean="0">
                <a:solidFill>
                  <a:srgbClr val="000099"/>
                </a:solidFill>
              </a:rPr>
              <a:t>RAID Level 5</a:t>
            </a:r>
            <a:r>
              <a:rPr lang="en-US" altLang="en-US" b="1" dirty="0" smtClean="0"/>
              <a:t>: </a:t>
            </a:r>
            <a:r>
              <a:rPr lang="en-US" altLang="en-US" dirty="0" smtClean="0"/>
              <a:t> </a:t>
            </a:r>
            <a:r>
              <a:rPr lang="en-US" altLang="en-US" dirty="0" smtClean="0">
                <a:solidFill>
                  <a:srgbClr val="000099"/>
                </a:solidFill>
              </a:rPr>
              <a:t>Block-Interleaved Distributed Parity</a:t>
            </a:r>
            <a:r>
              <a:rPr lang="en-US" altLang="en-US" dirty="0" smtClean="0"/>
              <a:t>; partitions data and parity among all</a:t>
            </a:r>
            <a:r>
              <a:rPr lang="en-US" altLang="en-US" i="1" dirty="0" smtClean="0"/>
              <a:t> N</a:t>
            </a:r>
            <a:r>
              <a:rPr lang="en-US" altLang="en-US" dirty="0" smtClean="0"/>
              <a:t> + 1 disks, rather than storing data in </a:t>
            </a:r>
            <a:r>
              <a:rPr lang="en-US" altLang="en-US" i="1" dirty="0" smtClean="0"/>
              <a:t>N</a:t>
            </a:r>
            <a:r>
              <a:rPr lang="en-US" altLang="en-US" dirty="0" smtClean="0"/>
              <a:t> disks and parity in 1 disk.</a:t>
            </a:r>
          </a:p>
          <a:p>
            <a:pPr lvl="1"/>
            <a:r>
              <a:rPr lang="en-US" altLang="en-US" dirty="0" smtClean="0">
                <a:ea typeface="ＭＳ Ｐゴシック" panose="020B0600070205080204" pitchFamily="34" charset="-128"/>
              </a:rPr>
              <a:t>E.g., with 5 disks, parity block for </a:t>
            </a:r>
            <a:r>
              <a:rPr lang="en-US" altLang="en-US" i="1" dirty="0" smtClean="0">
                <a:ea typeface="ＭＳ Ｐゴシック" panose="020B0600070205080204" pitchFamily="34" charset="-128"/>
              </a:rPr>
              <a:t>n</a:t>
            </a:r>
            <a:r>
              <a:rPr lang="en-US" altLang="en-US" dirty="0" smtClean="0">
                <a:ea typeface="ＭＳ Ｐゴシック" panose="020B0600070205080204" pitchFamily="34" charset="-128"/>
              </a:rPr>
              <a:t>th set of blocks is stored on disk (</a:t>
            </a:r>
            <a:r>
              <a:rPr lang="en-US" altLang="en-US" i="1" dirty="0" smtClean="0">
                <a:ea typeface="ＭＳ Ｐゴシック" panose="020B0600070205080204" pitchFamily="34" charset="-128"/>
              </a:rPr>
              <a:t>n mod</a:t>
            </a:r>
            <a:r>
              <a:rPr lang="en-US" altLang="en-US" dirty="0" smtClean="0">
                <a:ea typeface="ＭＳ Ｐゴシック" panose="020B0600070205080204" pitchFamily="34" charset="-128"/>
              </a:rPr>
              <a:t> 5) + 1, with the data blocks stored on the other 4 disks.</a:t>
            </a:r>
          </a:p>
        </p:txBody>
      </p:sp>
      <p:pic>
        <p:nvPicPr>
          <p:cNvPr id="68612" name="Picture 5"/>
          <p:cNvPicPr>
            <a:picLocks noChangeAspect="1" noChangeArrowheads="1"/>
          </p:cNvPicPr>
          <p:nvPr/>
        </p:nvPicPr>
        <p:blipFill>
          <a:blip r:embed="rId3">
            <a:extLst>
              <a:ext uri="{28A0092B-C50C-407E-A947-70E740481C1C}">
                <a14:useLocalDpi xmlns:a14="http://schemas.microsoft.com/office/drawing/2010/main" val="0"/>
              </a:ext>
            </a:extLst>
          </a:blip>
          <a:srcRect l="29118" t="70372" r="29886" b="15053"/>
          <a:stretch>
            <a:fillRect/>
          </a:stretch>
        </p:blipFill>
        <p:spPr bwMode="auto">
          <a:xfrm>
            <a:off x="2536825" y="2559050"/>
            <a:ext cx="4513263"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8613" name="Picture 5" descr="New PDF from Images Output.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33625" y="3808413"/>
            <a:ext cx="496570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14740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a:defRPr/>
            </a:pPr>
            <a:r>
              <a:rPr lang="en-US">
                <a:ea typeface="+mj-ea"/>
              </a:rPr>
              <a:t>RAID Levels (Cont.)</a:t>
            </a:r>
          </a:p>
        </p:txBody>
      </p:sp>
      <p:sp>
        <p:nvSpPr>
          <p:cNvPr id="70659" name="Rectangle 3"/>
          <p:cNvSpPr>
            <a:spLocks noGrp="1" noChangeArrowheads="1"/>
          </p:cNvSpPr>
          <p:nvPr>
            <p:ph type="body" idx="1"/>
          </p:nvPr>
        </p:nvSpPr>
        <p:spPr/>
        <p:txBody>
          <a:bodyPr/>
          <a:lstStyle/>
          <a:p>
            <a:r>
              <a:rPr lang="en-US" altLang="en-US" b="1" dirty="0" smtClean="0">
                <a:solidFill>
                  <a:srgbClr val="000099"/>
                </a:solidFill>
              </a:rPr>
              <a:t>RAID Level 5 </a:t>
            </a:r>
            <a:r>
              <a:rPr lang="en-US" altLang="en-US" dirty="0" smtClean="0">
                <a:solidFill>
                  <a:srgbClr val="000099"/>
                </a:solidFill>
              </a:rPr>
              <a:t>(Cont.)</a:t>
            </a:r>
          </a:p>
          <a:p>
            <a:pPr lvl="1"/>
            <a:r>
              <a:rPr lang="en-US" altLang="en-US" dirty="0" smtClean="0">
                <a:ea typeface="ＭＳ Ｐゴシック" panose="020B0600070205080204" pitchFamily="34" charset="-128"/>
              </a:rPr>
              <a:t>Higher I/O rates than Level 4.  </a:t>
            </a:r>
          </a:p>
          <a:p>
            <a:pPr lvl="2"/>
            <a:r>
              <a:rPr lang="en-US" altLang="en-US" dirty="0" smtClean="0">
                <a:ea typeface="ＭＳ Ｐゴシック" panose="020B0600070205080204" pitchFamily="34" charset="-128"/>
              </a:rPr>
              <a:t>Block writes occur in parallel if the blocks and their parity blocks are on different disks.</a:t>
            </a:r>
          </a:p>
          <a:p>
            <a:pPr lvl="1"/>
            <a:r>
              <a:rPr lang="en-US" altLang="en-US" dirty="0" smtClean="0">
                <a:ea typeface="ＭＳ Ｐゴシック" panose="020B0600070205080204" pitchFamily="34" charset="-128"/>
              </a:rPr>
              <a:t>Subsumes Level 4: provides same benefits, but avoids bottleneck of parity disk.</a:t>
            </a:r>
            <a:endParaRPr lang="en-US" altLang="en-US" b="1" dirty="0" smtClean="0">
              <a:solidFill>
                <a:schemeClr val="tx2"/>
              </a:solidFill>
              <a:ea typeface="ＭＳ Ｐゴシック" panose="020B0600070205080204" pitchFamily="34" charset="-128"/>
            </a:endParaRPr>
          </a:p>
          <a:p>
            <a:r>
              <a:rPr lang="en-US" altLang="en-US" b="1" dirty="0" smtClean="0">
                <a:solidFill>
                  <a:srgbClr val="000099"/>
                </a:solidFill>
              </a:rPr>
              <a:t>RAID Level 6</a:t>
            </a:r>
            <a:r>
              <a:rPr lang="en-US" altLang="en-US" dirty="0" smtClean="0">
                <a:solidFill>
                  <a:srgbClr val="000099"/>
                </a:solidFill>
              </a:rPr>
              <a:t>:</a:t>
            </a:r>
            <a:r>
              <a:rPr lang="en-US" altLang="en-US" dirty="0" smtClean="0">
                <a:solidFill>
                  <a:schemeClr val="tx2"/>
                </a:solidFill>
              </a:rPr>
              <a:t> </a:t>
            </a:r>
            <a:r>
              <a:rPr lang="en-US" altLang="en-US" dirty="0" smtClean="0">
                <a:solidFill>
                  <a:srgbClr val="000099"/>
                </a:solidFill>
              </a:rPr>
              <a:t>P+Q Redundancy</a:t>
            </a:r>
            <a:r>
              <a:rPr lang="en-US" altLang="en-US" dirty="0" smtClean="0"/>
              <a:t> scheme; similar to Level 5, but stores extra redundant information to guard against multiple disk failures. </a:t>
            </a:r>
          </a:p>
          <a:p>
            <a:pPr lvl="1"/>
            <a:r>
              <a:rPr lang="en-US" altLang="en-US" dirty="0" smtClean="0">
                <a:ea typeface="ＭＳ Ｐゴシック" panose="020B0600070205080204" pitchFamily="34" charset="-128"/>
              </a:rPr>
              <a:t> Better reliability than Level 5 at a higher cost; not used as widely. </a:t>
            </a:r>
            <a:endParaRPr lang="en-US" altLang="en-US" b="1" dirty="0" smtClean="0">
              <a:ea typeface="ＭＳ Ｐゴシック" panose="020B0600070205080204" pitchFamily="34" charset="-128"/>
            </a:endParaRPr>
          </a:p>
          <a:p>
            <a:endParaRPr lang="en-US" altLang="en-US" dirty="0" smtClean="0"/>
          </a:p>
        </p:txBody>
      </p:sp>
      <p:pic>
        <p:nvPicPr>
          <p:cNvPr id="70660" name="Picture 4"/>
          <p:cNvPicPr>
            <a:picLocks noChangeAspect="1" noChangeArrowheads="1"/>
          </p:cNvPicPr>
          <p:nvPr/>
        </p:nvPicPr>
        <p:blipFill>
          <a:blip r:embed="rId3">
            <a:extLst>
              <a:ext uri="{28A0092B-C50C-407E-A947-70E740481C1C}">
                <a14:useLocalDpi xmlns:a14="http://schemas.microsoft.com/office/drawing/2010/main" val="0"/>
              </a:ext>
            </a:extLst>
          </a:blip>
          <a:srcRect l="29118" t="85042" r="29886" b="1277"/>
          <a:stretch>
            <a:fillRect/>
          </a:stretch>
        </p:blipFill>
        <p:spPr bwMode="auto">
          <a:xfrm>
            <a:off x="1955800" y="4826000"/>
            <a:ext cx="4921250"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spTree>
    <p:extLst>
      <p:ext uri="{BB962C8B-B14F-4D97-AF65-F5344CB8AC3E}">
        <p14:creationId xmlns:p14="http://schemas.microsoft.com/office/powerpoint/2010/main" val="3453249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1026"/>
          <p:cNvSpPr>
            <a:spLocks noGrp="1" noChangeArrowheads="1"/>
          </p:cNvSpPr>
          <p:nvPr>
            <p:ph type="title"/>
          </p:nvPr>
        </p:nvSpPr>
        <p:spPr/>
        <p:txBody>
          <a:bodyPr/>
          <a:lstStyle/>
          <a:p>
            <a:pPr>
              <a:defRPr/>
            </a:pPr>
            <a:r>
              <a:rPr lang="en-US">
                <a:ea typeface="+mj-ea"/>
              </a:rPr>
              <a:t>Choice of RAID Level</a:t>
            </a:r>
          </a:p>
        </p:txBody>
      </p:sp>
      <p:sp>
        <p:nvSpPr>
          <p:cNvPr id="72707" name="Rectangle 1027"/>
          <p:cNvSpPr>
            <a:spLocks noGrp="1" noChangeArrowheads="1"/>
          </p:cNvSpPr>
          <p:nvPr>
            <p:ph type="body" idx="1"/>
          </p:nvPr>
        </p:nvSpPr>
        <p:spPr>
          <a:xfrm>
            <a:off x="171450" y="925830"/>
            <a:ext cx="8801100" cy="5520690"/>
          </a:xfrm>
        </p:spPr>
        <p:txBody>
          <a:bodyPr/>
          <a:lstStyle/>
          <a:p>
            <a:pPr>
              <a:lnSpc>
                <a:spcPct val="90000"/>
              </a:lnSpc>
            </a:pPr>
            <a:r>
              <a:rPr lang="en-US" altLang="en-US" dirty="0" smtClean="0"/>
              <a:t>Factors in choosing RAID level</a:t>
            </a:r>
          </a:p>
          <a:p>
            <a:pPr lvl="1">
              <a:lnSpc>
                <a:spcPct val="90000"/>
              </a:lnSpc>
            </a:pPr>
            <a:r>
              <a:rPr lang="en-US" altLang="en-US" dirty="0" smtClean="0">
                <a:solidFill>
                  <a:srgbClr val="000099"/>
                </a:solidFill>
                <a:ea typeface="ＭＳ Ｐゴシック" panose="020B0600070205080204" pitchFamily="34" charset="-128"/>
              </a:rPr>
              <a:t>Monetary cost</a:t>
            </a:r>
          </a:p>
          <a:p>
            <a:pPr lvl="1">
              <a:lnSpc>
                <a:spcPct val="90000"/>
              </a:lnSpc>
            </a:pPr>
            <a:r>
              <a:rPr lang="en-US" altLang="en-US" dirty="0" smtClean="0">
                <a:solidFill>
                  <a:srgbClr val="000099"/>
                </a:solidFill>
                <a:ea typeface="ＭＳ Ｐゴシック" panose="020B0600070205080204" pitchFamily="34" charset="-128"/>
              </a:rPr>
              <a:t>Performance</a:t>
            </a:r>
            <a:r>
              <a:rPr lang="en-US" altLang="en-US" dirty="0" smtClean="0">
                <a:ea typeface="ＭＳ Ｐゴシック" panose="020B0600070205080204" pitchFamily="34" charset="-128"/>
              </a:rPr>
              <a:t>: Number of I/O operations per second, and bandwidth during normal operation</a:t>
            </a:r>
          </a:p>
          <a:p>
            <a:pPr lvl="1">
              <a:lnSpc>
                <a:spcPct val="90000"/>
              </a:lnSpc>
            </a:pPr>
            <a:r>
              <a:rPr lang="en-US" altLang="en-US" dirty="0" smtClean="0">
                <a:solidFill>
                  <a:srgbClr val="000099"/>
                </a:solidFill>
                <a:ea typeface="ＭＳ Ｐゴシック" panose="020B0600070205080204" pitchFamily="34" charset="-128"/>
              </a:rPr>
              <a:t>Performance during failure</a:t>
            </a:r>
          </a:p>
          <a:p>
            <a:pPr lvl="1">
              <a:lnSpc>
                <a:spcPct val="90000"/>
              </a:lnSpc>
            </a:pPr>
            <a:r>
              <a:rPr lang="en-US" altLang="en-US" dirty="0" smtClean="0">
                <a:solidFill>
                  <a:srgbClr val="000099"/>
                </a:solidFill>
                <a:ea typeface="ＭＳ Ｐゴシック" panose="020B0600070205080204" pitchFamily="34" charset="-128"/>
              </a:rPr>
              <a:t>Performance during rebuild</a:t>
            </a:r>
            <a:r>
              <a:rPr lang="en-US" altLang="en-US" dirty="0" smtClean="0">
                <a:ea typeface="ＭＳ Ｐゴシック" panose="020B0600070205080204" pitchFamily="34" charset="-128"/>
              </a:rPr>
              <a:t> of failed disk</a:t>
            </a:r>
          </a:p>
          <a:p>
            <a:pPr lvl="2">
              <a:lnSpc>
                <a:spcPct val="90000"/>
              </a:lnSpc>
            </a:pPr>
            <a:r>
              <a:rPr lang="en-US" altLang="en-US" dirty="0" smtClean="0">
                <a:ea typeface="ＭＳ Ｐゴシック" panose="020B0600070205080204" pitchFamily="34" charset="-128"/>
              </a:rPr>
              <a:t>Including time taken to rebuild failed disk</a:t>
            </a:r>
          </a:p>
          <a:p>
            <a:pPr>
              <a:lnSpc>
                <a:spcPct val="90000"/>
              </a:lnSpc>
            </a:pPr>
            <a:r>
              <a:rPr lang="en-US" altLang="en-US" dirty="0" smtClean="0"/>
              <a:t>RAID 0 is used only when data safety is not important </a:t>
            </a:r>
          </a:p>
          <a:p>
            <a:pPr lvl="1">
              <a:lnSpc>
                <a:spcPct val="90000"/>
              </a:lnSpc>
            </a:pPr>
            <a:r>
              <a:rPr lang="en-US" altLang="en-US" dirty="0" smtClean="0">
                <a:ea typeface="ＭＳ Ｐゴシック" panose="020B0600070205080204" pitchFamily="34" charset="-128"/>
              </a:rPr>
              <a:t>E.g. data can be recovered quickly from other sources</a:t>
            </a:r>
          </a:p>
          <a:p>
            <a:pPr>
              <a:lnSpc>
                <a:spcPct val="90000"/>
              </a:lnSpc>
            </a:pPr>
            <a:r>
              <a:rPr lang="en-US" altLang="en-US" dirty="0" smtClean="0"/>
              <a:t>Level 2 and 4 never used since they are subsumed by 3 and 5</a:t>
            </a:r>
          </a:p>
          <a:p>
            <a:pPr>
              <a:lnSpc>
                <a:spcPct val="90000"/>
              </a:lnSpc>
            </a:pPr>
            <a:r>
              <a:rPr lang="en-US" altLang="en-US" dirty="0" smtClean="0"/>
              <a:t>Level 3 is not used anymore since bit-striping forces single block reads to access all disks, wasting disk arm movement, which block striping (level 5) avoids</a:t>
            </a:r>
          </a:p>
          <a:p>
            <a:pPr>
              <a:lnSpc>
                <a:spcPct val="90000"/>
              </a:lnSpc>
            </a:pPr>
            <a:r>
              <a:rPr lang="en-US" altLang="en-US" dirty="0" smtClean="0"/>
              <a:t>Level 6 is rarely used since levels 1 and 5 offer adequate safety for most applications</a:t>
            </a:r>
          </a:p>
        </p:txBody>
      </p:sp>
    </p:spTree>
    <p:extLst>
      <p:ext uri="{BB962C8B-B14F-4D97-AF65-F5344CB8AC3E}">
        <p14:creationId xmlns:p14="http://schemas.microsoft.com/office/powerpoint/2010/main" val="11673723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a:defRPr/>
            </a:pPr>
            <a:r>
              <a:rPr lang="en-US">
                <a:ea typeface="+mj-ea"/>
              </a:rPr>
              <a:t>Choice of RAID Level (Cont.)</a:t>
            </a:r>
          </a:p>
        </p:txBody>
      </p:sp>
      <p:sp>
        <p:nvSpPr>
          <p:cNvPr id="74755" name="Rectangle 3"/>
          <p:cNvSpPr>
            <a:spLocks noGrp="1" noChangeArrowheads="1"/>
          </p:cNvSpPr>
          <p:nvPr>
            <p:ph type="body" idx="1"/>
          </p:nvPr>
        </p:nvSpPr>
        <p:spPr>
          <a:xfrm>
            <a:off x="194310" y="845820"/>
            <a:ext cx="8778240" cy="5623560"/>
          </a:xfrm>
        </p:spPr>
        <p:txBody>
          <a:bodyPr/>
          <a:lstStyle/>
          <a:p>
            <a:r>
              <a:rPr lang="en-US" altLang="en-US" dirty="0" smtClean="0"/>
              <a:t>Level 1 provides much better write performance than level 5</a:t>
            </a:r>
          </a:p>
          <a:p>
            <a:pPr lvl="1"/>
            <a:r>
              <a:rPr lang="en-US" altLang="en-US" dirty="0" smtClean="0">
                <a:ea typeface="ＭＳ Ｐゴシック" panose="020B0600070205080204" pitchFamily="34" charset="-128"/>
              </a:rPr>
              <a:t>Level 5 requires at least 2 block reads and 2 block writes to write a single block, whereas Level 1 only requires 2 block writes</a:t>
            </a:r>
          </a:p>
          <a:p>
            <a:pPr lvl="1"/>
            <a:r>
              <a:rPr lang="en-US" altLang="en-US" dirty="0" smtClean="0">
                <a:ea typeface="ＭＳ Ｐゴシック" panose="020B0600070205080204" pitchFamily="34" charset="-128"/>
              </a:rPr>
              <a:t>Level 1 preferred for high update environments such as log disks</a:t>
            </a:r>
          </a:p>
          <a:p>
            <a:r>
              <a:rPr lang="en-US" altLang="en-US" dirty="0" smtClean="0"/>
              <a:t>Level 1 had higher storage cost than level 5</a:t>
            </a:r>
          </a:p>
          <a:p>
            <a:pPr lvl="1"/>
            <a:r>
              <a:rPr lang="en-US" altLang="en-US" dirty="0" smtClean="0">
                <a:ea typeface="ＭＳ Ｐゴシック" panose="020B0600070205080204" pitchFamily="34" charset="-128"/>
              </a:rPr>
              <a:t>disk drive capacities increasing rapidly (50%/year) whereas disk access times have decreased much less (x 3 in 10 years)</a:t>
            </a:r>
          </a:p>
          <a:p>
            <a:pPr lvl="1"/>
            <a:r>
              <a:rPr lang="en-US" altLang="en-US" dirty="0" smtClean="0">
                <a:ea typeface="ＭＳ Ｐゴシック" panose="020B0600070205080204" pitchFamily="34" charset="-128"/>
              </a:rPr>
              <a:t>I/O requirements have increased greatly, e.g. for Web servers</a:t>
            </a:r>
          </a:p>
          <a:p>
            <a:pPr lvl="1"/>
            <a:r>
              <a:rPr lang="en-US" altLang="en-US" dirty="0" smtClean="0">
                <a:ea typeface="ＭＳ Ｐゴシック" panose="020B0600070205080204" pitchFamily="34" charset="-128"/>
              </a:rPr>
              <a:t>When enough disks have been bought to satisfy required rate of I/O, they often have spare storage capacity</a:t>
            </a:r>
          </a:p>
          <a:p>
            <a:pPr lvl="2"/>
            <a:r>
              <a:rPr lang="en-US" altLang="en-US" dirty="0" smtClean="0">
                <a:ea typeface="ＭＳ Ｐゴシック" panose="020B0600070205080204" pitchFamily="34" charset="-128"/>
              </a:rPr>
              <a:t> so there is often no extra monetary cost for Level 1!</a:t>
            </a:r>
          </a:p>
          <a:p>
            <a:r>
              <a:rPr lang="en-US" altLang="en-US" dirty="0" smtClean="0"/>
              <a:t>Level 5 is preferred for applications with low update rate,</a:t>
            </a:r>
            <a:br>
              <a:rPr lang="en-US" altLang="en-US" dirty="0" smtClean="0"/>
            </a:br>
            <a:r>
              <a:rPr lang="en-US" altLang="en-US" dirty="0" smtClean="0"/>
              <a:t>and large amounts of data</a:t>
            </a:r>
          </a:p>
          <a:p>
            <a:r>
              <a:rPr lang="en-US" altLang="en-US" dirty="0" smtClean="0"/>
              <a:t> Level 1 is preferred for all other applications</a:t>
            </a:r>
          </a:p>
        </p:txBody>
      </p:sp>
    </p:spTree>
    <p:extLst>
      <p:ext uri="{BB962C8B-B14F-4D97-AF65-F5344CB8AC3E}">
        <p14:creationId xmlns:p14="http://schemas.microsoft.com/office/powerpoint/2010/main" val="2345014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pPr>
              <a:defRPr/>
            </a:pPr>
            <a:r>
              <a:rPr lang="en-US">
                <a:ea typeface="+mj-ea"/>
              </a:rPr>
              <a:t>Hardware Issues</a:t>
            </a:r>
          </a:p>
        </p:txBody>
      </p:sp>
      <p:sp>
        <p:nvSpPr>
          <p:cNvPr id="76803" name="Rectangle 3"/>
          <p:cNvSpPr>
            <a:spLocks noGrp="1" noChangeArrowheads="1"/>
          </p:cNvSpPr>
          <p:nvPr>
            <p:ph type="body" idx="1"/>
          </p:nvPr>
        </p:nvSpPr>
        <p:spPr>
          <a:xfrm>
            <a:off x="240030" y="891540"/>
            <a:ext cx="8605519" cy="5337810"/>
          </a:xfrm>
        </p:spPr>
        <p:txBody>
          <a:bodyPr/>
          <a:lstStyle/>
          <a:p>
            <a:r>
              <a:rPr lang="en-US" altLang="en-US" b="1" dirty="0" smtClean="0">
                <a:solidFill>
                  <a:srgbClr val="000099"/>
                </a:solidFill>
              </a:rPr>
              <a:t>Software RAID</a:t>
            </a:r>
            <a:r>
              <a:rPr lang="en-US" altLang="en-US" dirty="0" smtClean="0"/>
              <a:t>:  RAID implementations done entirely in software, with no special hardware support</a:t>
            </a:r>
          </a:p>
          <a:p>
            <a:r>
              <a:rPr lang="en-US" altLang="en-US" b="1" dirty="0" smtClean="0">
                <a:solidFill>
                  <a:srgbClr val="000099"/>
                </a:solidFill>
              </a:rPr>
              <a:t>Hardware RAID</a:t>
            </a:r>
            <a:r>
              <a:rPr lang="en-US" altLang="en-US" dirty="0" smtClean="0"/>
              <a:t>:  RAID implementations with special hardware</a:t>
            </a:r>
          </a:p>
          <a:p>
            <a:pPr lvl="1"/>
            <a:r>
              <a:rPr lang="en-US" altLang="en-US" dirty="0" smtClean="0">
                <a:ea typeface="ＭＳ Ｐゴシック" panose="020B0600070205080204" pitchFamily="34" charset="-128"/>
              </a:rPr>
              <a:t>Use non-volatile RAM to record writes that are being executed</a:t>
            </a:r>
          </a:p>
          <a:p>
            <a:pPr lvl="1"/>
            <a:r>
              <a:rPr lang="en-US" altLang="en-US" dirty="0" smtClean="0">
                <a:ea typeface="ＭＳ Ｐゴシック" panose="020B0600070205080204" pitchFamily="34" charset="-128"/>
              </a:rPr>
              <a:t>Beware:  power failure during write can result in corrupted disk</a:t>
            </a:r>
          </a:p>
          <a:p>
            <a:pPr lvl="2"/>
            <a:r>
              <a:rPr lang="en-US" altLang="en-US" dirty="0" smtClean="0">
                <a:ea typeface="ＭＳ Ｐゴシック" panose="020B0600070205080204" pitchFamily="34" charset="-128"/>
              </a:rPr>
              <a:t>E.g. failure after writing one block but before writing the second in a mirrored system</a:t>
            </a:r>
          </a:p>
          <a:p>
            <a:pPr lvl="2"/>
            <a:r>
              <a:rPr lang="en-US" altLang="en-US" dirty="0" smtClean="0">
                <a:ea typeface="ＭＳ Ｐゴシック" panose="020B0600070205080204" pitchFamily="34" charset="-128"/>
              </a:rPr>
              <a:t>Such corrupted data must be detected when power is restored</a:t>
            </a:r>
          </a:p>
          <a:p>
            <a:pPr lvl="3"/>
            <a:r>
              <a:rPr lang="en-US" altLang="en-US" dirty="0" smtClean="0">
                <a:ea typeface="ＭＳ Ｐゴシック" panose="020B0600070205080204" pitchFamily="34" charset="-128"/>
              </a:rPr>
              <a:t>Recovery from corruption is similar to recovery from failed disk</a:t>
            </a:r>
          </a:p>
          <a:p>
            <a:pPr lvl="3"/>
            <a:r>
              <a:rPr lang="en-US" altLang="en-US" dirty="0" smtClean="0">
                <a:ea typeface="ＭＳ Ｐゴシック" panose="020B0600070205080204" pitchFamily="34" charset="-128"/>
              </a:rPr>
              <a:t>NV-RAM helps to efficiently detected potentially corrupted blocks</a:t>
            </a:r>
          </a:p>
          <a:p>
            <a:pPr lvl="4"/>
            <a:r>
              <a:rPr lang="en-US" altLang="en-US" dirty="0" smtClean="0">
                <a:ea typeface="ＭＳ Ｐゴシック" panose="020B0600070205080204" pitchFamily="34" charset="-128"/>
              </a:rPr>
              <a:t>Otherwise all blocks of disk must be read and compared with mirror/parity block</a:t>
            </a:r>
          </a:p>
          <a:p>
            <a:pPr lvl="3"/>
            <a:endParaRPr lang="en-US" altLang="en-US" dirty="0" smtClean="0">
              <a:ea typeface="ＭＳ Ｐゴシック" panose="020B0600070205080204" pitchFamily="34" charset="-128"/>
            </a:endParaRPr>
          </a:p>
        </p:txBody>
      </p:sp>
    </p:spTree>
    <p:extLst>
      <p:ext uri="{BB962C8B-B14F-4D97-AF65-F5344CB8AC3E}">
        <p14:creationId xmlns:p14="http://schemas.microsoft.com/office/powerpoint/2010/main" val="1531846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1026"/>
          <p:cNvSpPr>
            <a:spLocks noGrp="1" noChangeArrowheads="1"/>
          </p:cNvSpPr>
          <p:nvPr>
            <p:ph type="title"/>
          </p:nvPr>
        </p:nvSpPr>
        <p:spPr/>
        <p:txBody>
          <a:bodyPr/>
          <a:lstStyle/>
          <a:p>
            <a:pPr>
              <a:defRPr/>
            </a:pPr>
            <a:r>
              <a:rPr lang="en-US">
                <a:ea typeface="+mj-ea"/>
              </a:rPr>
              <a:t>Hardware Issues (Cont.)</a:t>
            </a:r>
          </a:p>
        </p:txBody>
      </p:sp>
      <p:sp>
        <p:nvSpPr>
          <p:cNvPr id="78851" name="Rectangle 1027"/>
          <p:cNvSpPr>
            <a:spLocks noGrp="1" noChangeArrowheads="1"/>
          </p:cNvSpPr>
          <p:nvPr>
            <p:ph type="body" idx="1"/>
          </p:nvPr>
        </p:nvSpPr>
        <p:spPr>
          <a:xfrm>
            <a:off x="171450" y="822960"/>
            <a:ext cx="8892539" cy="5795010"/>
          </a:xfrm>
        </p:spPr>
        <p:txBody>
          <a:bodyPr/>
          <a:lstStyle/>
          <a:p>
            <a:r>
              <a:rPr lang="en-US" altLang="en-US" sz="1900" b="1" dirty="0" smtClean="0">
                <a:solidFill>
                  <a:srgbClr val="000099"/>
                </a:solidFill>
              </a:rPr>
              <a:t>Latent failures</a:t>
            </a:r>
            <a:r>
              <a:rPr lang="en-US" altLang="en-US" sz="1900" dirty="0" smtClean="0">
                <a:solidFill>
                  <a:srgbClr val="000099"/>
                </a:solidFill>
              </a:rPr>
              <a:t>: </a:t>
            </a:r>
            <a:r>
              <a:rPr lang="en-US" altLang="en-US" sz="1900" dirty="0" smtClean="0"/>
              <a:t>data successfully written earlier gets damaged</a:t>
            </a:r>
          </a:p>
          <a:p>
            <a:pPr lvl="1"/>
            <a:r>
              <a:rPr lang="en-US" altLang="en-US" sz="1900" dirty="0" smtClean="0">
                <a:ea typeface="ＭＳ Ｐゴシック" panose="020B0600070205080204" pitchFamily="34" charset="-128"/>
              </a:rPr>
              <a:t>can result in data loss even if only one disk fails</a:t>
            </a:r>
          </a:p>
          <a:p>
            <a:r>
              <a:rPr lang="en-US" altLang="en-US" sz="1900" b="1" dirty="0" smtClean="0">
                <a:solidFill>
                  <a:srgbClr val="000099"/>
                </a:solidFill>
              </a:rPr>
              <a:t>Data scrubbing: </a:t>
            </a:r>
          </a:p>
          <a:p>
            <a:pPr lvl="1"/>
            <a:r>
              <a:rPr lang="en-US" altLang="en-US" sz="1900" dirty="0" smtClean="0">
                <a:ea typeface="ＭＳ Ｐゴシック" panose="020B0600070205080204" pitchFamily="34" charset="-128"/>
              </a:rPr>
              <a:t>continually scan for latent failures, and recover from copy/parity</a:t>
            </a:r>
          </a:p>
          <a:p>
            <a:r>
              <a:rPr lang="en-US" altLang="en-US" sz="1900" b="1" dirty="0" smtClean="0">
                <a:solidFill>
                  <a:srgbClr val="000099"/>
                </a:solidFill>
              </a:rPr>
              <a:t>Hot swapping</a:t>
            </a:r>
            <a:r>
              <a:rPr lang="en-US" altLang="en-US" sz="1900" dirty="0" smtClean="0"/>
              <a:t>: replacement of disk while system is running, without power down</a:t>
            </a:r>
          </a:p>
          <a:p>
            <a:pPr lvl="1"/>
            <a:r>
              <a:rPr lang="en-US" altLang="en-US" sz="1900" dirty="0" smtClean="0">
                <a:ea typeface="ＭＳ Ｐゴシック" panose="020B0600070205080204" pitchFamily="34" charset="-128"/>
              </a:rPr>
              <a:t>Supported by some hardware RAID systems, </a:t>
            </a:r>
          </a:p>
          <a:p>
            <a:pPr lvl="1"/>
            <a:r>
              <a:rPr lang="en-US" altLang="en-US" sz="1900" dirty="0" smtClean="0">
                <a:ea typeface="ＭＳ Ｐゴシック" panose="020B0600070205080204" pitchFamily="34" charset="-128"/>
              </a:rPr>
              <a:t>reduces time to recovery, and improves availability greatly</a:t>
            </a:r>
          </a:p>
          <a:p>
            <a:r>
              <a:rPr lang="en-US" altLang="en-US" sz="1900" dirty="0" smtClean="0"/>
              <a:t>Many systems maintain </a:t>
            </a:r>
            <a:r>
              <a:rPr lang="en-US" altLang="en-US" sz="1900" dirty="0" smtClean="0">
                <a:solidFill>
                  <a:srgbClr val="000099"/>
                </a:solidFill>
              </a:rPr>
              <a:t>spare disks</a:t>
            </a:r>
            <a:r>
              <a:rPr lang="en-US" altLang="en-US" sz="1900" dirty="0" smtClean="0"/>
              <a:t> which are kept online, and used as replacements for failed disks immediately on detection of failure</a:t>
            </a:r>
          </a:p>
          <a:p>
            <a:pPr lvl="1"/>
            <a:r>
              <a:rPr lang="en-US" altLang="en-US" sz="1900" dirty="0" smtClean="0">
                <a:ea typeface="ＭＳ Ｐゴシック" panose="020B0600070205080204" pitchFamily="34" charset="-128"/>
              </a:rPr>
              <a:t>Reduces time to recovery greatly</a:t>
            </a:r>
          </a:p>
          <a:p>
            <a:r>
              <a:rPr lang="en-US" altLang="en-US" sz="1900" dirty="0" smtClean="0"/>
              <a:t>Many hardware RAID systems ensure that a single point of failure will not stop the functioning of the system by using </a:t>
            </a:r>
          </a:p>
          <a:p>
            <a:pPr lvl="1"/>
            <a:r>
              <a:rPr lang="en-US" altLang="en-US" sz="1900" dirty="0" smtClean="0">
                <a:ea typeface="ＭＳ Ｐゴシック" panose="020B0600070205080204" pitchFamily="34" charset="-128"/>
              </a:rPr>
              <a:t>Redundant power supplies with battery backup</a:t>
            </a:r>
          </a:p>
          <a:p>
            <a:pPr lvl="1"/>
            <a:r>
              <a:rPr lang="en-US" altLang="en-US" sz="1900" dirty="0" smtClean="0">
                <a:ea typeface="ＭＳ Ｐゴシック" panose="020B0600070205080204" pitchFamily="34" charset="-128"/>
              </a:rPr>
              <a:t>Multiple controllers and multiple interconnections to guard against controller/interconnection failures</a:t>
            </a:r>
          </a:p>
        </p:txBody>
      </p:sp>
    </p:spTree>
    <p:extLst>
      <p:ext uri="{BB962C8B-B14F-4D97-AF65-F5344CB8AC3E}">
        <p14:creationId xmlns:p14="http://schemas.microsoft.com/office/powerpoint/2010/main" val="1354725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a:defRPr/>
            </a:pPr>
            <a:r>
              <a:rPr lang="en-US">
                <a:ea typeface="+mj-ea"/>
              </a:rPr>
              <a:t>Optical Disks</a:t>
            </a:r>
          </a:p>
        </p:txBody>
      </p:sp>
      <p:sp>
        <p:nvSpPr>
          <p:cNvPr id="80899" name="Rectangle 3"/>
          <p:cNvSpPr>
            <a:spLocks noGrp="1" noChangeArrowheads="1"/>
          </p:cNvSpPr>
          <p:nvPr>
            <p:ph type="body" idx="1"/>
          </p:nvPr>
        </p:nvSpPr>
        <p:spPr>
          <a:xfrm>
            <a:off x="171450" y="834390"/>
            <a:ext cx="8674100" cy="5692139"/>
          </a:xfrm>
        </p:spPr>
        <p:txBody>
          <a:bodyPr/>
          <a:lstStyle/>
          <a:p>
            <a:pPr>
              <a:lnSpc>
                <a:spcPct val="90000"/>
              </a:lnSpc>
            </a:pPr>
            <a:r>
              <a:rPr lang="en-US" altLang="en-US" dirty="0" smtClean="0"/>
              <a:t>Compact disk-read only memory (CD-ROM)</a:t>
            </a:r>
          </a:p>
          <a:p>
            <a:pPr lvl="1">
              <a:lnSpc>
                <a:spcPct val="90000"/>
              </a:lnSpc>
            </a:pPr>
            <a:r>
              <a:rPr lang="en-US" altLang="en-US" dirty="0" smtClean="0">
                <a:ea typeface="ＭＳ Ｐゴシック" panose="020B0600070205080204" pitchFamily="34" charset="-128"/>
              </a:rPr>
              <a:t>Removable disks, 640 MB per disk </a:t>
            </a:r>
          </a:p>
          <a:p>
            <a:pPr lvl="1">
              <a:lnSpc>
                <a:spcPct val="90000"/>
              </a:lnSpc>
            </a:pPr>
            <a:r>
              <a:rPr lang="en-US" altLang="en-US" dirty="0" smtClean="0">
                <a:ea typeface="ＭＳ Ｐゴシック" panose="020B0600070205080204" pitchFamily="34" charset="-128"/>
              </a:rPr>
              <a:t>Seek time about 100 </a:t>
            </a:r>
            <a:r>
              <a:rPr lang="en-US" altLang="en-US" dirty="0" err="1" smtClean="0">
                <a:ea typeface="ＭＳ Ｐゴシック" panose="020B0600070205080204" pitchFamily="34" charset="-128"/>
              </a:rPr>
              <a:t>msec</a:t>
            </a:r>
            <a:r>
              <a:rPr lang="en-US" altLang="en-US" dirty="0" smtClean="0">
                <a:ea typeface="ＭＳ Ｐゴシック" panose="020B0600070205080204" pitchFamily="34" charset="-128"/>
              </a:rPr>
              <a:t> (optical read head is heavier and slower)</a:t>
            </a:r>
          </a:p>
          <a:p>
            <a:pPr lvl="1">
              <a:lnSpc>
                <a:spcPct val="90000"/>
              </a:lnSpc>
            </a:pPr>
            <a:r>
              <a:rPr lang="en-US" altLang="en-US" dirty="0" smtClean="0">
                <a:ea typeface="ＭＳ Ｐゴシック" panose="020B0600070205080204" pitchFamily="34" charset="-128"/>
              </a:rPr>
              <a:t>Higher latency (3000 RPM) and lower data-transfer rates (3-6 MB/s) compared to magnetic disks</a:t>
            </a:r>
          </a:p>
          <a:p>
            <a:pPr>
              <a:lnSpc>
                <a:spcPct val="90000"/>
              </a:lnSpc>
            </a:pPr>
            <a:r>
              <a:rPr lang="en-US" altLang="en-US" dirty="0" smtClean="0"/>
              <a:t>Digital Video Disk (DVD) </a:t>
            </a:r>
          </a:p>
          <a:p>
            <a:pPr lvl="1">
              <a:lnSpc>
                <a:spcPct val="90000"/>
              </a:lnSpc>
            </a:pPr>
            <a:r>
              <a:rPr lang="en-US" altLang="en-US" dirty="0" smtClean="0">
                <a:ea typeface="ＭＳ Ｐゴシック" panose="020B0600070205080204" pitchFamily="34" charset="-128"/>
              </a:rPr>
              <a:t>DVD-5  holds 4.7 GB , and DVD-9 holds 8.5 GB </a:t>
            </a:r>
          </a:p>
          <a:p>
            <a:pPr lvl="1">
              <a:lnSpc>
                <a:spcPct val="90000"/>
              </a:lnSpc>
            </a:pPr>
            <a:r>
              <a:rPr lang="en-US" altLang="en-US" dirty="0" smtClean="0">
                <a:ea typeface="ＭＳ Ｐゴシック" panose="020B0600070205080204" pitchFamily="34" charset="-128"/>
              </a:rPr>
              <a:t>DVD-10 and DVD-18 are double sided formats with capacities of 9.4 GB and 17 GB</a:t>
            </a:r>
          </a:p>
          <a:p>
            <a:pPr lvl="1">
              <a:lnSpc>
                <a:spcPct val="90000"/>
              </a:lnSpc>
            </a:pPr>
            <a:r>
              <a:rPr lang="en-US" altLang="en-US" dirty="0" smtClean="0">
                <a:ea typeface="ＭＳ Ｐゴシック" panose="020B0600070205080204" pitchFamily="34" charset="-128"/>
              </a:rPr>
              <a:t>Blu-ray DVD: 27 GB (54 GB for double sided disk)</a:t>
            </a:r>
          </a:p>
          <a:p>
            <a:pPr lvl="1">
              <a:lnSpc>
                <a:spcPct val="90000"/>
              </a:lnSpc>
            </a:pPr>
            <a:r>
              <a:rPr lang="en-US" altLang="en-US" dirty="0" smtClean="0">
                <a:ea typeface="ＭＳ Ｐゴシック" panose="020B0600070205080204" pitchFamily="34" charset="-128"/>
              </a:rPr>
              <a:t>Slow seek time, for same reasons as CD-ROM </a:t>
            </a:r>
          </a:p>
          <a:p>
            <a:pPr>
              <a:lnSpc>
                <a:spcPct val="90000"/>
              </a:lnSpc>
            </a:pPr>
            <a:r>
              <a:rPr lang="en-US" altLang="en-US" dirty="0" smtClean="0"/>
              <a:t>Record once versions (CD-R and DVD-R) are popular</a:t>
            </a:r>
          </a:p>
          <a:p>
            <a:pPr lvl="1">
              <a:lnSpc>
                <a:spcPct val="90000"/>
              </a:lnSpc>
            </a:pPr>
            <a:r>
              <a:rPr lang="en-US" altLang="en-US" dirty="0" smtClean="0">
                <a:ea typeface="ＭＳ Ｐゴシック" panose="020B0600070205080204" pitchFamily="34" charset="-128"/>
              </a:rPr>
              <a:t>data can only be written once, and cannot be erased.</a:t>
            </a:r>
          </a:p>
          <a:p>
            <a:pPr lvl="1">
              <a:lnSpc>
                <a:spcPct val="90000"/>
              </a:lnSpc>
            </a:pPr>
            <a:r>
              <a:rPr lang="en-US" altLang="en-US" dirty="0" smtClean="0">
                <a:ea typeface="ＭＳ Ｐゴシック" panose="020B0600070205080204" pitchFamily="34" charset="-128"/>
              </a:rPr>
              <a:t>high capacity and long lifetime; used for archival storage </a:t>
            </a:r>
          </a:p>
          <a:p>
            <a:pPr lvl="1">
              <a:lnSpc>
                <a:spcPct val="90000"/>
              </a:lnSpc>
            </a:pPr>
            <a:r>
              <a:rPr lang="en-US" altLang="en-US" dirty="0" smtClean="0">
                <a:ea typeface="ＭＳ Ｐゴシック" panose="020B0600070205080204" pitchFamily="34" charset="-128"/>
              </a:rPr>
              <a:t>Multi-write versions (CD-RW, DVD-RW, DVD+RW and DVD-RAM) also available</a:t>
            </a:r>
          </a:p>
        </p:txBody>
      </p:sp>
    </p:spTree>
    <p:extLst>
      <p:ext uri="{BB962C8B-B14F-4D97-AF65-F5344CB8AC3E}">
        <p14:creationId xmlns:p14="http://schemas.microsoft.com/office/powerpoint/2010/main" val="17699173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1026"/>
          <p:cNvSpPr>
            <a:spLocks noGrp="1" noChangeArrowheads="1"/>
          </p:cNvSpPr>
          <p:nvPr>
            <p:ph type="title"/>
          </p:nvPr>
        </p:nvSpPr>
        <p:spPr/>
        <p:txBody>
          <a:bodyPr/>
          <a:lstStyle/>
          <a:p>
            <a:pPr>
              <a:defRPr/>
            </a:pPr>
            <a:r>
              <a:rPr lang="en-US">
                <a:ea typeface="+mj-ea"/>
              </a:rPr>
              <a:t>Magnetic Tapes</a:t>
            </a:r>
          </a:p>
        </p:txBody>
      </p:sp>
      <p:sp>
        <p:nvSpPr>
          <p:cNvPr id="82947" name="Rectangle 1027"/>
          <p:cNvSpPr>
            <a:spLocks noGrp="1" noChangeArrowheads="1"/>
          </p:cNvSpPr>
          <p:nvPr>
            <p:ph type="body" idx="1"/>
          </p:nvPr>
        </p:nvSpPr>
        <p:spPr>
          <a:xfrm>
            <a:off x="125730" y="868680"/>
            <a:ext cx="8846820" cy="5703570"/>
          </a:xfrm>
        </p:spPr>
        <p:txBody>
          <a:bodyPr/>
          <a:lstStyle/>
          <a:p>
            <a:r>
              <a:rPr lang="en-US" altLang="en-US" dirty="0" smtClean="0"/>
              <a:t>Hold large volumes of data and provide high transfer rates</a:t>
            </a:r>
          </a:p>
          <a:p>
            <a:pPr lvl="1"/>
            <a:r>
              <a:rPr lang="en-US" altLang="en-US" dirty="0" smtClean="0">
                <a:ea typeface="ＭＳ Ｐゴシック" panose="020B0600070205080204" pitchFamily="34" charset="-128"/>
              </a:rPr>
              <a:t>Few GB for DAT (Digital Audio Tape) format, 10-40 GB with DLT (Digital Linear Tape) format, 100 GB+ with Ultrium format, and 330 GB with </a:t>
            </a:r>
            <a:r>
              <a:rPr lang="en-US" altLang="en-US" dirty="0" err="1" smtClean="0">
                <a:ea typeface="ＭＳ Ｐゴシック" panose="020B0600070205080204" pitchFamily="34" charset="-128"/>
              </a:rPr>
              <a:t>Ampex</a:t>
            </a:r>
            <a:r>
              <a:rPr lang="en-US" altLang="en-US" dirty="0" smtClean="0">
                <a:ea typeface="ＭＳ Ｐゴシック" panose="020B0600070205080204" pitchFamily="34" charset="-128"/>
              </a:rPr>
              <a:t> helical scan format</a:t>
            </a:r>
          </a:p>
          <a:p>
            <a:pPr lvl="1"/>
            <a:r>
              <a:rPr lang="en-US" altLang="en-US" dirty="0" smtClean="0">
                <a:ea typeface="ＭＳ Ｐゴシック" panose="020B0600070205080204" pitchFamily="34" charset="-128"/>
              </a:rPr>
              <a:t>Transfer rates from few to 10s of MB/s</a:t>
            </a:r>
          </a:p>
          <a:p>
            <a:r>
              <a:rPr lang="en-US" altLang="en-US" dirty="0" smtClean="0"/>
              <a:t>Tapes are cheap, but cost of drives is very high</a:t>
            </a:r>
          </a:p>
          <a:p>
            <a:r>
              <a:rPr lang="en-US" altLang="en-US" dirty="0" smtClean="0"/>
              <a:t>Very slow access time in comparison to magnetic and optical disks</a:t>
            </a:r>
          </a:p>
          <a:p>
            <a:pPr lvl="1"/>
            <a:r>
              <a:rPr lang="en-US" altLang="en-US" dirty="0" smtClean="0">
                <a:ea typeface="ＭＳ Ｐゴシック" panose="020B0600070205080204" pitchFamily="34" charset="-128"/>
              </a:rPr>
              <a:t>limited to sequential access.</a:t>
            </a:r>
          </a:p>
          <a:p>
            <a:pPr lvl="1"/>
            <a:r>
              <a:rPr lang="en-US" altLang="en-US" dirty="0" smtClean="0">
                <a:ea typeface="ＭＳ Ｐゴシック" panose="020B0600070205080204" pitchFamily="34" charset="-128"/>
              </a:rPr>
              <a:t>Some formats (</a:t>
            </a:r>
            <a:r>
              <a:rPr lang="en-US" altLang="en-US" dirty="0" err="1" smtClean="0">
                <a:ea typeface="ＭＳ Ｐゴシック" panose="020B0600070205080204" pitchFamily="34" charset="-128"/>
              </a:rPr>
              <a:t>Accelis</a:t>
            </a:r>
            <a:r>
              <a:rPr lang="en-US" altLang="en-US" dirty="0" smtClean="0">
                <a:ea typeface="ＭＳ Ｐゴシック" panose="020B0600070205080204" pitchFamily="34" charset="-128"/>
              </a:rPr>
              <a:t>) provide faster seek (10s of seconds) at cost of lower capacity</a:t>
            </a:r>
          </a:p>
          <a:p>
            <a:r>
              <a:rPr lang="en-US" altLang="en-US" dirty="0" smtClean="0"/>
              <a:t>Used mainly for backup, for storage of infrequently used information, and as an off-line medium for transferring information from one system to another.</a:t>
            </a:r>
          </a:p>
          <a:p>
            <a:r>
              <a:rPr lang="en-US" altLang="en-US" dirty="0" smtClean="0"/>
              <a:t>Tape jukeboxes used for very large capacity storage</a:t>
            </a:r>
          </a:p>
          <a:p>
            <a:pPr lvl="1"/>
            <a:r>
              <a:rPr lang="en-US" altLang="en-US" dirty="0" smtClean="0">
                <a:ea typeface="ＭＳ Ｐゴシック" panose="020B0600070205080204" pitchFamily="34" charset="-128"/>
              </a:rPr>
              <a:t>Multiple </a:t>
            </a:r>
            <a:r>
              <a:rPr lang="en-US" altLang="en-US" dirty="0" err="1" smtClean="0">
                <a:ea typeface="ＭＳ Ｐゴシック" panose="020B0600070205080204" pitchFamily="34" charset="-128"/>
              </a:rPr>
              <a:t>petabyes</a:t>
            </a:r>
            <a:r>
              <a:rPr lang="en-US" altLang="en-US" dirty="0" smtClean="0">
                <a:ea typeface="ＭＳ Ｐゴシック" panose="020B0600070205080204" pitchFamily="34" charset="-128"/>
              </a:rPr>
              <a:t> (10</a:t>
            </a:r>
            <a:r>
              <a:rPr lang="en-US" altLang="en-US" baseline="30000" dirty="0" smtClean="0">
                <a:ea typeface="ＭＳ Ｐゴシック" panose="020B0600070205080204" pitchFamily="34" charset="-128"/>
              </a:rPr>
              <a:t>15 </a:t>
            </a:r>
            <a:r>
              <a:rPr lang="en-US" altLang="en-US" dirty="0" smtClean="0">
                <a:ea typeface="ＭＳ Ｐゴシック" panose="020B0600070205080204" pitchFamily="34" charset="-128"/>
              </a:rPr>
              <a:t>bytes)</a:t>
            </a:r>
          </a:p>
        </p:txBody>
      </p:sp>
    </p:spTree>
    <p:extLst>
      <p:ext uri="{BB962C8B-B14F-4D97-AF65-F5344CB8AC3E}">
        <p14:creationId xmlns:p14="http://schemas.microsoft.com/office/powerpoint/2010/main" val="15285968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4"/>
          <p:cNvSpPr>
            <a:spLocks noGrp="1" noChangeArrowheads="1"/>
          </p:cNvSpPr>
          <p:nvPr>
            <p:ph type="ctrTitle"/>
          </p:nvPr>
        </p:nvSpPr>
        <p:spPr>
          <a:xfrm>
            <a:off x="685800" y="2130425"/>
            <a:ext cx="7772400" cy="1470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3200" smtClean="0">
                <a:effectLst/>
              </a:rPr>
              <a:t>File Organization, Record Organization and Storage Access</a:t>
            </a:r>
          </a:p>
        </p:txBody>
      </p:sp>
      <p:sp>
        <p:nvSpPr>
          <p:cNvPr id="172037" name="Rectangle 5"/>
          <p:cNvSpPr>
            <a:spLocks noGrp="1" noChangeArrowheads="1"/>
          </p:cNvSpPr>
          <p:nvPr>
            <p:ph type="subTitle" idx="1"/>
          </p:nvPr>
        </p:nvSpPr>
        <p:spPr>
          <a:xfrm>
            <a:off x="1371600" y="3886200"/>
            <a:ext cx="6400800" cy="1752600"/>
          </a:xfrm>
        </p:spPr>
        <p:txBody>
          <a:bodyPr/>
          <a:lstStyle/>
          <a:p>
            <a:endParaRPr lang="en-US" altLang="en-US" sz="1800" smtClean="0"/>
          </a:p>
        </p:txBody>
      </p:sp>
    </p:spTree>
    <p:extLst>
      <p:ext uri="{BB962C8B-B14F-4D97-AF65-F5344CB8AC3E}">
        <p14:creationId xmlns:p14="http://schemas.microsoft.com/office/powerpoint/2010/main" val="18246563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pPr>
              <a:defRPr/>
            </a:pPr>
            <a:r>
              <a:rPr lang="en-US">
                <a:ea typeface="+mj-ea"/>
              </a:rPr>
              <a:t>File Organization</a:t>
            </a:r>
          </a:p>
        </p:txBody>
      </p:sp>
      <p:sp>
        <p:nvSpPr>
          <p:cNvPr id="93187" name="Rectangle 3"/>
          <p:cNvSpPr>
            <a:spLocks noGrp="1" noChangeArrowheads="1"/>
          </p:cNvSpPr>
          <p:nvPr>
            <p:ph type="body" idx="1"/>
          </p:nvPr>
        </p:nvSpPr>
        <p:spPr>
          <a:xfrm>
            <a:off x="160020" y="994410"/>
            <a:ext cx="8685530" cy="5326380"/>
          </a:xfrm>
        </p:spPr>
        <p:txBody>
          <a:bodyPr/>
          <a:lstStyle/>
          <a:p>
            <a:r>
              <a:rPr lang="en-US" altLang="en-US" dirty="0" smtClean="0"/>
              <a:t>The database is stored as a collection of </a:t>
            </a:r>
            <a:r>
              <a:rPr lang="en-US" altLang="en-US" i="1" dirty="0" smtClean="0"/>
              <a:t>files</a:t>
            </a:r>
            <a:r>
              <a:rPr lang="en-US" altLang="en-US" dirty="0" smtClean="0"/>
              <a:t>.  Each file is a sequence of </a:t>
            </a:r>
            <a:r>
              <a:rPr lang="en-US" altLang="en-US" i="1" dirty="0" smtClean="0"/>
              <a:t>records.  </a:t>
            </a:r>
            <a:r>
              <a:rPr lang="en-US" altLang="en-US" dirty="0" smtClean="0"/>
              <a:t>A record is a sequence of fields.</a:t>
            </a:r>
          </a:p>
          <a:p>
            <a:r>
              <a:rPr lang="en-US" altLang="en-US" dirty="0" smtClean="0"/>
              <a:t>One approach:</a:t>
            </a:r>
          </a:p>
          <a:p>
            <a:pPr marL="465138" lvl="1" indent="-7938"/>
            <a:r>
              <a:rPr lang="en-US" altLang="en-US" dirty="0" smtClean="0">
                <a:ea typeface="ＭＳ Ｐゴシック" panose="020B0600070205080204" pitchFamily="34" charset="-128"/>
              </a:rPr>
              <a:t>assume record size is fixed</a:t>
            </a:r>
          </a:p>
          <a:p>
            <a:pPr marL="465138" lvl="1" indent="-7938"/>
            <a:r>
              <a:rPr lang="en-US" altLang="en-US" dirty="0" smtClean="0">
                <a:ea typeface="ＭＳ Ｐゴシック" panose="020B0600070205080204" pitchFamily="34" charset="-128"/>
              </a:rPr>
              <a:t>each file has records of one particular type only </a:t>
            </a:r>
          </a:p>
          <a:p>
            <a:pPr marL="465138" lvl="1" indent="-7938"/>
            <a:r>
              <a:rPr lang="en-US" altLang="en-US" dirty="0" smtClean="0">
                <a:ea typeface="ＭＳ Ｐゴシック" panose="020B0600070205080204" pitchFamily="34" charset="-128"/>
              </a:rPr>
              <a:t>different files are used for different relations</a:t>
            </a:r>
          </a:p>
          <a:p>
            <a:pPr marL="465138" lvl="1" indent="-7938">
              <a:buFont typeface="Monotype Sorts" charset="2"/>
              <a:buNone/>
            </a:pPr>
            <a:r>
              <a:rPr lang="en-US" altLang="en-US" dirty="0" smtClean="0">
                <a:ea typeface="ＭＳ Ｐゴシック" panose="020B0600070205080204" pitchFamily="34" charset="-128"/>
              </a:rPr>
              <a:t>This case is easiest to implement; will consider variable length records later.</a:t>
            </a:r>
          </a:p>
        </p:txBody>
      </p:sp>
    </p:spTree>
    <p:extLst>
      <p:ext uri="{BB962C8B-B14F-4D97-AF65-F5344CB8AC3E}">
        <p14:creationId xmlns:p14="http://schemas.microsoft.com/office/powerpoint/2010/main" val="28159235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688975" y="282575"/>
            <a:ext cx="8340725" cy="457200"/>
          </a:xfrm>
        </p:spPr>
        <p:txBody>
          <a:bodyPr/>
          <a:lstStyle/>
          <a:p>
            <a:pPr>
              <a:defRPr/>
            </a:pPr>
            <a:r>
              <a:rPr lang="en-US">
                <a:ea typeface="+mj-ea"/>
              </a:rPr>
              <a:t>Classification of Physical Storage Media</a:t>
            </a:r>
          </a:p>
        </p:txBody>
      </p:sp>
      <p:sp>
        <p:nvSpPr>
          <p:cNvPr id="19459" name="Rectangle 3"/>
          <p:cNvSpPr>
            <a:spLocks noGrp="1" noChangeArrowheads="1"/>
          </p:cNvSpPr>
          <p:nvPr>
            <p:ph type="body" idx="1"/>
          </p:nvPr>
        </p:nvSpPr>
        <p:spPr>
          <a:xfrm>
            <a:off x="297180" y="982980"/>
            <a:ext cx="8469630" cy="5372100"/>
          </a:xfrm>
        </p:spPr>
        <p:txBody>
          <a:bodyPr/>
          <a:lstStyle/>
          <a:p>
            <a:r>
              <a:rPr lang="en-US" altLang="en-US" dirty="0" smtClean="0"/>
              <a:t>Speed with which data can be accessed</a:t>
            </a:r>
          </a:p>
          <a:p>
            <a:r>
              <a:rPr lang="en-US" altLang="en-US" dirty="0" smtClean="0"/>
              <a:t>Cost per unit of data</a:t>
            </a:r>
          </a:p>
          <a:p>
            <a:r>
              <a:rPr lang="en-US" altLang="en-US" dirty="0" smtClean="0"/>
              <a:t>Reliability</a:t>
            </a:r>
          </a:p>
          <a:p>
            <a:pPr lvl="1"/>
            <a:r>
              <a:rPr lang="en-US" altLang="en-US" dirty="0" smtClean="0">
                <a:ea typeface="ＭＳ Ｐゴシック" panose="020B0600070205080204" pitchFamily="34" charset="-128"/>
              </a:rPr>
              <a:t>data loss on power failure or system crash</a:t>
            </a:r>
          </a:p>
          <a:p>
            <a:pPr lvl="1"/>
            <a:r>
              <a:rPr lang="en-US" altLang="en-US" dirty="0" smtClean="0">
                <a:ea typeface="ＭＳ Ｐゴシック" panose="020B0600070205080204" pitchFamily="34" charset="-128"/>
              </a:rPr>
              <a:t>physical failure of the storage device</a:t>
            </a:r>
          </a:p>
          <a:p>
            <a:r>
              <a:rPr lang="en-US" altLang="en-US" dirty="0" smtClean="0"/>
              <a:t>Can differentiate storage into:</a:t>
            </a:r>
          </a:p>
          <a:p>
            <a:pPr lvl="1"/>
            <a:r>
              <a:rPr lang="en-US" altLang="en-US" b="1" dirty="0" smtClean="0">
                <a:solidFill>
                  <a:srgbClr val="000099"/>
                </a:solidFill>
                <a:ea typeface="ＭＳ Ｐゴシック" panose="020B0600070205080204" pitchFamily="34" charset="-128"/>
              </a:rPr>
              <a:t>volatile storage</a:t>
            </a:r>
            <a:r>
              <a:rPr lang="en-US" altLang="en-US" b="1" dirty="0" smtClean="0">
                <a:ea typeface="ＭＳ Ｐゴシック" panose="020B0600070205080204" pitchFamily="34" charset="-128"/>
              </a:rPr>
              <a:t>: </a:t>
            </a:r>
            <a:r>
              <a:rPr lang="en-US" altLang="en-US" dirty="0" smtClean="0">
                <a:ea typeface="ＭＳ Ｐゴシック" panose="020B0600070205080204" pitchFamily="34" charset="-128"/>
              </a:rPr>
              <a:t>loses contents when power is switched off</a:t>
            </a:r>
          </a:p>
          <a:p>
            <a:pPr lvl="1"/>
            <a:r>
              <a:rPr lang="en-US" altLang="en-US" b="1" dirty="0" smtClean="0">
                <a:solidFill>
                  <a:srgbClr val="000099"/>
                </a:solidFill>
                <a:ea typeface="ＭＳ Ｐゴシック" panose="020B0600070205080204" pitchFamily="34" charset="-128"/>
              </a:rPr>
              <a:t>non-volatile storage</a:t>
            </a:r>
            <a:r>
              <a:rPr lang="en-US" altLang="en-US" dirty="0" smtClean="0">
                <a:ea typeface="ＭＳ Ｐゴシック" panose="020B0600070205080204" pitchFamily="34" charset="-128"/>
              </a:rPr>
              <a:t>: </a:t>
            </a:r>
          </a:p>
          <a:p>
            <a:pPr lvl="2"/>
            <a:r>
              <a:rPr lang="en-US" altLang="en-US" dirty="0" smtClean="0">
                <a:ea typeface="ＭＳ Ｐゴシック" panose="020B0600070205080204" pitchFamily="34" charset="-128"/>
              </a:rPr>
              <a:t>Contents persist even when power is switched off. </a:t>
            </a:r>
          </a:p>
          <a:p>
            <a:pPr lvl="2"/>
            <a:r>
              <a:rPr lang="en-US" altLang="en-US" dirty="0" smtClean="0">
                <a:ea typeface="ＭＳ Ｐゴシック" panose="020B0600070205080204" pitchFamily="34" charset="-128"/>
              </a:rPr>
              <a:t>Includes secondary and tertiary storage, as well as batter-    backed up main-memory.</a:t>
            </a:r>
          </a:p>
        </p:txBody>
      </p:sp>
    </p:spTree>
    <p:extLst>
      <p:ext uri="{BB962C8B-B14F-4D97-AF65-F5344CB8AC3E}">
        <p14:creationId xmlns:p14="http://schemas.microsoft.com/office/powerpoint/2010/main" val="40137835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p:txBody>
          <a:bodyPr/>
          <a:lstStyle/>
          <a:p>
            <a:pPr>
              <a:defRPr/>
            </a:pPr>
            <a:r>
              <a:rPr lang="en-US">
                <a:ea typeface="+mj-ea"/>
              </a:rPr>
              <a:t>Fixed-Length Records</a:t>
            </a:r>
          </a:p>
        </p:txBody>
      </p:sp>
      <p:sp>
        <p:nvSpPr>
          <p:cNvPr id="95235" name="Rectangle 3"/>
          <p:cNvSpPr>
            <a:spLocks noGrp="1" noChangeArrowheads="1"/>
          </p:cNvSpPr>
          <p:nvPr>
            <p:ph type="body" idx="1"/>
          </p:nvPr>
        </p:nvSpPr>
        <p:spPr>
          <a:xfrm>
            <a:off x="160020" y="914400"/>
            <a:ext cx="8846820" cy="5429250"/>
          </a:xfrm>
        </p:spPr>
        <p:txBody>
          <a:bodyPr/>
          <a:lstStyle/>
          <a:p>
            <a:r>
              <a:rPr lang="en-US" altLang="en-US" dirty="0" smtClean="0"/>
              <a:t>Simple approach:</a:t>
            </a:r>
          </a:p>
          <a:p>
            <a:pPr lvl="1"/>
            <a:r>
              <a:rPr lang="en-US" altLang="en-US" dirty="0" smtClean="0">
                <a:ea typeface="ＭＳ Ｐゴシック" panose="020B0600070205080204" pitchFamily="34" charset="-128"/>
              </a:rPr>
              <a:t>Store record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starting from byte </a:t>
            </a:r>
            <a:r>
              <a:rPr lang="en-US" altLang="en-US" i="1" dirty="0" smtClean="0">
                <a:ea typeface="ＭＳ Ｐゴシック" panose="020B0600070205080204" pitchFamily="34" charset="-128"/>
                <a:sym typeface="Greek Symbols" pitchFamily="18" charset="2"/>
              </a:rPr>
              <a:t>n </a:t>
            </a:r>
            <a:r>
              <a:rPr lang="en-US" altLang="en-US" i="1" dirty="0" smtClean="0">
                <a:ea typeface="ＭＳ Ｐゴシック" panose="020B0600070205080204" pitchFamily="34" charset="-128"/>
                <a:sym typeface="Symbol" panose="05050102010706020507" pitchFamily="18" charset="2"/>
              </a:rPr>
              <a:t> (</a:t>
            </a:r>
            <a:r>
              <a:rPr lang="en-US" altLang="en-US" i="1" dirty="0" err="1" smtClean="0">
                <a:ea typeface="ＭＳ Ｐゴシック" panose="020B0600070205080204" pitchFamily="34" charset="-128"/>
                <a:sym typeface="Symbol" panose="05050102010706020507" pitchFamily="18" charset="2"/>
              </a:rPr>
              <a:t>i</a:t>
            </a:r>
            <a:r>
              <a:rPr lang="en-US" altLang="en-US" i="1" dirty="0" smtClean="0">
                <a:ea typeface="ＭＳ Ｐゴシック" panose="020B0600070205080204" pitchFamily="34" charset="-128"/>
                <a:sym typeface="Symbol" panose="05050102010706020507" pitchFamily="18" charset="2"/>
              </a:rPr>
              <a:t> – </a:t>
            </a:r>
            <a:r>
              <a:rPr lang="en-US" altLang="en-US" dirty="0" smtClean="0">
                <a:ea typeface="ＭＳ Ｐゴシック" panose="020B0600070205080204" pitchFamily="34" charset="-128"/>
                <a:sym typeface="Symbol" panose="05050102010706020507" pitchFamily="18" charset="2"/>
              </a:rPr>
              <a:t>1), where </a:t>
            </a:r>
            <a:r>
              <a:rPr lang="en-US" altLang="en-US" i="1" dirty="0" smtClean="0">
                <a:ea typeface="ＭＳ Ｐゴシック" panose="020B0600070205080204" pitchFamily="34" charset="-128"/>
                <a:sym typeface="Symbol" panose="05050102010706020507" pitchFamily="18" charset="2"/>
              </a:rPr>
              <a:t>n </a:t>
            </a:r>
            <a:r>
              <a:rPr lang="en-US" altLang="en-US" dirty="0" smtClean="0">
                <a:ea typeface="ＭＳ Ｐゴシック" panose="020B0600070205080204" pitchFamily="34" charset="-128"/>
                <a:sym typeface="Symbol" panose="05050102010706020507" pitchFamily="18" charset="2"/>
              </a:rPr>
              <a:t>is the size of each record.</a:t>
            </a:r>
          </a:p>
          <a:p>
            <a:pPr lvl="1"/>
            <a:r>
              <a:rPr lang="en-US" altLang="en-US" dirty="0" smtClean="0">
                <a:ea typeface="ＭＳ Ｐゴシック" panose="020B0600070205080204" pitchFamily="34" charset="-128"/>
                <a:sym typeface="Symbol" panose="05050102010706020507" pitchFamily="18" charset="2"/>
              </a:rPr>
              <a:t>Record access is simple but records may cross blocks</a:t>
            </a:r>
          </a:p>
          <a:p>
            <a:pPr lvl="2"/>
            <a:r>
              <a:rPr lang="en-US" altLang="en-US" dirty="0" smtClean="0">
                <a:ea typeface="ＭＳ Ｐゴシック" panose="020B0600070205080204" pitchFamily="34" charset="-128"/>
                <a:sym typeface="Symbol" panose="05050102010706020507" pitchFamily="18" charset="2"/>
              </a:rPr>
              <a:t>Modification: do not allow records to cross block boundaries</a:t>
            </a:r>
          </a:p>
          <a:p>
            <a:pPr lvl="2">
              <a:buFont typeface="Webdings" panose="05030102010509060703" pitchFamily="18" charset="2"/>
              <a:buNone/>
            </a:pPr>
            <a:endParaRPr lang="en-US" altLang="en-US" dirty="0" smtClean="0">
              <a:ea typeface="ＭＳ Ｐゴシック" panose="020B0600070205080204" pitchFamily="34" charset="-128"/>
              <a:sym typeface="Symbol" panose="05050102010706020507" pitchFamily="18" charset="2"/>
            </a:endParaRPr>
          </a:p>
          <a:p>
            <a:r>
              <a:rPr lang="en-US" altLang="en-US" dirty="0" smtClean="0"/>
              <a:t>Deletion of record </a:t>
            </a:r>
            <a:r>
              <a:rPr lang="en-US" altLang="en-US" i="1" dirty="0" smtClean="0"/>
              <a:t>i: </a:t>
            </a:r>
            <a:br>
              <a:rPr lang="en-US" altLang="en-US" i="1" dirty="0" smtClean="0"/>
            </a:br>
            <a:r>
              <a:rPr lang="en-US" altLang="en-US" dirty="0" smtClean="0"/>
              <a:t>alternatives</a:t>
            </a:r>
            <a:r>
              <a:rPr lang="en-US" altLang="en-US" i="1" dirty="0" smtClean="0"/>
              <a:t>:</a:t>
            </a:r>
          </a:p>
          <a:p>
            <a:pPr lvl="1"/>
            <a:r>
              <a:rPr lang="en-US" altLang="en-US" dirty="0" smtClean="0">
                <a:ea typeface="ＭＳ Ｐゴシック" panose="020B0600070205080204" pitchFamily="34" charset="-128"/>
              </a:rPr>
              <a:t>move records </a:t>
            </a:r>
            <a:r>
              <a:rPr lang="en-US" altLang="en-US" i="1" dirty="0" err="1" smtClean="0">
                <a:ea typeface="ＭＳ Ｐゴシック" panose="020B0600070205080204" pitchFamily="34" charset="-128"/>
              </a:rPr>
              <a:t>i</a:t>
            </a:r>
            <a:r>
              <a:rPr lang="en-US" altLang="en-US" dirty="0" smtClean="0">
                <a:ea typeface="ＭＳ Ｐゴシック" panose="020B0600070205080204" pitchFamily="34" charset="-128"/>
              </a:rPr>
              <a:t> + 1, . . ., </a:t>
            </a:r>
            <a:r>
              <a:rPr lang="en-US" altLang="en-US" i="1" dirty="0" smtClean="0">
                <a:ea typeface="ＭＳ Ｐゴシック" panose="020B0600070205080204" pitchFamily="34" charset="-128"/>
              </a:rPr>
              <a:t>n</a:t>
            </a:r>
            <a:r>
              <a:rPr lang="en-US" altLang="en-US" dirty="0" smtClean="0">
                <a:ea typeface="ＭＳ Ｐゴシック" panose="020B0600070205080204" pitchFamily="34" charset="-128"/>
              </a:rPr>
              <a:t> </a:t>
            </a:r>
            <a:br>
              <a:rPr lang="en-US" altLang="en-US" dirty="0" smtClean="0">
                <a:ea typeface="ＭＳ Ｐゴシック" panose="020B0600070205080204" pitchFamily="34" charset="-128"/>
              </a:rPr>
            </a:br>
            <a:r>
              <a:rPr lang="en-US" altLang="en-US" dirty="0" smtClean="0">
                <a:ea typeface="ＭＳ Ｐゴシック" panose="020B0600070205080204" pitchFamily="34" charset="-128"/>
              </a:rPr>
              <a:t>to </a:t>
            </a:r>
            <a:r>
              <a:rPr lang="en-US" altLang="en-US" i="1" dirty="0" err="1" smtClean="0">
                <a:ea typeface="ＭＳ Ｐゴシック" panose="020B0600070205080204" pitchFamily="34" charset="-128"/>
              </a:rPr>
              <a:t>i</a:t>
            </a:r>
            <a:r>
              <a:rPr lang="en-US" altLang="en-US" i="1" dirty="0" smtClean="0">
                <a:ea typeface="ＭＳ Ｐゴシック" panose="020B0600070205080204" pitchFamily="34" charset="-128"/>
              </a:rPr>
              <a:t>, . . . , n </a:t>
            </a:r>
            <a:r>
              <a:rPr lang="en-US" altLang="en-US" i="1" dirty="0" smtClean="0">
                <a:ea typeface="ＭＳ Ｐゴシック" panose="020B0600070205080204" pitchFamily="34" charset="-128"/>
                <a:sym typeface="Symbol" panose="05050102010706020507" pitchFamily="18" charset="2"/>
              </a:rPr>
              <a:t>– </a:t>
            </a:r>
            <a:r>
              <a:rPr lang="en-US" altLang="en-US" dirty="0" smtClean="0">
                <a:ea typeface="ＭＳ Ｐゴシック" panose="020B0600070205080204" pitchFamily="34" charset="-128"/>
                <a:sym typeface="Symbol" panose="05050102010706020507" pitchFamily="18" charset="2"/>
              </a:rPr>
              <a:t>1</a:t>
            </a:r>
          </a:p>
          <a:p>
            <a:pPr lvl="1"/>
            <a:r>
              <a:rPr lang="en-US" altLang="en-US" dirty="0" smtClean="0">
                <a:ea typeface="ＭＳ Ｐゴシック" panose="020B0600070205080204" pitchFamily="34" charset="-128"/>
                <a:sym typeface="Symbol" panose="05050102010706020507" pitchFamily="18" charset="2"/>
              </a:rPr>
              <a:t>move record </a:t>
            </a:r>
            <a:r>
              <a:rPr lang="en-US" altLang="en-US" i="1" dirty="0" smtClean="0">
                <a:ea typeface="ＭＳ Ｐゴシック" panose="020B0600070205080204" pitchFamily="34" charset="-128"/>
                <a:sym typeface="Symbol" panose="05050102010706020507" pitchFamily="18" charset="2"/>
              </a:rPr>
              <a:t>n </a:t>
            </a:r>
            <a:r>
              <a:rPr lang="en-US" altLang="en-US" dirty="0" smtClean="0">
                <a:ea typeface="ＭＳ Ｐゴシック" panose="020B0600070205080204" pitchFamily="34" charset="-128"/>
                <a:sym typeface="Symbol" panose="05050102010706020507" pitchFamily="18" charset="2"/>
              </a:rPr>
              <a:t> to </a:t>
            </a:r>
            <a:r>
              <a:rPr lang="en-US" altLang="en-US" i="1" dirty="0" err="1" smtClean="0">
                <a:ea typeface="ＭＳ Ｐゴシック" panose="020B0600070205080204" pitchFamily="34" charset="-128"/>
                <a:sym typeface="Symbol" panose="05050102010706020507" pitchFamily="18" charset="2"/>
              </a:rPr>
              <a:t>i</a:t>
            </a:r>
            <a:endParaRPr lang="en-US" altLang="en-US" dirty="0" smtClean="0">
              <a:ea typeface="ＭＳ Ｐゴシック" panose="020B0600070205080204" pitchFamily="34" charset="-128"/>
              <a:sym typeface="Symbol" panose="05050102010706020507" pitchFamily="18" charset="2"/>
            </a:endParaRPr>
          </a:p>
          <a:p>
            <a:pPr lvl="1"/>
            <a:r>
              <a:rPr lang="en-US" altLang="en-US" dirty="0" smtClean="0">
                <a:ea typeface="ＭＳ Ｐゴシック" panose="020B0600070205080204" pitchFamily="34" charset="-128"/>
                <a:sym typeface="Symbol" panose="05050102010706020507" pitchFamily="18" charset="2"/>
              </a:rPr>
              <a:t>do not move records, but </a:t>
            </a:r>
            <a:br>
              <a:rPr lang="en-US" altLang="en-US" dirty="0" smtClean="0">
                <a:ea typeface="ＭＳ Ｐゴシック" panose="020B0600070205080204" pitchFamily="34" charset="-128"/>
                <a:sym typeface="Symbol" panose="05050102010706020507" pitchFamily="18" charset="2"/>
              </a:rPr>
            </a:br>
            <a:r>
              <a:rPr lang="en-US" altLang="en-US" dirty="0" smtClean="0">
                <a:ea typeface="ＭＳ Ｐゴシック" panose="020B0600070205080204" pitchFamily="34" charset="-128"/>
                <a:sym typeface="Symbol" panose="05050102010706020507" pitchFamily="18" charset="2"/>
              </a:rPr>
              <a:t>link all free records on a</a:t>
            </a:r>
            <a:br>
              <a:rPr lang="en-US" altLang="en-US" dirty="0" smtClean="0">
                <a:ea typeface="ＭＳ Ｐゴシック" panose="020B0600070205080204" pitchFamily="34" charset="-128"/>
                <a:sym typeface="Symbol" panose="05050102010706020507" pitchFamily="18" charset="2"/>
              </a:rPr>
            </a:br>
            <a:r>
              <a:rPr lang="en-US" altLang="en-US" i="1" dirty="0" smtClean="0">
                <a:ea typeface="ＭＳ Ｐゴシック" panose="020B0600070205080204" pitchFamily="34" charset="-128"/>
                <a:sym typeface="Symbol" panose="05050102010706020507" pitchFamily="18" charset="2"/>
              </a:rPr>
              <a:t>free list</a:t>
            </a:r>
            <a:endParaRPr lang="en-US" altLang="en-US" dirty="0" smtClean="0">
              <a:ea typeface="ＭＳ Ｐゴシック" panose="020B0600070205080204" pitchFamily="34" charset="-128"/>
              <a:sym typeface="Symbol" panose="05050102010706020507" pitchFamily="18" charset="2"/>
            </a:endParaRPr>
          </a:p>
        </p:txBody>
      </p:sp>
      <p:pic>
        <p:nvPicPr>
          <p:cNvPr id="9523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3087688"/>
            <a:ext cx="44196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5205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lang="en-US">
                <a:ea typeface="+mj-ea"/>
              </a:rPr>
              <a:t>Deleting record 3 and compacting</a:t>
            </a:r>
          </a:p>
        </p:txBody>
      </p:sp>
      <p:pic>
        <p:nvPicPr>
          <p:cNvPr id="9728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919163"/>
            <a:ext cx="8124825" cy="475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7780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768350" y="117475"/>
            <a:ext cx="8191500" cy="609600"/>
          </a:xfrm>
        </p:spPr>
        <p:txBody>
          <a:bodyPr/>
          <a:lstStyle/>
          <a:p>
            <a:pPr>
              <a:defRPr/>
            </a:pPr>
            <a:r>
              <a:rPr lang="en-US" dirty="0">
                <a:ea typeface="+mj-ea"/>
              </a:rPr>
              <a:t>Deleting record 3 and moving last record</a:t>
            </a:r>
          </a:p>
        </p:txBody>
      </p:sp>
      <p:pic>
        <p:nvPicPr>
          <p:cNvPr id="9933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13" y="892175"/>
            <a:ext cx="7967662"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6364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p:txBody>
          <a:bodyPr/>
          <a:lstStyle/>
          <a:p>
            <a:pPr>
              <a:defRPr/>
            </a:pPr>
            <a:r>
              <a:rPr lang="en-US">
                <a:ea typeface="+mj-ea"/>
              </a:rPr>
              <a:t>Free Lists</a:t>
            </a:r>
          </a:p>
        </p:txBody>
      </p:sp>
      <p:sp>
        <p:nvSpPr>
          <p:cNvPr id="101379" name="Rectangle 3"/>
          <p:cNvSpPr>
            <a:spLocks noGrp="1" noChangeArrowheads="1"/>
          </p:cNvSpPr>
          <p:nvPr>
            <p:ph type="body" idx="1"/>
          </p:nvPr>
        </p:nvSpPr>
        <p:spPr>
          <a:xfrm>
            <a:off x="80010" y="707707"/>
            <a:ext cx="8881110" cy="2589848"/>
          </a:xfrm>
        </p:spPr>
        <p:txBody>
          <a:bodyPr/>
          <a:lstStyle/>
          <a:p>
            <a:r>
              <a:rPr lang="en-US" altLang="en-US" dirty="0" smtClean="0"/>
              <a:t>Store the address of the first deleted record in the file header.</a:t>
            </a:r>
          </a:p>
          <a:p>
            <a:r>
              <a:rPr lang="en-US" altLang="en-US" dirty="0" smtClean="0"/>
              <a:t>Use this first record to store the address of the second deleted record, and so on</a:t>
            </a:r>
          </a:p>
          <a:p>
            <a:r>
              <a:rPr lang="en-US" altLang="en-US" dirty="0" smtClean="0"/>
              <a:t>Can think of these stored addresses as </a:t>
            </a:r>
            <a:r>
              <a:rPr lang="en-US" altLang="en-US" dirty="0" smtClean="0">
                <a:solidFill>
                  <a:srgbClr val="000099"/>
                </a:solidFill>
              </a:rPr>
              <a:t>pointers</a:t>
            </a:r>
            <a:r>
              <a:rPr lang="en-US" altLang="en-US" i="1" dirty="0" smtClean="0"/>
              <a:t> </a:t>
            </a:r>
            <a:r>
              <a:rPr lang="en-US" altLang="en-US" dirty="0" smtClean="0"/>
              <a:t>since they “point” to the location of a record.</a:t>
            </a:r>
          </a:p>
          <a:p>
            <a:r>
              <a:rPr lang="en-US" altLang="en-US" dirty="0" smtClean="0"/>
              <a:t>More space efficient representation:  reuse space for normal attributes of free records to store pointers.  (No pointers stored in in-use records.)</a:t>
            </a:r>
          </a:p>
          <a:p>
            <a:endParaRPr lang="en-US" altLang="en-US" dirty="0" smtClean="0"/>
          </a:p>
        </p:txBody>
      </p:sp>
      <p:pic>
        <p:nvPicPr>
          <p:cNvPr id="10138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113" y="3424238"/>
            <a:ext cx="5140325"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1462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a:defRPr/>
            </a:pPr>
            <a:r>
              <a:rPr lang="en-US">
                <a:ea typeface="+mj-ea"/>
              </a:rPr>
              <a:t>Variable-Length Records</a:t>
            </a:r>
          </a:p>
        </p:txBody>
      </p:sp>
      <p:sp>
        <p:nvSpPr>
          <p:cNvPr id="103427" name="Rectangle 3"/>
          <p:cNvSpPr>
            <a:spLocks noGrp="1" noChangeArrowheads="1"/>
          </p:cNvSpPr>
          <p:nvPr>
            <p:ph type="body" idx="1"/>
          </p:nvPr>
        </p:nvSpPr>
        <p:spPr>
          <a:xfrm>
            <a:off x="182880" y="891541"/>
            <a:ext cx="8662670" cy="5242560"/>
          </a:xfrm>
        </p:spPr>
        <p:txBody>
          <a:bodyPr/>
          <a:lstStyle/>
          <a:p>
            <a:r>
              <a:rPr lang="en-US" altLang="en-US" dirty="0" smtClean="0"/>
              <a:t>Variable-length records arise in database systems in several ways:</a:t>
            </a:r>
          </a:p>
          <a:p>
            <a:pPr lvl="1"/>
            <a:r>
              <a:rPr lang="en-US" altLang="en-US" dirty="0" smtClean="0">
                <a:ea typeface="ＭＳ Ｐゴシック" panose="020B0600070205080204" pitchFamily="34" charset="-128"/>
              </a:rPr>
              <a:t>Storage of multiple record types in a file.</a:t>
            </a:r>
          </a:p>
          <a:p>
            <a:pPr lvl="1"/>
            <a:r>
              <a:rPr lang="en-US" altLang="en-US" dirty="0" smtClean="0">
                <a:ea typeface="ＭＳ Ｐゴシック" panose="020B0600070205080204" pitchFamily="34" charset="-128"/>
              </a:rPr>
              <a:t>Record types that allow variable lengths for one or more fields such as strings (</a:t>
            </a:r>
            <a:r>
              <a:rPr lang="en-US" altLang="en-US" b="1" dirty="0" smtClean="0">
                <a:ea typeface="ＭＳ Ｐゴシック" panose="020B0600070205080204" pitchFamily="34" charset="-128"/>
              </a:rPr>
              <a:t>varchar</a:t>
            </a:r>
            <a:r>
              <a:rPr lang="en-US" altLang="en-US" dirty="0" smtClean="0">
                <a:ea typeface="ＭＳ Ｐゴシック" panose="020B0600070205080204" pitchFamily="34" charset="-128"/>
              </a:rPr>
              <a:t>)</a:t>
            </a:r>
          </a:p>
          <a:p>
            <a:pPr lvl="1"/>
            <a:r>
              <a:rPr lang="en-US" altLang="en-US" dirty="0" smtClean="0">
                <a:ea typeface="ＭＳ Ｐゴシック" panose="020B0600070205080204" pitchFamily="34" charset="-128"/>
              </a:rPr>
              <a:t>Record types that allow repeating fields (used in some older data models).</a:t>
            </a:r>
          </a:p>
          <a:p>
            <a:r>
              <a:rPr lang="en-US" altLang="en-US" dirty="0" smtClean="0"/>
              <a:t>Attributes are stored in order</a:t>
            </a:r>
          </a:p>
          <a:p>
            <a:r>
              <a:rPr lang="en-US" altLang="en-US" dirty="0" smtClean="0"/>
              <a:t>Variable length attributes represented by fixed size (offset, length), with actual data stored after all fixed length attributes</a:t>
            </a:r>
          </a:p>
          <a:p>
            <a:r>
              <a:rPr lang="en-US" altLang="en-US" dirty="0" smtClean="0"/>
              <a:t>Null values represented by null-value bitmap</a:t>
            </a:r>
          </a:p>
          <a:p>
            <a:pPr>
              <a:buFont typeface="Monotype Sorts" charset="2"/>
              <a:buNone/>
            </a:pPr>
            <a:endParaRPr lang="en-US" altLang="en-US" dirty="0" smtClean="0"/>
          </a:p>
        </p:txBody>
      </p:sp>
      <p:pic>
        <p:nvPicPr>
          <p:cNvPr id="1034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3" y="4849813"/>
            <a:ext cx="8220075" cy="154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83495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563563" y="223838"/>
            <a:ext cx="8694737" cy="457200"/>
          </a:xfrm>
        </p:spPr>
        <p:txBody>
          <a:bodyPr/>
          <a:lstStyle/>
          <a:p>
            <a:pPr>
              <a:defRPr/>
            </a:pPr>
            <a:r>
              <a:rPr lang="en-US" sz="2800">
                <a:ea typeface="+mj-ea"/>
              </a:rPr>
              <a:t>Variable-Length Records: Slotted Page Structure</a:t>
            </a:r>
          </a:p>
        </p:txBody>
      </p:sp>
      <p:sp>
        <p:nvSpPr>
          <p:cNvPr id="105475" name="Rectangle 3"/>
          <p:cNvSpPr>
            <a:spLocks noGrp="1" noChangeArrowheads="1"/>
          </p:cNvSpPr>
          <p:nvPr>
            <p:ph type="body" idx="1"/>
          </p:nvPr>
        </p:nvSpPr>
        <p:spPr>
          <a:xfrm>
            <a:off x="137160" y="3120391"/>
            <a:ext cx="8835390" cy="3268979"/>
          </a:xfrm>
        </p:spPr>
        <p:txBody>
          <a:bodyPr/>
          <a:lstStyle/>
          <a:p>
            <a:r>
              <a:rPr lang="en-US" altLang="en-US" b="1" dirty="0" smtClean="0">
                <a:solidFill>
                  <a:srgbClr val="000099"/>
                </a:solidFill>
              </a:rPr>
              <a:t>Slotted page</a:t>
            </a:r>
            <a:r>
              <a:rPr lang="en-US" altLang="en-US" dirty="0" smtClean="0"/>
              <a:t> header contains:</a:t>
            </a:r>
          </a:p>
          <a:p>
            <a:pPr lvl="1"/>
            <a:r>
              <a:rPr lang="en-US" altLang="en-US" dirty="0" smtClean="0">
                <a:ea typeface="ＭＳ Ｐゴシック" panose="020B0600070205080204" pitchFamily="34" charset="-128"/>
              </a:rPr>
              <a:t>number of record entries</a:t>
            </a:r>
          </a:p>
          <a:p>
            <a:pPr lvl="1"/>
            <a:r>
              <a:rPr lang="en-US" altLang="en-US" dirty="0" smtClean="0">
                <a:ea typeface="ＭＳ Ｐゴシック" panose="020B0600070205080204" pitchFamily="34" charset="-128"/>
              </a:rPr>
              <a:t>end of free space in the block</a:t>
            </a:r>
          </a:p>
          <a:p>
            <a:pPr lvl="1"/>
            <a:r>
              <a:rPr lang="en-US" altLang="en-US" dirty="0" smtClean="0">
                <a:ea typeface="ＭＳ Ｐゴシック" panose="020B0600070205080204" pitchFamily="34" charset="-128"/>
              </a:rPr>
              <a:t>location and size of each record</a:t>
            </a:r>
          </a:p>
          <a:p>
            <a:r>
              <a:rPr lang="en-US" altLang="en-US" dirty="0" smtClean="0"/>
              <a:t>Records can be moved around within a page to keep them contiguous with no empty space between them; entry in the header must be updated.</a:t>
            </a:r>
          </a:p>
          <a:p>
            <a:r>
              <a:rPr lang="en-US" altLang="en-US" dirty="0" smtClean="0"/>
              <a:t>Pointers should not point directly to record — instead they should point to the entry for the record in header.</a:t>
            </a:r>
          </a:p>
        </p:txBody>
      </p:sp>
      <p:pic>
        <p:nvPicPr>
          <p:cNvPr id="10547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755650"/>
            <a:ext cx="670242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67264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pPr>
              <a:defRPr/>
            </a:pPr>
            <a:r>
              <a:rPr lang="en-US">
                <a:ea typeface="+mj-ea"/>
              </a:rPr>
              <a:t>Organization of Records in Files</a:t>
            </a:r>
          </a:p>
        </p:txBody>
      </p:sp>
      <p:sp>
        <p:nvSpPr>
          <p:cNvPr id="107523" name="Rectangle 3"/>
          <p:cNvSpPr>
            <a:spLocks noGrp="1" noChangeArrowheads="1"/>
          </p:cNvSpPr>
          <p:nvPr>
            <p:ph type="body" idx="1"/>
          </p:nvPr>
        </p:nvSpPr>
        <p:spPr>
          <a:xfrm>
            <a:off x="114300" y="902971"/>
            <a:ext cx="8869680" cy="4823460"/>
          </a:xfrm>
        </p:spPr>
        <p:txBody>
          <a:bodyPr/>
          <a:lstStyle/>
          <a:p>
            <a:r>
              <a:rPr lang="en-US" altLang="en-US" b="1" dirty="0" smtClean="0">
                <a:solidFill>
                  <a:srgbClr val="000099"/>
                </a:solidFill>
              </a:rPr>
              <a:t>Heap</a:t>
            </a:r>
            <a:r>
              <a:rPr lang="en-US" altLang="en-US" b="1" dirty="0" smtClean="0"/>
              <a:t> </a:t>
            </a:r>
            <a:r>
              <a:rPr lang="en-US" altLang="en-US" dirty="0" smtClean="0"/>
              <a:t>– a record can be placed anywhere in the file where there is space</a:t>
            </a:r>
          </a:p>
          <a:p>
            <a:r>
              <a:rPr lang="en-US" altLang="en-US" b="1" dirty="0" smtClean="0">
                <a:solidFill>
                  <a:srgbClr val="000099"/>
                </a:solidFill>
              </a:rPr>
              <a:t>Sequential</a:t>
            </a:r>
            <a:r>
              <a:rPr lang="en-US" altLang="en-US" b="1" dirty="0" smtClean="0">
                <a:solidFill>
                  <a:schemeClr val="tx2"/>
                </a:solidFill>
              </a:rPr>
              <a:t> </a:t>
            </a:r>
            <a:r>
              <a:rPr lang="en-US" altLang="en-US" dirty="0" smtClean="0"/>
              <a:t>– store records in sequential order, based on the value of the search key of each record</a:t>
            </a:r>
          </a:p>
          <a:p>
            <a:r>
              <a:rPr lang="en-US" altLang="en-US" b="1" dirty="0" smtClean="0">
                <a:solidFill>
                  <a:srgbClr val="000099"/>
                </a:solidFill>
              </a:rPr>
              <a:t>Hashing</a:t>
            </a:r>
            <a:r>
              <a:rPr lang="en-US" altLang="en-US" dirty="0" smtClean="0"/>
              <a:t> – a hash function computed on some attribute of each record; the result specifies in which block of the file the record should be placed</a:t>
            </a:r>
          </a:p>
          <a:p>
            <a:r>
              <a:rPr lang="en-US" altLang="en-US" dirty="0" smtClean="0"/>
              <a:t>Records of each relation may be stored in a separate file. In a  </a:t>
            </a:r>
            <a:r>
              <a:rPr lang="en-US" altLang="en-US" b="1" dirty="0" err="1" smtClean="0">
                <a:solidFill>
                  <a:srgbClr val="000099"/>
                </a:solidFill>
              </a:rPr>
              <a:t>multitable</a:t>
            </a:r>
            <a:r>
              <a:rPr lang="en-US" altLang="en-US" b="1" dirty="0" smtClean="0">
                <a:solidFill>
                  <a:srgbClr val="000099"/>
                </a:solidFill>
              </a:rPr>
              <a:t> clustering file organization</a:t>
            </a:r>
            <a:r>
              <a:rPr lang="en-US" altLang="en-US" b="1" dirty="0" smtClean="0">
                <a:solidFill>
                  <a:schemeClr val="tx2"/>
                </a:solidFill>
              </a:rPr>
              <a:t> </a:t>
            </a:r>
            <a:r>
              <a:rPr lang="en-US" altLang="en-US" dirty="0" smtClean="0"/>
              <a:t> records of several different relations can be stored in the same file</a:t>
            </a:r>
          </a:p>
          <a:p>
            <a:pPr lvl="1"/>
            <a:r>
              <a:rPr lang="en-US" altLang="en-US" dirty="0" smtClean="0">
                <a:ea typeface="ＭＳ Ｐゴシック" panose="020B0600070205080204" pitchFamily="34" charset="-128"/>
              </a:rPr>
              <a:t>Motivation: store related records on the same block to minimize I/O</a:t>
            </a:r>
          </a:p>
        </p:txBody>
      </p:sp>
    </p:spTree>
    <p:extLst>
      <p:ext uri="{BB962C8B-B14F-4D97-AF65-F5344CB8AC3E}">
        <p14:creationId xmlns:p14="http://schemas.microsoft.com/office/powerpoint/2010/main" val="10899191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pPr>
              <a:defRPr/>
            </a:pPr>
            <a:r>
              <a:rPr lang="en-US">
                <a:ea typeface="+mj-ea"/>
              </a:rPr>
              <a:t>Sequential File Organization</a:t>
            </a:r>
          </a:p>
        </p:txBody>
      </p:sp>
      <p:sp>
        <p:nvSpPr>
          <p:cNvPr id="109571" name="Rectangle 3"/>
          <p:cNvSpPr>
            <a:spLocks noGrp="1" noChangeArrowheads="1"/>
          </p:cNvSpPr>
          <p:nvPr>
            <p:ph type="body" idx="1"/>
          </p:nvPr>
        </p:nvSpPr>
        <p:spPr>
          <a:xfrm>
            <a:off x="194310" y="845821"/>
            <a:ext cx="8732520" cy="1131570"/>
          </a:xfrm>
        </p:spPr>
        <p:txBody>
          <a:bodyPr/>
          <a:lstStyle/>
          <a:p>
            <a:r>
              <a:rPr lang="en-US" altLang="en-US" dirty="0" smtClean="0"/>
              <a:t>Suitable for applications that require sequential processing of the entire file </a:t>
            </a:r>
          </a:p>
          <a:p>
            <a:r>
              <a:rPr lang="en-US" altLang="en-US" dirty="0" smtClean="0"/>
              <a:t>The records in the file are ordered by a </a:t>
            </a:r>
            <a:r>
              <a:rPr lang="en-US" altLang="en-US" dirty="0" smtClean="0">
                <a:solidFill>
                  <a:srgbClr val="000099"/>
                </a:solidFill>
              </a:rPr>
              <a:t>search-key</a:t>
            </a:r>
          </a:p>
        </p:txBody>
      </p:sp>
      <p:pic>
        <p:nvPicPr>
          <p:cNvPr id="10957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561" y="2069713"/>
            <a:ext cx="6646228" cy="442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59487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a:defRPr/>
            </a:pPr>
            <a:r>
              <a:rPr lang="en-US">
                <a:ea typeface="+mj-ea"/>
              </a:rPr>
              <a:t>Sequential File Organization (Cont.)</a:t>
            </a:r>
          </a:p>
        </p:txBody>
      </p:sp>
      <p:sp>
        <p:nvSpPr>
          <p:cNvPr id="111619" name="Rectangle 3"/>
          <p:cNvSpPr>
            <a:spLocks noGrp="1" noChangeArrowheads="1"/>
          </p:cNvSpPr>
          <p:nvPr>
            <p:ph type="body" idx="1"/>
          </p:nvPr>
        </p:nvSpPr>
        <p:spPr>
          <a:xfrm>
            <a:off x="148590" y="925831"/>
            <a:ext cx="8995410" cy="4126229"/>
          </a:xfrm>
        </p:spPr>
        <p:txBody>
          <a:bodyPr/>
          <a:lstStyle/>
          <a:p>
            <a:r>
              <a:rPr lang="en-US" altLang="en-US" dirty="0" smtClean="0"/>
              <a:t>Deletion – use pointer chains</a:t>
            </a:r>
          </a:p>
          <a:p>
            <a:r>
              <a:rPr lang="en-US" altLang="en-US" dirty="0" smtClean="0"/>
              <a:t>Insertion –locate the position where the record is to be inserted</a:t>
            </a:r>
          </a:p>
          <a:p>
            <a:pPr lvl="1"/>
            <a:r>
              <a:rPr lang="en-US" altLang="en-US" dirty="0" smtClean="0">
                <a:ea typeface="ＭＳ Ｐゴシック" panose="020B0600070205080204" pitchFamily="34" charset="-128"/>
              </a:rPr>
              <a:t>if there is free space insert there </a:t>
            </a:r>
          </a:p>
          <a:p>
            <a:pPr lvl="1"/>
            <a:r>
              <a:rPr lang="en-US" altLang="en-US" dirty="0" smtClean="0">
                <a:ea typeface="ＭＳ Ｐゴシック" panose="020B0600070205080204" pitchFamily="34" charset="-128"/>
              </a:rPr>
              <a:t>if no free space, insert the record in an </a:t>
            </a:r>
            <a:r>
              <a:rPr lang="en-US" altLang="en-US" dirty="0" smtClean="0">
                <a:solidFill>
                  <a:srgbClr val="000099"/>
                </a:solidFill>
                <a:ea typeface="ＭＳ Ｐゴシック" panose="020B0600070205080204" pitchFamily="34" charset="-128"/>
              </a:rPr>
              <a:t>overflow block</a:t>
            </a:r>
          </a:p>
          <a:p>
            <a:pPr lvl="1"/>
            <a:r>
              <a:rPr lang="en-US" altLang="en-US" dirty="0" smtClean="0">
                <a:ea typeface="ＭＳ Ｐゴシック" panose="020B0600070205080204" pitchFamily="34" charset="-128"/>
              </a:rPr>
              <a:t>In either case, pointer chain must be updated</a:t>
            </a:r>
          </a:p>
          <a:p>
            <a:r>
              <a:rPr lang="en-US" altLang="en-US" dirty="0" smtClean="0"/>
              <a:t>Need to reorganize the file</a:t>
            </a:r>
            <a:br>
              <a:rPr lang="en-US" altLang="en-US" dirty="0" smtClean="0"/>
            </a:br>
            <a:r>
              <a:rPr lang="en-US" altLang="en-US" dirty="0" smtClean="0"/>
              <a:t> from time to time to restore</a:t>
            </a:r>
            <a:br>
              <a:rPr lang="en-US" altLang="en-US" dirty="0" smtClean="0"/>
            </a:br>
            <a:r>
              <a:rPr lang="en-US" altLang="en-US" dirty="0" smtClean="0"/>
              <a:t> sequential order</a:t>
            </a:r>
          </a:p>
        </p:txBody>
      </p:sp>
      <p:pic>
        <p:nvPicPr>
          <p:cNvPr id="11162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3006725"/>
            <a:ext cx="470852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97200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p:txBody>
          <a:bodyPr/>
          <a:lstStyle/>
          <a:p>
            <a:pPr>
              <a:defRPr/>
            </a:pPr>
            <a:r>
              <a:rPr lang="en-US">
                <a:ea typeface="+mj-ea"/>
              </a:rPr>
              <a:t>Multitable Clustering File Organization</a:t>
            </a:r>
          </a:p>
        </p:txBody>
      </p:sp>
      <p:sp>
        <p:nvSpPr>
          <p:cNvPr id="113667" name="Rectangle 3"/>
          <p:cNvSpPr>
            <a:spLocks noChangeArrowheads="1"/>
          </p:cNvSpPr>
          <p:nvPr/>
        </p:nvSpPr>
        <p:spPr bwMode="auto">
          <a:xfrm>
            <a:off x="297181" y="919163"/>
            <a:ext cx="73561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kumimoji="1" lang="en-US" altLang="en-US" sz="1800" dirty="0"/>
              <a:t>Store several relations in one file using a </a:t>
            </a:r>
            <a:r>
              <a:rPr kumimoji="1" lang="en-US" altLang="en-US" sz="1800" b="1" dirty="0" err="1">
                <a:solidFill>
                  <a:srgbClr val="000099"/>
                </a:solidFill>
              </a:rPr>
              <a:t>multitable</a:t>
            </a:r>
            <a:r>
              <a:rPr kumimoji="1" lang="en-US" altLang="en-US" sz="1800" b="1" dirty="0">
                <a:solidFill>
                  <a:srgbClr val="000099"/>
                </a:solidFill>
              </a:rPr>
              <a:t> clustering</a:t>
            </a:r>
            <a:r>
              <a:rPr kumimoji="1" lang="en-US" altLang="en-US" sz="1800" b="1" dirty="0"/>
              <a:t> </a:t>
            </a:r>
            <a:r>
              <a:rPr kumimoji="1" lang="en-US" altLang="en-US" sz="1800" dirty="0"/>
              <a:t>file organization</a:t>
            </a:r>
          </a:p>
        </p:txBody>
      </p:sp>
      <p:pic>
        <p:nvPicPr>
          <p:cNvPr id="113668" name="Picture 4"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050" y="1538288"/>
            <a:ext cx="5046663"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9" name="Picture 5" descr="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3875" y="2778125"/>
            <a:ext cx="5308600" cy="152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70" name="Picture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6263" y="4464050"/>
            <a:ext cx="5246687"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1" name="Text Box 7"/>
          <p:cNvSpPr txBox="1">
            <a:spLocks noChangeArrowheads="1"/>
          </p:cNvSpPr>
          <p:nvPr/>
        </p:nvSpPr>
        <p:spPr bwMode="auto">
          <a:xfrm>
            <a:off x="1203325" y="1895475"/>
            <a:ext cx="13398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a:t>department</a:t>
            </a:r>
          </a:p>
        </p:txBody>
      </p:sp>
      <p:sp>
        <p:nvSpPr>
          <p:cNvPr id="113672" name="Text Box 8"/>
          <p:cNvSpPr txBox="1">
            <a:spLocks noChangeArrowheads="1"/>
          </p:cNvSpPr>
          <p:nvPr/>
        </p:nvSpPr>
        <p:spPr bwMode="auto">
          <a:xfrm>
            <a:off x="1263650" y="3238500"/>
            <a:ext cx="1123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i="1" dirty="0"/>
              <a:t>instructor</a:t>
            </a:r>
          </a:p>
        </p:txBody>
      </p:sp>
      <p:sp>
        <p:nvSpPr>
          <p:cNvPr id="113673" name="Text Box 9"/>
          <p:cNvSpPr txBox="1">
            <a:spLocks noChangeArrowheads="1"/>
          </p:cNvSpPr>
          <p:nvPr/>
        </p:nvSpPr>
        <p:spPr bwMode="auto">
          <a:xfrm>
            <a:off x="728663" y="4738688"/>
            <a:ext cx="2203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multitable clustering</a:t>
            </a:r>
          </a:p>
          <a:p>
            <a:r>
              <a:rPr lang="en-US" altLang="en-US" sz="1800"/>
              <a:t>of</a:t>
            </a:r>
            <a:r>
              <a:rPr lang="en-US" altLang="en-US" sz="1800" i="1"/>
              <a:t> department </a:t>
            </a:r>
            <a:r>
              <a:rPr lang="en-US" altLang="en-US" sz="1800"/>
              <a:t>and</a:t>
            </a:r>
            <a:r>
              <a:rPr lang="en-US" altLang="en-US" sz="1800" i="1"/>
              <a:t> </a:t>
            </a:r>
          </a:p>
          <a:p>
            <a:r>
              <a:rPr lang="en-US" altLang="en-US" sz="1800" i="1"/>
              <a:t>instructor</a:t>
            </a:r>
          </a:p>
        </p:txBody>
      </p:sp>
    </p:spTree>
    <p:extLst>
      <p:ext uri="{BB962C8B-B14F-4D97-AF65-F5344CB8AC3E}">
        <p14:creationId xmlns:p14="http://schemas.microsoft.com/office/powerpoint/2010/main" val="3324319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p:txBody>
          <a:bodyPr/>
          <a:lstStyle/>
          <a:p>
            <a:pPr>
              <a:defRPr/>
            </a:pPr>
            <a:r>
              <a:rPr lang="en-US">
                <a:ea typeface="+mj-ea"/>
              </a:rPr>
              <a:t>Physical Storage Media</a:t>
            </a:r>
          </a:p>
        </p:txBody>
      </p:sp>
      <p:sp>
        <p:nvSpPr>
          <p:cNvPr id="21507" name="Rectangle 3"/>
          <p:cNvSpPr>
            <a:spLocks noGrp="1" noChangeArrowheads="1"/>
          </p:cNvSpPr>
          <p:nvPr>
            <p:ph type="body" idx="1"/>
          </p:nvPr>
        </p:nvSpPr>
        <p:spPr>
          <a:xfrm>
            <a:off x="171450" y="937260"/>
            <a:ext cx="8674100" cy="5394960"/>
          </a:xfrm>
        </p:spPr>
        <p:txBody>
          <a:bodyPr/>
          <a:lstStyle/>
          <a:p>
            <a:r>
              <a:rPr lang="en-US" altLang="en-US" b="1" dirty="0" smtClean="0">
                <a:solidFill>
                  <a:srgbClr val="000099"/>
                </a:solidFill>
              </a:rPr>
              <a:t>Cache</a:t>
            </a:r>
            <a:r>
              <a:rPr lang="en-US" altLang="en-US" dirty="0" smtClean="0"/>
              <a:t> – fastest and most costly form of storage; volatile; managed by the computer system hardware.</a:t>
            </a:r>
          </a:p>
          <a:p>
            <a:r>
              <a:rPr lang="en-US" altLang="en-US" b="1" dirty="0" smtClean="0">
                <a:solidFill>
                  <a:srgbClr val="000099"/>
                </a:solidFill>
              </a:rPr>
              <a:t>Main memory</a:t>
            </a:r>
            <a:r>
              <a:rPr lang="en-US" altLang="en-US" dirty="0" smtClean="0"/>
              <a:t>:</a:t>
            </a:r>
          </a:p>
          <a:p>
            <a:pPr lvl="1"/>
            <a:r>
              <a:rPr lang="en-US" altLang="en-US" dirty="0" smtClean="0">
                <a:ea typeface="ＭＳ Ｐゴシック" panose="020B0600070205080204" pitchFamily="34" charset="-128"/>
              </a:rPr>
              <a:t>fast access (10s to 100s of nanoseconds; 1 nanosecond = 10</a:t>
            </a:r>
            <a:r>
              <a:rPr lang="en-US" altLang="en-US" sz="2000" baseline="30000" dirty="0" smtClean="0">
                <a:ea typeface="ＭＳ Ｐゴシック" panose="020B0600070205080204" pitchFamily="34" charset="-128"/>
              </a:rPr>
              <a:t>–9</a:t>
            </a:r>
            <a:r>
              <a:rPr lang="en-US" altLang="en-US" dirty="0" smtClean="0">
                <a:ea typeface="ＭＳ Ｐゴシック" panose="020B0600070205080204" pitchFamily="34" charset="-128"/>
              </a:rPr>
              <a:t> seconds)</a:t>
            </a:r>
          </a:p>
          <a:p>
            <a:pPr lvl="1"/>
            <a:r>
              <a:rPr lang="en-US" altLang="en-US" dirty="0" smtClean="0">
                <a:ea typeface="ＭＳ Ｐゴシック" panose="020B0600070205080204" pitchFamily="34" charset="-128"/>
              </a:rPr>
              <a:t>generally too small (or too expensive) to store the entire database</a:t>
            </a:r>
          </a:p>
          <a:p>
            <a:pPr lvl="2"/>
            <a:r>
              <a:rPr lang="en-US" altLang="en-US" dirty="0" smtClean="0">
                <a:ea typeface="ＭＳ Ｐゴシック" panose="020B0600070205080204" pitchFamily="34" charset="-128"/>
              </a:rPr>
              <a:t>capacities of up to a few Gigabytes widely used currently</a:t>
            </a:r>
          </a:p>
          <a:p>
            <a:pPr lvl="2"/>
            <a:r>
              <a:rPr lang="en-US" altLang="en-US" dirty="0" smtClean="0">
                <a:ea typeface="ＭＳ Ｐゴシック" panose="020B0600070205080204" pitchFamily="34" charset="-128"/>
              </a:rPr>
              <a:t>Capacities have gone up and per-byte costs have decreased steadily and rapidly  (roughly factor of 2 every 2 to 3 years)</a:t>
            </a:r>
          </a:p>
          <a:p>
            <a:pPr lvl="1"/>
            <a:r>
              <a:rPr lang="en-US" altLang="en-US" b="1" dirty="0" smtClean="0">
                <a:solidFill>
                  <a:srgbClr val="000099"/>
                </a:solidFill>
                <a:ea typeface="ＭＳ Ｐゴシック" panose="020B0600070205080204" pitchFamily="34" charset="-128"/>
              </a:rPr>
              <a:t>Volatile</a:t>
            </a:r>
            <a:r>
              <a:rPr lang="en-US" altLang="en-US" dirty="0" smtClean="0">
                <a:ea typeface="ＭＳ Ｐゴシック" panose="020B0600070205080204" pitchFamily="34" charset="-128"/>
              </a:rPr>
              <a:t> — contents of main memory are usually lost if a power failure or system crash occurs.</a:t>
            </a:r>
          </a:p>
        </p:txBody>
      </p:sp>
    </p:spTree>
    <p:extLst>
      <p:ext uri="{BB962C8B-B14F-4D97-AF65-F5344CB8AC3E}">
        <p14:creationId xmlns:p14="http://schemas.microsoft.com/office/powerpoint/2010/main" val="39203943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smtClean="0">
                <a:effectLst>
                  <a:outerShdw blurRad="38100" dist="38100" dir="2700000" algn="tl">
                    <a:srgbClr val="C0C0C0"/>
                  </a:outerShdw>
                </a:effectLst>
              </a:rPr>
              <a:t>Multitable Clustering File Organization (cont.)</a:t>
            </a:r>
          </a:p>
        </p:txBody>
      </p:sp>
      <p:sp>
        <p:nvSpPr>
          <p:cNvPr id="182275" name="Rectangle 3"/>
          <p:cNvSpPr>
            <a:spLocks noGrp="1" noChangeArrowheads="1"/>
          </p:cNvSpPr>
          <p:nvPr>
            <p:ph type="body" idx="1"/>
          </p:nvPr>
        </p:nvSpPr>
        <p:spPr>
          <a:xfrm>
            <a:off x="262890" y="971551"/>
            <a:ext cx="8582660" cy="2165349"/>
          </a:xfrm>
        </p:spPr>
        <p:txBody>
          <a:bodyPr/>
          <a:lstStyle/>
          <a:p>
            <a:r>
              <a:rPr lang="en-US" altLang="en-US" dirty="0" smtClean="0"/>
              <a:t>good for queries involving </a:t>
            </a:r>
            <a:r>
              <a:rPr lang="en-US" altLang="en-US" i="1" dirty="0" smtClean="0"/>
              <a:t>department</a:t>
            </a:r>
            <a:r>
              <a:rPr lang="en-US" altLang="en-US" dirty="0" smtClean="0"/>
              <a:t>     </a:t>
            </a:r>
            <a:r>
              <a:rPr lang="en-US" altLang="en-US" i="1" dirty="0" smtClean="0"/>
              <a:t>instructor</a:t>
            </a:r>
            <a:r>
              <a:rPr lang="en-US" altLang="en-US" dirty="0" smtClean="0"/>
              <a:t>, and for queries involving one single department and its instructors</a:t>
            </a:r>
          </a:p>
          <a:p>
            <a:r>
              <a:rPr lang="en-US" altLang="en-US" dirty="0" smtClean="0"/>
              <a:t>bad for queries involving only </a:t>
            </a:r>
            <a:r>
              <a:rPr lang="en-US" altLang="en-US" i="1" dirty="0" smtClean="0"/>
              <a:t>department</a:t>
            </a:r>
          </a:p>
          <a:p>
            <a:r>
              <a:rPr lang="en-US" altLang="en-US" dirty="0" smtClean="0"/>
              <a:t>results in variable size records</a:t>
            </a:r>
          </a:p>
          <a:p>
            <a:r>
              <a:rPr lang="en-US" altLang="en-US" dirty="0" smtClean="0"/>
              <a:t>Can add pointer chains to link records of a particular relation</a:t>
            </a:r>
          </a:p>
        </p:txBody>
      </p:sp>
      <p:pic>
        <p:nvPicPr>
          <p:cNvPr id="182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7913" y="3911600"/>
            <a:ext cx="73342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277" name="AutoShape 28"/>
          <p:cNvSpPr>
            <a:spLocks noChangeArrowheads="1"/>
          </p:cNvSpPr>
          <p:nvPr/>
        </p:nvSpPr>
        <p:spPr bwMode="auto">
          <a:xfrm rot="5400000">
            <a:off x="5185569" y="1337469"/>
            <a:ext cx="136525" cy="192087"/>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128746906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p:txBody>
          <a:bodyPr/>
          <a:lstStyle/>
          <a:p>
            <a:pPr>
              <a:defRPr/>
            </a:pPr>
            <a:r>
              <a:rPr lang="en-US">
                <a:ea typeface="+mj-ea"/>
              </a:rPr>
              <a:t>Data Dictionary Storage</a:t>
            </a:r>
          </a:p>
        </p:txBody>
      </p:sp>
      <p:sp>
        <p:nvSpPr>
          <p:cNvPr id="117763" name="Rectangle 3"/>
          <p:cNvSpPr>
            <a:spLocks noGrp="1" noChangeArrowheads="1"/>
          </p:cNvSpPr>
          <p:nvPr>
            <p:ph type="body" idx="1"/>
          </p:nvPr>
        </p:nvSpPr>
        <p:spPr>
          <a:xfrm>
            <a:off x="320040" y="1577340"/>
            <a:ext cx="8525510" cy="4937760"/>
          </a:xfrm>
        </p:spPr>
        <p:txBody>
          <a:bodyPr/>
          <a:lstStyle/>
          <a:p>
            <a:pPr>
              <a:lnSpc>
                <a:spcPct val="90000"/>
              </a:lnSpc>
            </a:pPr>
            <a:r>
              <a:rPr lang="en-US" altLang="en-US" dirty="0" smtClean="0"/>
              <a:t>Information about relations</a:t>
            </a:r>
          </a:p>
          <a:p>
            <a:pPr lvl="1">
              <a:lnSpc>
                <a:spcPct val="90000"/>
              </a:lnSpc>
            </a:pPr>
            <a:r>
              <a:rPr lang="en-US" altLang="en-US" dirty="0" smtClean="0">
                <a:ea typeface="ＭＳ Ｐゴシック" panose="020B0600070205080204" pitchFamily="34" charset="-128"/>
              </a:rPr>
              <a:t>names of relations</a:t>
            </a:r>
          </a:p>
          <a:p>
            <a:pPr lvl="1">
              <a:lnSpc>
                <a:spcPct val="90000"/>
              </a:lnSpc>
            </a:pPr>
            <a:r>
              <a:rPr lang="en-US" altLang="en-US" dirty="0" smtClean="0">
                <a:ea typeface="ＭＳ Ｐゴシック" panose="020B0600070205080204" pitchFamily="34" charset="-128"/>
              </a:rPr>
              <a:t>names, types and lengths of attributes of each relation</a:t>
            </a:r>
          </a:p>
          <a:p>
            <a:pPr lvl="1">
              <a:lnSpc>
                <a:spcPct val="90000"/>
              </a:lnSpc>
            </a:pPr>
            <a:r>
              <a:rPr lang="en-US" altLang="en-US" dirty="0" smtClean="0">
                <a:ea typeface="ＭＳ Ｐゴシック" panose="020B0600070205080204" pitchFamily="34" charset="-128"/>
              </a:rPr>
              <a:t>names and definitions of views</a:t>
            </a:r>
          </a:p>
          <a:p>
            <a:pPr lvl="1">
              <a:lnSpc>
                <a:spcPct val="90000"/>
              </a:lnSpc>
            </a:pPr>
            <a:r>
              <a:rPr lang="en-US" altLang="en-US" dirty="0" smtClean="0">
                <a:ea typeface="ＭＳ Ｐゴシック" panose="020B0600070205080204" pitchFamily="34" charset="-128"/>
              </a:rPr>
              <a:t>integrity constraints</a:t>
            </a:r>
          </a:p>
          <a:p>
            <a:pPr>
              <a:lnSpc>
                <a:spcPct val="90000"/>
              </a:lnSpc>
            </a:pPr>
            <a:r>
              <a:rPr lang="en-US" altLang="en-US" dirty="0" smtClean="0"/>
              <a:t>User and accounting information, including passwords</a:t>
            </a:r>
          </a:p>
          <a:p>
            <a:pPr>
              <a:lnSpc>
                <a:spcPct val="90000"/>
              </a:lnSpc>
            </a:pPr>
            <a:r>
              <a:rPr lang="en-US" altLang="en-US" dirty="0" smtClean="0"/>
              <a:t>Statistical and descriptive data</a:t>
            </a:r>
          </a:p>
          <a:p>
            <a:pPr lvl="1">
              <a:lnSpc>
                <a:spcPct val="90000"/>
              </a:lnSpc>
            </a:pPr>
            <a:r>
              <a:rPr lang="en-US" altLang="en-US" dirty="0" smtClean="0">
                <a:ea typeface="ＭＳ Ｐゴシック" panose="020B0600070205080204" pitchFamily="34" charset="-128"/>
              </a:rPr>
              <a:t>number of tuples in each relation</a:t>
            </a:r>
          </a:p>
          <a:p>
            <a:pPr>
              <a:lnSpc>
                <a:spcPct val="90000"/>
              </a:lnSpc>
            </a:pPr>
            <a:r>
              <a:rPr lang="en-US" altLang="en-US" dirty="0" smtClean="0"/>
              <a:t>Physical file organization information</a:t>
            </a:r>
          </a:p>
          <a:p>
            <a:pPr lvl="1">
              <a:lnSpc>
                <a:spcPct val="90000"/>
              </a:lnSpc>
            </a:pPr>
            <a:r>
              <a:rPr lang="en-US" altLang="en-US" dirty="0" smtClean="0">
                <a:ea typeface="ＭＳ Ｐゴシック" panose="020B0600070205080204" pitchFamily="34" charset="-128"/>
              </a:rPr>
              <a:t>How relation is stored (sequential/hash/…)</a:t>
            </a:r>
          </a:p>
          <a:p>
            <a:pPr lvl="1">
              <a:lnSpc>
                <a:spcPct val="90000"/>
              </a:lnSpc>
            </a:pPr>
            <a:r>
              <a:rPr lang="en-US" altLang="en-US" dirty="0" smtClean="0">
                <a:ea typeface="ＭＳ Ｐゴシック" panose="020B0600070205080204" pitchFamily="34" charset="-128"/>
              </a:rPr>
              <a:t>Physical location of relation </a:t>
            </a:r>
          </a:p>
          <a:p>
            <a:pPr>
              <a:lnSpc>
                <a:spcPct val="90000"/>
              </a:lnSpc>
            </a:pPr>
            <a:r>
              <a:rPr lang="en-US" altLang="en-US" dirty="0" smtClean="0"/>
              <a:t>Information about indices (Chapter 11) </a:t>
            </a:r>
          </a:p>
        </p:txBody>
      </p:sp>
      <p:sp>
        <p:nvSpPr>
          <p:cNvPr id="117764" name="Text Box 6"/>
          <p:cNvSpPr txBox="1">
            <a:spLocks noChangeArrowheads="1"/>
          </p:cNvSpPr>
          <p:nvPr/>
        </p:nvSpPr>
        <p:spPr bwMode="auto">
          <a:xfrm>
            <a:off x="171450" y="915084"/>
            <a:ext cx="8892540" cy="66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a:defRPr sz="1600">
                <a:solidFill>
                  <a:schemeClr val="tx1"/>
                </a:solidFill>
                <a:latin typeface="Helvetica" panose="020B0604020202020204" pitchFamily="34" charset="0"/>
                <a:ea typeface="ＭＳ Ｐゴシック" panose="020B0600070205080204" pitchFamily="34" charset="-128"/>
              </a:defRPr>
            </a:lvl3pPr>
            <a:lvl4pPr>
              <a:defRPr sz="1600">
                <a:solidFill>
                  <a:schemeClr val="tx1"/>
                </a:solidFill>
                <a:latin typeface="Helvetica" panose="020B0604020202020204" pitchFamily="34" charset="0"/>
                <a:ea typeface="ＭＳ Ｐゴシック" panose="020B0600070205080204" pitchFamily="34" charset="-128"/>
              </a:defRPr>
            </a:lvl4pPr>
            <a:lvl5pPr>
              <a:defRPr sz="1600">
                <a:solidFill>
                  <a:schemeClr val="tx1"/>
                </a:solidFill>
                <a:latin typeface="Helvetica" panose="020B0604020202020204" pitchFamily="34" charset="0"/>
                <a:ea typeface="ＭＳ Ｐゴシック"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1800" dirty="0"/>
              <a:t>The</a:t>
            </a:r>
            <a:r>
              <a:rPr lang="en-US" altLang="en-US" sz="1800" dirty="0">
                <a:solidFill>
                  <a:srgbClr val="000099"/>
                </a:solidFill>
              </a:rPr>
              <a:t> </a:t>
            </a:r>
            <a:r>
              <a:rPr lang="en-US" altLang="en-US" sz="1800" b="1" dirty="0">
                <a:solidFill>
                  <a:srgbClr val="000099"/>
                </a:solidFill>
              </a:rPr>
              <a:t>Data dictionary</a:t>
            </a:r>
            <a:r>
              <a:rPr lang="en-US" altLang="en-US" sz="1800" dirty="0"/>
              <a:t> (also called </a:t>
            </a:r>
            <a:r>
              <a:rPr lang="en-US" altLang="en-US" sz="1800" b="1" dirty="0">
                <a:solidFill>
                  <a:srgbClr val="000099"/>
                </a:solidFill>
              </a:rPr>
              <a:t>system catalog</a:t>
            </a:r>
            <a:r>
              <a:rPr lang="en-US" altLang="en-US" sz="1800" dirty="0"/>
              <a:t>) stores </a:t>
            </a:r>
            <a:r>
              <a:rPr lang="en-US" altLang="en-US" sz="1800" b="1" dirty="0">
                <a:solidFill>
                  <a:srgbClr val="000099"/>
                </a:solidFill>
              </a:rPr>
              <a:t>metadata</a:t>
            </a:r>
            <a:r>
              <a:rPr lang="en-US" altLang="en-US" sz="1800" dirty="0"/>
              <a:t>; that is, data about data, such as</a:t>
            </a:r>
          </a:p>
        </p:txBody>
      </p:sp>
    </p:spTree>
    <p:extLst>
      <p:ext uri="{BB962C8B-B14F-4D97-AF65-F5344CB8AC3E}">
        <p14:creationId xmlns:p14="http://schemas.microsoft.com/office/powerpoint/2010/main" val="5568265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2800" smtClean="0">
                <a:effectLst/>
              </a:rPr>
              <a:t>Relational Representation of System Metadata</a:t>
            </a:r>
          </a:p>
        </p:txBody>
      </p:sp>
      <p:pic>
        <p:nvPicPr>
          <p:cNvPr id="1833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1041400"/>
            <a:ext cx="5961063" cy="494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302" name="Rectangle 6"/>
          <p:cNvSpPr>
            <a:spLocks noGrp="1" noChangeArrowheads="1"/>
          </p:cNvSpPr>
          <p:nvPr>
            <p:ph type="body" idx="1"/>
          </p:nvPr>
        </p:nvSpPr>
        <p:spPr>
          <a:xfrm>
            <a:off x="311150" y="1384300"/>
            <a:ext cx="2419350" cy="4873625"/>
          </a:xfrm>
          <a:noFill/>
          <a:ln/>
        </p:spPr>
        <p:txBody>
          <a:bodyPr/>
          <a:lstStyle/>
          <a:p>
            <a:r>
              <a:rPr lang="en-US" altLang="en-US" dirty="0" smtClean="0"/>
              <a:t>Relational representation on disk</a:t>
            </a:r>
          </a:p>
          <a:p>
            <a:r>
              <a:rPr lang="en-US" altLang="en-US" dirty="0" smtClean="0"/>
              <a:t>Specialized data structures designed for efficient access, in memory</a:t>
            </a:r>
          </a:p>
        </p:txBody>
      </p:sp>
    </p:spTree>
    <p:extLst>
      <p:ext uri="{BB962C8B-B14F-4D97-AF65-F5344CB8AC3E}">
        <p14:creationId xmlns:p14="http://schemas.microsoft.com/office/powerpoint/2010/main" val="63829252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idx="4294967295"/>
          </p:nvPr>
        </p:nvSpPr>
        <p:spPr/>
        <p:txBody>
          <a:bodyPr/>
          <a:lstStyle/>
          <a:p>
            <a:pPr>
              <a:defRPr/>
            </a:pPr>
            <a:r>
              <a:rPr lang="en-US">
                <a:ea typeface="+mj-ea"/>
              </a:rPr>
              <a:t>Storage Access</a:t>
            </a:r>
          </a:p>
        </p:txBody>
      </p:sp>
      <p:sp>
        <p:nvSpPr>
          <p:cNvPr id="163843" name="Rectangle 3"/>
          <p:cNvSpPr>
            <a:spLocks noGrp="1" noChangeArrowheads="1"/>
          </p:cNvSpPr>
          <p:nvPr>
            <p:ph type="body" idx="4294967295"/>
          </p:nvPr>
        </p:nvSpPr>
        <p:spPr>
          <a:xfrm>
            <a:off x="171450" y="971550"/>
            <a:ext cx="8778240" cy="5097780"/>
          </a:xfrm>
        </p:spPr>
        <p:txBody>
          <a:bodyPr/>
          <a:lstStyle/>
          <a:p>
            <a:r>
              <a:rPr lang="en-US" altLang="en-US" sz="2000" dirty="0" smtClean="0"/>
              <a:t>A database file is partitioned into fixed-length storage units called </a:t>
            </a:r>
            <a:r>
              <a:rPr lang="en-US" altLang="en-US" sz="2000" b="1" dirty="0" smtClean="0">
                <a:solidFill>
                  <a:srgbClr val="000099"/>
                </a:solidFill>
              </a:rPr>
              <a:t>blocks</a:t>
            </a:r>
            <a:r>
              <a:rPr lang="en-US" altLang="en-US" sz="2000" dirty="0" smtClean="0"/>
              <a:t>.  Blocks are units of both storage allocation and data transfer.</a:t>
            </a:r>
          </a:p>
          <a:p>
            <a:r>
              <a:rPr lang="en-US" altLang="en-US" sz="2000" dirty="0" smtClean="0"/>
              <a:t>Database system seeks to minimize the number of block transfers between the disk and memory.  We can reduce the number of disk accesses by keeping as many blocks as possible in main memory.</a:t>
            </a:r>
          </a:p>
          <a:p>
            <a:r>
              <a:rPr lang="en-US" altLang="en-US" sz="2000" b="1" dirty="0" smtClean="0">
                <a:solidFill>
                  <a:srgbClr val="000099"/>
                </a:solidFill>
              </a:rPr>
              <a:t>Buffer</a:t>
            </a:r>
            <a:r>
              <a:rPr lang="en-US" altLang="en-US" sz="2000" b="1" dirty="0" smtClean="0"/>
              <a:t> </a:t>
            </a:r>
            <a:r>
              <a:rPr lang="en-US" altLang="en-US" sz="2000" dirty="0" smtClean="0"/>
              <a:t>– portion of main memory available to store copies of disk blocks.</a:t>
            </a:r>
          </a:p>
          <a:p>
            <a:r>
              <a:rPr lang="en-US" altLang="en-US" sz="2000" b="1" dirty="0" smtClean="0">
                <a:solidFill>
                  <a:srgbClr val="000099"/>
                </a:solidFill>
              </a:rPr>
              <a:t>Buffer manager</a:t>
            </a:r>
            <a:r>
              <a:rPr lang="en-US" altLang="en-US" sz="2000" dirty="0" smtClean="0"/>
              <a:t> – subsystem responsible for allocating buffer space in main memory.</a:t>
            </a:r>
          </a:p>
        </p:txBody>
      </p:sp>
    </p:spTree>
    <p:extLst>
      <p:ext uri="{BB962C8B-B14F-4D97-AF65-F5344CB8AC3E}">
        <p14:creationId xmlns:p14="http://schemas.microsoft.com/office/powerpoint/2010/main" val="12997914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idx="4294967295"/>
          </p:nvPr>
        </p:nvSpPr>
        <p:spPr/>
        <p:txBody>
          <a:bodyPr/>
          <a:lstStyle/>
          <a:p>
            <a:pPr>
              <a:defRPr/>
            </a:pPr>
            <a:r>
              <a:rPr lang="en-US">
                <a:ea typeface="+mj-ea"/>
              </a:rPr>
              <a:t>Buffer Manager</a:t>
            </a:r>
          </a:p>
        </p:txBody>
      </p:sp>
      <p:sp>
        <p:nvSpPr>
          <p:cNvPr id="165891" name="Rectangle 3"/>
          <p:cNvSpPr>
            <a:spLocks noGrp="1" noChangeArrowheads="1"/>
          </p:cNvSpPr>
          <p:nvPr>
            <p:ph type="body" idx="4294967295"/>
          </p:nvPr>
        </p:nvSpPr>
        <p:spPr>
          <a:xfrm>
            <a:off x="240030" y="834391"/>
            <a:ext cx="8755380" cy="5325110"/>
          </a:xfrm>
        </p:spPr>
        <p:txBody>
          <a:bodyPr/>
          <a:lstStyle/>
          <a:p>
            <a:pPr marL="381000" indent="-381000"/>
            <a:r>
              <a:rPr lang="en-US" altLang="en-US" sz="2000" dirty="0" smtClean="0"/>
              <a:t>Programs call on the buffer manager when they need a block from disk.</a:t>
            </a:r>
          </a:p>
          <a:p>
            <a:pPr marL="800100" lvl="1" indent="-342900">
              <a:buFont typeface="Monotype Sorts" charset="2"/>
              <a:buAutoNum type="arabicPeriod"/>
            </a:pPr>
            <a:r>
              <a:rPr lang="en-US" altLang="en-US" sz="2000" dirty="0" smtClean="0">
                <a:ea typeface="ＭＳ Ｐゴシック" panose="020B0600070205080204" pitchFamily="34" charset="-128"/>
              </a:rPr>
              <a:t>If the block is already in the buffer, buffer manager returns the address of the block in main memory</a:t>
            </a:r>
          </a:p>
          <a:p>
            <a:pPr marL="800100" lvl="1" indent="-342900">
              <a:buFont typeface="Monotype Sorts" charset="2"/>
              <a:buAutoNum type="arabicPeriod"/>
            </a:pPr>
            <a:r>
              <a:rPr lang="en-US" altLang="en-US" sz="2000" dirty="0" smtClean="0">
                <a:ea typeface="ＭＳ Ｐゴシック" panose="020B0600070205080204" pitchFamily="34" charset="-128"/>
              </a:rPr>
              <a:t>If the block is not in the buffer, the buffer manager</a:t>
            </a:r>
          </a:p>
          <a:p>
            <a:pPr marL="1200150" lvl="2" indent="-342900">
              <a:buFont typeface="Monotype Sorts" charset="2"/>
              <a:buAutoNum type="arabicPeriod"/>
            </a:pPr>
            <a:r>
              <a:rPr lang="en-US" altLang="en-US" sz="2000" dirty="0" smtClean="0">
                <a:ea typeface="ＭＳ Ｐゴシック" panose="020B0600070205080204" pitchFamily="34" charset="-128"/>
              </a:rPr>
              <a:t>Allocates space in the buffer for the block</a:t>
            </a:r>
          </a:p>
          <a:p>
            <a:pPr marL="1543050" lvl="3" indent="-342900">
              <a:buFont typeface="Monotype Sorts" charset="2"/>
              <a:buAutoNum type="arabicPeriod"/>
            </a:pPr>
            <a:r>
              <a:rPr lang="en-US" altLang="en-US" sz="2000" dirty="0" smtClean="0">
                <a:ea typeface="ＭＳ Ｐゴシック" panose="020B0600070205080204" pitchFamily="34" charset="-128"/>
              </a:rPr>
              <a:t>Replacing (throwing out) some other block, if required, to make space for the new block.</a:t>
            </a:r>
          </a:p>
          <a:p>
            <a:pPr marL="1543050" lvl="3" indent="-342900">
              <a:buFont typeface="Monotype Sorts" charset="2"/>
              <a:buAutoNum type="arabicPeriod"/>
            </a:pPr>
            <a:r>
              <a:rPr lang="en-US" altLang="en-US" sz="2000" dirty="0" smtClean="0">
                <a:ea typeface="ＭＳ Ｐゴシック" panose="020B0600070205080204" pitchFamily="34" charset="-128"/>
              </a:rPr>
              <a:t>Replaced block written back to disk only if it was modified since the most recent time that it was written to/fetched from the disk.</a:t>
            </a:r>
          </a:p>
          <a:p>
            <a:pPr marL="1200150" lvl="2" indent="-342900">
              <a:buFont typeface="Monotype Sorts" charset="2"/>
              <a:buAutoNum type="arabicPeriod"/>
            </a:pPr>
            <a:r>
              <a:rPr lang="en-US" altLang="en-US" sz="2000" dirty="0" smtClean="0">
                <a:ea typeface="ＭＳ Ｐゴシック" panose="020B0600070205080204" pitchFamily="34" charset="-128"/>
              </a:rPr>
              <a:t>Reads the block from the disk to the buffer, and returns the address of the block in main memory to requester. </a:t>
            </a:r>
          </a:p>
        </p:txBody>
      </p:sp>
    </p:spTree>
    <p:extLst>
      <p:ext uri="{BB962C8B-B14F-4D97-AF65-F5344CB8AC3E}">
        <p14:creationId xmlns:p14="http://schemas.microsoft.com/office/powerpoint/2010/main" val="374903082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idx="4294967295"/>
          </p:nvPr>
        </p:nvSpPr>
        <p:spPr/>
        <p:txBody>
          <a:bodyPr/>
          <a:lstStyle/>
          <a:p>
            <a:pPr>
              <a:defRPr/>
            </a:pPr>
            <a:r>
              <a:rPr lang="en-US">
                <a:ea typeface="+mj-ea"/>
              </a:rPr>
              <a:t>Buffer-Replacement Policies</a:t>
            </a:r>
          </a:p>
        </p:txBody>
      </p:sp>
      <p:sp>
        <p:nvSpPr>
          <p:cNvPr id="167939" name="Rectangle 3"/>
          <p:cNvSpPr>
            <a:spLocks noGrp="1" noChangeArrowheads="1"/>
          </p:cNvSpPr>
          <p:nvPr>
            <p:ph type="body" idx="4294967295"/>
          </p:nvPr>
        </p:nvSpPr>
        <p:spPr>
          <a:xfrm>
            <a:off x="114300" y="811530"/>
            <a:ext cx="8869680" cy="5509260"/>
          </a:xfrm>
        </p:spPr>
        <p:txBody>
          <a:bodyPr/>
          <a:lstStyle/>
          <a:p>
            <a:r>
              <a:rPr lang="en-US" altLang="en-US" sz="2000" dirty="0" smtClean="0"/>
              <a:t>Most operating systems replace the block </a:t>
            </a:r>
            <a:r>
              <a:rPr lang="en-US" altLang="en-US" sz="2000" b="1" dirty="0" smtClean="0">
                <a:solidFill>
                  <a:srgbClr val="000099"/>
                </a:solidFill>
              </a:rPr>
              <a:t>least recently used</a:t>
            </a:r>
            <a:r>
              <a:rPr lang="en-US" altLang="en-US" sz="2000" dirty="0" smtClean="0"/>
              <a:t> (</a:t>
            </a:r>
            <a:r>
              <a:rPr lang="en-US" altLang="en-US" sz="2000" dirty="0" smtClean="0">
                <a:solidFill>
                  <a:srgbClr val="000099"/>
                </a:solidFill>
              </a:rPr>
              <a:t>LRU strategy</a:t>
            </a:r>
            <a:r>
              <a:rPr lang="en-US" altLang="en-US" sz="2000" dirty="0" smtClean="0"/>
              <a:t>)</a:t>
            </a:r>
          </a:p>
          <a:p>
            <a:r>
              <a:rPr lang="en-US" altLang="en-US" sz="2000" dirty="0" smtClean="0"/>
              <a:t>Idea behind LRU – use past pattern of block references as a predictor of future references</a:t>
            </a:r>
          </a:p>
          <a:p>
            <a:r>
              <a:rPr lang="en-US" altLang="en-US" sz="2000" dirty="0" smtClean="0"/>
              <a:t>Queries have well-defined access patterns (such as sequential scans), and a database system can use the information in a user’s query to predict future references</a:t>
            </a:r>
          </a:p>
          <a:p>
            <a:pPr lvl="1"/>
            <a:r>
              <a:rPr lang="en-US" altLang="en-US" sz="2000" dirty="0" smtClean="0">
                <a:ea typeface="ＭＳ Ｐゴシック" panose="020B0600070205080204" pitchFamily="34" charset="-128"/>
              </a:rPr>
              <a:t>LRU can be a bad strategy for certain access patterns involving repeated scans of data</a:t>
            </a:r>
          </a:p>
          <a:p>
            <a:pPr lvl="2"/>
            <a:r>
              <a:rPr lang="en-US" altLang="en-US" sz="2000" dirty="0" smtClean="0">
                <a:ea typeface="ＭＳ Ｐゴシック" panose="020B0600070205080204" pitchFamily="34" charset="-128"/>
              </a:rPr>
              <a:t>For example: when computing the join of 2 relations r and s by a nested loops </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for each tuple </a:t>
            </a:r>
            <a:r>
              <a:rPr lang="en-US" altLang="en-US" sz="2000" i="1" dirty="0" err="1" smtClean="0">
                <a:ea typeface="ＭＳ Ｐゴシック" panose="020B0600070205080204" pitchFamily="34" charset="-128"/>
              </a:rPr>
              <a:t>tr</a:t>
            </a:r>
            <a:r>
              <a:rPr lang="en-US" altLang="en-US" sz="2000" dirty="0" smtClean="0">
                <a:ea typeface="ＭＳ Ｐゴシック" panose="020B0600070205080204" pitchFamily="34" charset="-128"/>
              </a:rPr>
              <a:t> of </a:t>
            </a:r>
            <a:r>
              <a:rPr lang="en-US" altLang="en-US" sz="2000" i="1" dirty="0" smtClean="0">
                <a:ea typeface="ＭＳ Ｐゴシック" panose="020B0600070205080204" pitchFamily="34" charset="-128"/>
              </a:rPr>
              <a:t>r</a:t>
            </a:r>
            <a:r>
              <a:rPr lang="en-US" altLang="en-US" sz="2000" dirty="0" smtClean="0">
                <a:ea typeface="ＭＳ Ｐゴシック" panose="020B0600070205080204" pitchFamily="34" charset="-128"/>
              </a:rPr>
              <a:t> do </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for each tuple </a:t>
            </a:r>
            <a:r>
              <a:rPr lang="en-US" altLang="en-US" sz="2000" i="1" dirty="0" err="1" smtClean="0">
                <a:ea typeface="ＭＳ Ｐゴシック" panose="020B0600070205080204" pitchFamily="34" charset="-128"/>
              </a:rPr>
              <a:t>ts</a:t>
            </a:r>
            <a:r>
              <a:rPr lang="en-US" altLang="en-US" sz="2000" dirty="0" smtClean="0">
                <a:ea typeface="ＭＳ Ｐゴシック" panose="020B0600070205080204" pitchFamily="34" charset="-128"/>
              </a:rPr>
              <a:t> of </a:t>
            </a:r>
            <a:r>
              <a:rPr lang="en-US" altLang="en-US" sz="2000" i="1" dirty="0" smtClean="0">
                <a:ea typeface="ＭＳ Ｐゴシック" panose="020B0600070205080204" pitchFamily="34" charset="-128"/>
              </a:rPr>
              <a:t>s</a:t>
            </a:r>
            <a:r>
              <a:rPr lang="en-US" altLang="en-US" sz="2000" dirty="0" smtClean="0">
                <a:ea typeface="ＭＳ Ｐゴシック" panose="020B0600070205080204" pitchFamily="34" charset="-128"/>
              </a:rPr>
              <a:t> do </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       if the tuples </a:t>
            </a:r>
            <a:r>
              <a:rPr lang="en-US" altLang="en-US" sz="2000" i="1" dirty="0" err="1" smtClean="0">
                <a:ea typeface="ＭＳ Ｐゴシック" panose="020B0600070205080204" pitchFamily="34" charset="-128"/>
              </a:rPr>
              <a:t>tr</a:t>
            </a:r>
            <a:r>
              <a:rPr lang="en-US" altLang="en-US" sz="2000" dirty="0" smtClean="0">
                <a:ea typeface="ＭＳ Ｐゴシック" panose="020B0600070205080204" pitchFamily="34" charset="-128"/>
              </a:rPr>
              <a:t> and </a:t>
            </a:r>
            <a:r>
              <a:rPr lang="en-US" altLang="en-US" sz="2000" i="1" dirty="0" err="1" smtClean="0">
                <a:ea typeface="ＭＳ Ｐゴシック" panose="020B0600070205080204" pitchFamily="34" charset="-128"/>
              </a:rPr>
              <a:t>ts</a:t>
            </a:r>
            <a:r>
              <a:rPr lang="en-US" altLang="en-US" sz="2000" dirty="0" smtClean="0">
                <a:ea typeface="ＭＳ Ｐゴシック" panose="020B0600070205080204" pitchFamily="34" charset="-128"/>
              </a:rPr>
              <a:t> match …</a:t>
            </a:r>
          </a:p>
          <a:p>
            <a:pPr lvl="1"/>
            <a:r>
              <a:rPr lang="en-US" altLang="en-US" sz="2000" dirty="0" smtClean="0">
                <a:ea typeface="ＭＳ Ｐゴシック" panose="020B0600070205080204" pitchFamily="34" charset="-128"/>
              </a:rPr>
              <a:t>Mixed strategy with hints on replacement strategy provided</a:t>
            </a:r>
            <a:br>
              <a:rPr lang="en-US" altLang="en-US" sz="2000" dirty="0" smtClean="0">
                <a:ea typeface="ＭＳ Ｐゴシック" panose="020B0600070205080204" pitchFamily="34" charset="-128"/>
              </a:rPr>
            </a:br>
            <a:r>
              <a:rPr lang="en-US" altLang="en-US" sz="2000" dirty="0" smtClean="0">
                <a:ea typeface="ＭＳ Ｐゴシック" panose="020B0600070205080204" pitchFamily="34" charset="-128"/>
              </a:rPr>
              <a:t>by the query optimizer is preferable</a:t>
            </a:r>
          </a:p>
        </p:txBody>
      </p:sp>
    </p:spTree>
    <p:extLst>
      <p:ext uri="{BB962C8B-B14F-4D97-AF65-F5344CB8AC3E}">
        <p14:creationId xmlns:p14="http://schemas.microsoft.com/office/powerpoint/2010/main" val="6591298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idx="4294967295"/>
          </p:nvPr>
        </p:nvSpPr>
        <p:spPr/>
        <p:txBody>
          <a:bodyPr/>
          <a:lstStyle/>
          <a:p>
            <a:pPr>
              <a:defRPr/>
            </a:pPr>
            <a:r>
              <a:rPr lang="en-US" dirty="0">
                <a:ea typeface="+mj-ea"/>
              </a:rPr>
              <a:t>Buffer-Replacement Policies (Cont.)</a:t>
            </a:r>
          </a:p>
        </p:txBody>
      </p:sp>
      <p:sp>
        <p:nvSpPr>
          <p:cNvPr id="169987" name="Rectangle 3"/>
          <p:cNvSpPr>
            <a:spLocks noGrp="1" noChangeArrowheads="1"/>
          </p:cNvSpPr>
          <p:nvPr>
            <p:ph type="body" idx="4294967295"/>
          </p:nvPr>
        </p:nvSpPr>
        <p:spPr>
          <a:xfrm>
            <a:off x="205740" y="727075"/>
            <a:ext cx="8755380" cy="5685155"/>
          </a:xfrm>
        </p:spPr>
        <p:txBody>
          <a:bodyPr/>
          <a:lstStyle/>
          <a:p>
            <a:r>
              <a:rPr lang="en-US" altLang="en-US" sz="2000" b="1" dirty="0" smtClean="0">
                <a:solidFill>
                  <a:srgbClr val="000099"/>
                </a:solidFill>
              </a:rPr>
              <a:t>Pinned block</a:t>
            </a:r>
            <a:r>
              <a:rPr lang="en-US" altLang="en-US" sz="2000" dirty="0" smtClean="0"/>
              <a:t> – memory block that is not allowed to be written back to disk.</a:t>
            </a:r>
          </a:p>
          <a:p>
            <a:r>
              <a:rPr lang="en-US" altLang="en-US" sz="2000" b="1" dirty="0" smtClean="0">
                <a:solidFill>
                  <a:srgbClr val="000099"/>
                </a:solidFill>
              </a:rPr>
              <a:t>Toss-immediate</a:t>
            </a:r>
            <a:r>
              <a:rPr lang="en-US" altLang="en-US" sz="2000" dirty="0" smtClean="0"/>
              <a:t> strategy – frees the space occupied by a block as soon as the final tuple of that block has been processed</a:t>
            </a:r>
          </a:p>
          <a:p>
            <a:r>
              <a:rPr lang="en-US" altLang="en-US" sz="2000" b="1" dirty="0" smtClean="0">
                <a:solidFill>
                  <a:srgbClr val="000099"/>
                </a:solidFill>
              </a:rPr>
              <a:t>Most recently used (MRU) strategy</a:t>
            </a:r>
            <a:r>
              <a:rPr lang="en-US" altLang="en-US" sz="2000" dirty="0" smtClean="0"/>
              <a:t> –  system must pin the block currently being processed.  After the final tuple of that block has been processed, the block is unpinned, and it becomes the most recently used block.</a:t>
            </a:r>
          </a:p>
          <a:p>
            <a:r>
              <a:rPr lang="en-US" altLang="en-US" sz="2000" dirty="0" smtClean="0"/>
              <a:t>Buffer manager can use statistical information regarding the probability that a request will reference a particular relation</a:t>
            </a:r>
          </a:p>
          <a:p>
            <a:pPr lvl="1"/>
            <a:r>
              <a:rPr lang="en-US" altLang="en-US" sz="2000" dirty="0" smtClean="0">
                <a:ea typeface="ＭＳ Ｐゴシック" panose="020B0600070205080204" pitchFamily="34" charset="-128"/>
              </a:rPr>
              <a:t>E.g., the data dictionary is frequently accessed.  Heuristic:  keep data-dictionary blocks in main memory buffer</a:t>
            </a:r>
          </a:p>
          <a:p>
            <a:r>
              <a:rPr lang="en-US" altLang="en-US" sz="2000" dirty="0" smtClean="0"/>
              <a:t>Buffer managers also support </a:t>
            </a:r>
            <a:r>
              <a:rPr lang="en-US" altLang="en-US" sz="2000" b="1" dirty="0" smtClean="0">
                <a:solidFill>
                  <a:srgbClr val="000099"/>
                </a:solidFill>
              </a:rPr>
              <a:t>forced output</a:t>
            </a:r>
            <a:r>
              <a:rPr lang="en-US" altLang="en-US" sz="2000" dirty="0" smtClean="0"/>
              <a:t> of blocks for the purpose of recovery (more in Chapter 16)</a:t>
            </a:r>
          </a:p>
        </p:txBody>
      </p:sp>
    </p:spTree>
    <p:extLst>
      <p:ext uri="{BB962C8B-B14F-4D97-AF65-F5344CB8AC3E}">
        <p14:creationId xmlns:p14="http://schemas.microsoft.com/office/powerpoint/2010/main" val="34832964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2"/>
          <p:cNvSpPr>
            <a:spLocks noGrp="1" noChangeArrowheads="1"/>
          </p:cNvSpPr>
          <p:nvPr>
            <p:ph type="ctrTitle"/>
          </p:nvPr>
        </p:nvSpPr>
        <p:spPr/>
        <p:txBody>
          <a:bodyPr/>
          <a:lstStyle/>
          <a:p>
            <a:r>
              <a:rPr lang="en-US" altLang="en-US" smtClean="0">
                <a:effectLst>
                  <a:outerShdw blurRad="38100" dist="38100" dir="2700000" algn="tl">
                    <a:srgbClr val="C0C0C0"/>
                  </a:outerShdw>
                </a:effectLst>
              </a:rPr>
              <a:t>End of Chapter 10</a:t>
            </a:r>
          </a:p>
        </p:txBody>
      </p:sp>
    </p:spTree>
    <p:extLst>
      <p:ext uri="{BB962C8B-B14F-4D97-AF65-F5344CB8AC3E}">
        <p14:creationId xmlns:p14="http://schemas.microsoft.com/office/powerpoint/2010/main" val="18751656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4706" name="Rectangle 2"/>
          <p:cNvSpPr>
            <a:spLocks noGrp="1" noChangeArrowheads="1"/>
          </p:cNvSpPr>
          <p:nvPr>
            <p:ph type="title"/>
          </p:nvPr>
        </p:nvSpPr>
        <p:spPr/>
        <p:txBody>
          <a:bodyPr/>
          <a:lstStyle/>
          <a:p>
            <a:pPr>
              <a:defRPr/>
            </a:pPr>
            <a:r>
              <a:rPr lang="en-US">
                <a:ea typeface="+mj-ea"/>
              </a:rPr>
              <a:t>Figure 10.03</a:t>
            </a:r>
          </a:p>
        </p:txBody>
      </p:sp>
      <p:pic>
        <p:nvPicPr>
          <p:cNvPr id="12800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5150" y="757238"/>
            <a:ext cx="33274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353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3378" name="Rectangle 2"/>
          <p:cNvSpPr>
            <a:spLocks noGrp="1" noChangeArrowheads="1"/>
          </p:cNvSpPr>
          <p:nvPr>
            <p:ph type="title"/>
          </p:nvPr>
        </p:nvSpPr>
        <p:spPr/>
        <p:txBody>
          <a:bodyPr/>
          <a:lstStyle/>
          <a:p>
            <a:pPr>
              <a:defRPr/>
            </a:pPr>
            <a:r>
              <a:rPr lang="en-US">
                <a:ea typeface="+mj-ea"/>
              </a:rPr>
              <a:t>Figure 10.18</a:t>
            </a:r>
          </a:p>
        </p:txBody>
      </p:sp>
      <p:pic>
        <p:nvPicPr>
          <p:cNvPr id="1566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538" y="1525588"/>
            <a:ext cx="7588250"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1460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026"/>
          <p:cNvSpPr>
            <a:spLocks noGrp="1" noChangeArrowheads="1"/>
          </p:cNvSpPr>
          <p:nvPr>
            <p:ph type="title"/>
          </p:nvPr>
        </p:nvSpPr>
        <p:spPr/>
        <p:txBody>
          <a:bodyPr/>
          <a:lstStyle/>
          <a:p>
            <a:pPr>
              <a:defRPr/>
            </a:pPr>
            <a:r>
              <a:rPr lang="en-US">
                <a:ea typeface="+mj-ea"/>
              </a:rPr>
              <a:t>Physical Storage Media (Cont.)</a:t>
            </a:r>
          </a:p>
        </p:txBody>
      </p:sp>
      <p:sp>
        <p:nvSpPr>
          <p:cNvPr id="23555" name="Rectangle 1027"/>
          <p:cNvSpPr>
            <a:spLocks noGrp="1" noChangeArrowheads="1"/>
          </p:cNvSpPr>
          <p:nvPr>
            <p:ph type="body" idx="1"/>
          </p:nvPr>
        </p:nvSpPr>
        <p:spPr>
          <a:xfrm>
            <a:off x="217170" y="914400"/>
            <a:ext cx="8628380" cy="5474970"/>
          </a:xfrm>
        </p:spPr>
        <p:txBody>
          <a:bodyPr/>
          <a:lstStyle/>
          <a:p>
            <a:r>
              <a:rPr lang="en-US" altLang="en-US" b="1" dirty="0" smtClean="0">
                <a:solidFill>
                  <a:srgbClr val="000099"/>
                </a:solidFill>
              </a:rPr>
              <a:t>Flash memory</a:t>
            </a:r>
            <a:r>
              <a:rPr lang="en-US" altLang="en-US" dirty="0" smtClean="0"/>
              <a:t> </a:t>
            </a:r>
          </a:p>
          <a:p>
            <a:pPr lvl="1"/>
            <a:r>
              <a:rPr lang="en-US" altLang="en-US" dirty="0" smtClean="0">
                <a:ea typeface="ＭＳ Ｐゴシック" panose="020B0600070205080204" pitchFamily="34" charset="-128"/>
              </a:rPr>
              <a:t>Data survives power failure</a:t>
            </a:r>
          </a:p>
          <a:p>
            <a:pPr lvl="1"/>
            <a:r>
              <a:rPr lang="en-US" altLang="en-US" dirty="0" smtClean="0">
                <a:ea typeface="ＭＳ Ｐゴシック" panose="020B0600070205080204" pitchFamily="34" charset="-128"/>
              </a:rPr>
              <a:t>Data can be written at a location only once, but location can be erased and written to again </a:t>
            </a:r>
          </a:p>
          <a:p>
            <a:pPr lvl="2"/>
            <a:r>
              <a:rPr lang="en-US" altLang="en-US" dirty="0" smtClean="0">
                <a:ea typeface="ＭＳ Ｐゴシック" panose="020B0600070205080204" pitchFamily="34" charset="-128"/>
              </a:rPr>
              <a:t>Can support only a limited number (10K – 1M) of write/erase cycles.</a:t>
            </a:r>
          </a:p>
          <a:p>
            <a:pPr lvl="2"/>
            <a:r>
              <a:rPr lang="en-US" altLang="en-US" dirty="0" smtClean="0">
                <a:ea typeface="ＭＳ Ｐゴシック" panose="020B0600070205080204" pitchFamily="34" charset="-128"/>
              </a:rPr>
              <a:t>Erasing of memory has to be done to an entire  bank of memory </a:t>
            </a:r>
          </a:p>
          <a:p>
            <a:pPr lvl="1"/>
            <a:r>
              <a:rPr lang="en-US" altLang="en-US" dirty="0" smtClean="0">
                <a:ea typeface="ＭＳ Ｐゴシック" panose="020B0600070205080204" pitchFamily="34" charset="-128"/>
              </a:rPr>
              <a:t>Reads are roughly as fast as main memory</a:t>
            </a:r>
          </a:p>
          <a:p>
            <a:pPr lvl="1"/>
            <a:r>
              <a:rPr lang="en-US" altLang="en-US" dirty="0" smtClean="0">
                <a:ea typeface="ＭＳ Ｐゴシック" panose="020B0600070205080204" pitchFamily="34" charset="-128"/>
              </a:rPr>
              <a:t>But writes are slow (few microseconds), erase is slower</a:t>
            </a:r>
          </a:p>
          <a:p>
            <a:pPr lvl="1"/>
            <a:r>
              <a:rPr lang="en-US" altLang="en-US" dirty="0" smtClean="0">
                <a:ea typeface="ＭＳ Ｐゴシック" panose="020B0600070205080204" pitchFamily="34" charset="-128"/>
              </a:rPr>
              <a:t>Widely used in embedded devices such as digital cameras, phones, and USB keys</a:t>
            </a:r>
          </a:p>
        </p:txBody>
      </p:sp>
    </p:spTree>
    <p:extLst>
      <p:ext uri="{BB962C8B-B14F-4D97-AF65-F5344CB8AC3E}">
        <p14:creationId xmlns:p14="http://schemas.microsoft.com/office/powerpoint/2010/main" val="23656112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p:txBody>
          <a:bodyPr/>
          <a:lstStyle/>
          <a:p>
            <a:pPr>
              <a:defRPr/>
            </a:pPr>
            <a:r>
              <a:rPr lang="en-US">
                <a:ea typeface="+mj-ea"/>
              </a:rPr>
              <a:t>Figure in-10.1</a:t>
            </a:r>
          </a:p>
        </p:txBody>
      </p:sp>
      <p:pic>
        <p:nvPicPr>
          <p:cNvPr id="158723" name="Picture 4" descr="New PDF from Images Output.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365250"/>
            <a:ext cx="4965700" cy="252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670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2" name="Rectangle 2"/>
          <p:cNvSpPr>
            <a:spLocks noGrp="1" noChangeArrowheads="1"/>
          </p:cNvSpPr>
          <p:nvPr>
            <p:ph type="ctrTitle"/>
          </p:nvPr>
        </p:nvSpPr>
        <p:spPr/>
        <p:txBody>
          <a:bodyPr/>
          <a:lstStyle/>
          <a:p>
            <a:pPr>
              <a:defRPr/>
            </a:pPr>
            <a:r>
              <a:rPr lang="en-US" sz="3200" dirty="0">
                <a:ea typeface="+mj-ea"/>
              </a:rPr>
              <a:t>Chapter 11: Indexing and Hashing</a:t>
            </a:r>
          </a:p>
        </p:txBody>
      </p:sp>
    </p:spTree>
    <p:extLst>
      <p:ext uri="{BB962C8B-B14F-4D97-AF65-F5344CB8AC3E}">
        <p14:creationId xmlns:p14="http://schemas.microsoft.com/office/powerpoint/2010/main" val="20887389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p:txBody>
          <a:bodyPr/>
          <a:lstStyle/>
          <a:p>
            <a:pPr>
              <a:defRPr/>
            </a:pPr>
            <a:r>
              <a:rPr lang="en-US" dirty="0">
                <a:ea typeface="+mj-ea"/>
              </a:rPr>
              <a:t>Chapter </a:t>
            </a:r>
            <a:r>
              <a:rPr lang="en-US" dirty="0" smtClean="0">
                <a:ea typeface="+mj-ea"/>
              </a:rPr>
              <a:t>11:  </a:t>
            </a:r>
            <a:r>
              <a:rPr lang="en-US" dirty="0">
                <a:ea typeface="+mj-ea"/>
              </a:rPr>
              <a:t>Indexing and Hashing</a:t>
            </a:r>
          </a:p>
        </p:txBody>
      </p:sp>
      <p:sp>
        <p:nvSpPr>
          <p:cNvPr id="4099" name="Rectangle 3"/>
          <p:cNvSpPr>
            <a:spLocks noGrp="1" noChangeArrowheads="1"/>
          </p:cNvSpPr>
          <p:nvPr>
            <p:ph type="body" idx="1"/>
          </p:nvPr>
        </p:nvSpPr>
        <p:spPr/>
        <p:txBody>
          <a:bodyPr/>
          <a:lstStyle/>
          <a:p>
            <a:r>
              <a:rPr lang="en-US" altLang="en-US" dirty="0" smtClean="0"/>
              <a:t>Basic Concepts</a:t>
            </a:r>
          </a:p>
          <a:p>
            <a:r>
              <a:rPr lang="en-US" altLang="en-US" dirty="0" smtClean="0"/>
              <a:t>Ordered Indices </a:t>
            </a:r>
          </a:p>
          <a:p>
            <a:r>
              <a:rPr lang="en-US" altLang="en-US" dirty="0" smtClean="0"/>
              <a:t>B</a:t>
            </a:r>
            <a:r>
              <a:rPr lang="en-US" altLang="en-US" baseline="30000" dirty="0" smtClean="0"/>
              <a:t>+</a:t>
            </a:r>
            <a:r>
              <a:rPr lang="en-US" altLang="en-US" dirty="0" smtClean="0"/>
              <a:t>-Tree Index Files</a:t>
            </a:r>
          </a:p>
          <a:p>
            <a:r>
              <a:rPr lang="en-US" altLang="en-US" dirty="0" smtClean="0"/>
              <a:t>B-Tree Index Files</a:t>
            </a:r>
          </a:p>
          <a:p>
            <a:r>
              <a:rPr lang="en-US" altLang="en-US" dirty="0" smtClean="0"/>
              <a:t>Static Hashing</a:t>
            </a:r>
          </a:p>
          <a:p>
            <a:r>
              <a:rPr lang="en-US" altLang="en-US" dirty="0" smtClean="0"/>
              <a:t>Dynamic Hashing </a:t>
            </a:r>
          </a:p>
          <a:p>
            <a:r>
              <a:rPr lang="en-US" altLang="en-US" dirty="0" smtClean="0"/>
              <a:t>Comparison of Ordered Indexing and Hashing </a:t>
            </a:r>
          </a:p>
          <a:p>
            <a:r>
              <a:rPr lang="en-US" altLang="en-US" dirty="0" smtClean="0"/>
              <a:t>Index Definition in SQL</a:t>
            </a:r>
          </a:p>
          <a:p>
            <a:r>
              <a:rPr lang="en-US" altLang="en-US" dirty="0" smtClean="0"/>
              <a:t>Multiple-Key Access</a:t>
            </a:r>
          </a:p>
        </p:txBody>
      </p:sp>
    </p:spTree>
    <p:extLst>
      <p:ext uri="{BB962C8B-B14F-4D97-AF65-F5344CB8AC3E}">
        <p14:creationId xmlns:p14="http://schemas.microsoft.com/office/powerpoint/2010/main" val="10954476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p:cNvSpPr>
            <a:spLocks noGrp="1" noChangeArrowheads="1"/>
          </p:cNvSpPr>
          <p:nvPr>
            <p:ph type="title"/>
          </p:nvPr>
        </p:nvSpPr>
        <p:spPr/>
        <p:txBody>
          <a:bodyPr/>
          <a:lstStyle/>
          <a:p>
            <a:pPr>
              <a:defRPr/>
            </a:pPr>
            <a:r>
              <a:rPr lang="en-US">
                <a:ea typeface="+mj-ea"/>
              </a:rPr>
              <a:t>Basic Concepts</a:t>
            </a:r>
          </a:p>
        </p:txBody>
      </p:sp>
      <p:sp>
        <p:nvSpPr>
          <p:cNvPr id="5123" name="Rectangle 3"/>
          <p:cNvSpPr>
            <a:spLocks noGrp="1" noChangeArrowheads="1"/>
          </p:cNvSpPr>
          <p:nvPr>
            <p:ph type="body" idx="1"/>
          </p:nvPr>
        </p:nvSpPr>
        <p:spPr>
          <a:xfrm>
            <a:off x="171450" y="891540"/>
            <a:ext cx="8778239" cy="5520689"/>
          </a:xfrm>
        </p:spPr>
        <p:txBody>
          <a:bodyPr/>
          <a:lstStyle/>
          <a:p>
            <a:r>
              <a:rPr lang="en-US" altLang="en-US" dirty="0" smtClean="0"/>
              <a:t>Indexing mechanisms used to speed up access to desired data.</a:t>
            </a:r>
          </a:p>
          <a:p>
            <a:pPr lvl="1"/>
            <a:r>
              <a:rPr lang="en-US" altLang="en-US" dirty="0" smtClean="0">
                <a:ea typeface="ＭＳ Ｐゴシック" panose="020B0600070205080204" pitchFamily="34" charset="-128"/>
              </a:rPr>
              <a:t>E.g., author catalog in library</a:t>
            </a:r>
          </a:p>
          <a:p>
            <a:r>
              <a:rPr lang="en-US" altLang="en-US" b="1" dirty="0" smtClean="0">
                <a:solidFill>
                  <a:srgbClr val="000099"/>
                </a:solidFill>
              </a:rPr>
              <a:t>Search Key</a:t>
            </a:r>
            <a:r>
              <a:rPr lang="en-US" altLang="en-US" dirty="0" smtClean="0"/>
              <a:t> - attribute to set of attributes used to look up records in a file.</a:t>
            </a:r>
          </a:p>
          <a:p>
            <a:r>
              <a:rPr lang="en-US" altLang="en-US" dirty="0" smtClean="0"/>
              <a:t>An </a:t>
            </a:r>
            <a:r>
              <a:rPr lang="en-US" altLang="en-US" b="1" dirty="0" smtClean="0">
                <a:solidFill>
                  <a:srgbClr val="000099"/>
                </a:solidFill>
              </a:rPr>
              <a:t>index file</a:t>
            </a:r>
            <a:r>
              <a:rPr lang="en-US" altLang="en-US" b="1" dirty="0" smtClean="0"/>
              <a:t> </a:t>
            </a:r>
            <a:r>
              <a:rPr lang="en-US" altLang="en-US" dirty="0" smtClean="0"/>
              <a:t>consists of records (called </a:t>
            </a:r>
            <a:r>
              <a:rPr lang="en-US" altLang="en-US" b="1" dirty="0" smtClean="0">
                <a:solidFill>
                  <a:srgbClr val="000099"/>
                </a:solidFill>
              </a:rPr>
              <a:t>index entries</a:t>
            </a:r>
            <a:r>
              <a:rPr lang="en-US" altLang="en-US" dirty="0" smtClean="0"/>
              <a:t>) of the form</a:t>
            </a:r>
            <a:br>
              <a:rPr lang="en-US" altLang="en-US" dirty="0" smtClean="0"/>
            </a:br>
            <a:r>
              <a:rPr lang="en-US" altLang="en-US" dirty="0" smtClean="0"/>
              <a:t/>
            </a:r>
            <a:br>
              <a:rPr lang="en-US" altLang="en-US" dirty="0" smtClean="0"/>
            </a:br>
            <a:endParaRPr lang="en-US" altLang="en-US" dirty="0" smtClean="0"/>
          </a:p>
          <a:p>
            <a:endParaRPr lang="en-US" altLang="en-US" dirty="0" smtClean="0"/>
          </a:p>
          <a:p>
            <a:r>
              <a:rPr lang="en-US" altLang="en-US" dirty="0" smtClean="0"/>
              <a:t>Index files are typically much smaller than the original file </a:t>
            </a:r>
          </a:p>
          <a:p>
            <a:r>
              <a:rPr lang="en-US" altLang="en-US" dirty="0" smtClean="0"/>
              <a:t>Two basic kinds of indices:</a:t>
            </a:r>
          </a:p>
          <a:p>
            <a:pPr lvl="1"/>
            <a:r>
              <a:rPr lang="en-US" altLang="en-US" b="1" dirty="0" smtClean="0">
                <a:ea typeface="ＭＳ Ｐゴシック" panose="020B0600070205080204" pitchFamily="34" charset="-128"/>
              </a:rPr>
              <a:t>Ordered indices:  </a:t>
            </a:r>
            <a:r>
              <a:rPr lang="en-US" altLang="en-US" dirty="0" smtClean="0">
                <a:ea typeface="ＭＳ Ｐゴシック" panose="020B0600070205080204" pitchFamily="34" charset="-128"/>
              </a:rPr>
              <a:t>search keys are stored in sorted order</a:t>
            </a:r>
          </a:p>
          <a:p>
            <a:pPr lvl="1"/>
            <a:r>
              <a:rPr lang="en-US" altLang="en-US" b="1" dirty="0" smtClean="0">
                <a:ea typeface="ＭＳ Ｐゴシック" panose="020B0600070205080204" pitchFamily="34" charset="-128"/>
              </a:rPr>
              <a:t>Hash indices:</a:t>
            </a:r>
            <a:r>
              <a:rPr lang="en-US" altLang="en-US" dirty="0" smtClean="0">
                <a:ea typeface="ＭＳ Ｐゴシック" panose="020B0600070205080204" pitchFamily="34" charset="-128"/>
              </a:rPr>
              <a:t>  search keys are distributed uniformly across “buckets” using a “hash function”. </a:t>
            </a:r>
          </a:p>
        </p:txBody>
      </p:sp>
      <p:sp>
        <p:nvSpPr>
          <p:cNvPr id="5124" name="Rectangle 4"/>
          <p:cNvSpPr>
            <a:spLocks noChangeArrowheads="1"/>
          </p:cNvSpPr>
          <p:nvPr/>
        </p:nvSpPr>
        <p:spPr bwMode="auto">
          <a:xfrm>
            <a:off x="3044825" y="3025775"/>
            <a:ext cx="1506538" cy="38417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sz="1800" dirty="0"/>
              <a:t>search-key</a:t>
            </a:r>
          </a:p>
        </p:txBody>
      </p:sp>
      <p:sp>
        <p:nvSpPr>
          <p:cNvPr id="5125" name="Rectangle 5"/>
          <p:cNvSpPr>
            <a:spLocks noChangeArrowheads="1"/>
          </p:cNvSpPr>
          <p:nvPr/>
        </p:nvSpPr>
        <p:spPr bwMode="auto">
          <a:xfrm>
            <a:off x="4519613" y="3024188"/>
            <a:ext cx="1184275" cy="384175"/>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sz="1800" dirty="0"/>
              <a:t>pointer</a:t>
            </a:r>
          </a:p>
        </p:txBody>
      </p:sp>
    </p:spTree>
    <p:extLst>
      <p:ext uri="{BB962C8B-B14F-4D97-AF65-F5344CB8AC3E}">
        <p14:creationId xmlns:p14="http://schemas.microsoft.com/office/powerpoint/2010/main" val="28776943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1826" name="Rectangle 2"/>
          <p:cNvSpPr>
            <a:spLocks noGrp="1" noChangeArrowheads="1"/>
          </p:cNvSpPr>
          <p:nvPr>
            <p:ph type="title"/>
          </p:nvPr>
        </p:nvSpPr>
        <p:spPr/>
        <p:txBody>
          <a:bodyPr/>
          <a:lstStyle/>
          <a:p>
            <a:pPr>
              <a:defRPr/>
            </a:pPr>
            <a:r>
              <a:rPr lang="en-US">
                <a:ea typeface="+mj-ea"/>
              </a:rPr>
              <a:t>Index Evaluation Metrics</a:t>
            </a:r>
          </a:p>
        </p:txBody>
      </p:sp>
      <p:sp>
        <p:nvSpPr>
          <p:cNvPr id="6147" name="Rectangle 3"/>
          <p:cNvSpPr>
            <a:spLocks noGrp="1" noChangeArrowheads="1"/>
          </p:cNvSpPr>
          <p:nvPr>
            <p:ph type="body" idx="1"/>
          </p:nvPr>
        </p:nvSpPr>
        <p:spPr/>
        <p:txBody>
          <a:bodyPr/>
          <a:lstStyle/>
          <a:p>
            <a:r>
              <a:rPr lang="en-US" altLang="en-US" dirty="0" smtClean="0"/>
              <a:t>Access types supported efficiently.  E.g., </a:t>
            </a:r>
          </a:p>
          <a:p>
            <a:pPr lvl="1"/>
            <a:r>
              <a:rPr lang="en-US" altLang="en-US" dirty="0" smtClean="0">
                <a:ea typeface="ＭＳ Ｐゴシック" panose="020B0600070205080204" pitchFamily="34" charset="-128"/>
              </a:rPr>
              <a:t>records with a specified value in the attribute</a:t>
            </a:r>
          </a:p>
          <a:p>
            <a:pPr lvl="1"/>
            <a:r>
              <a:rPr lang="en-US" altLang="en-US" dirty="0" smtClean="0">
                <a:ea typeface="ＭＳ Ｐゴシック" panose="020B0600070205080204" pitchFamily="34" charset="-128"/>
              </a:rPr>
              <a:t>or records with an attribute value falling in a specified range of values.</a:t>
            </a:r>
          </a:p>
          <a:p>
            <a:r>
              <a:rPr lang="en-US" altLang="en-US" dirty="0" smtClean="0"/>
              <a:t>Access time</a:t>
            </a:r>
          </a:p>
          <a:p>
            <a:r>
              <a:rPr lang="en-US" altLang="en-US" dirty="0" smtClean="0"/>
              <a:t>Insertion time</a:t>
            </a:r>
          </a:p>
          <a:p>
            <a:r>
              <a:rPr lang="en-US" altLang="en-US" dirty="0" smtClean="0"/>
              <a:t>Deletion time</a:t>
            </a:r>
          </a:p>
          <a:p>
            <a:r>
              <a:rPr lang="en-US" altLang="en-US" dirty="0" smtClean="0"/>
              <a:t>Space overhead</a:t>
            </a:r>
          </a:p>
        </p:txBody>
      </p:sp>
    </p:spTree>
    <p:extLst>
      <p:ext uri="{BB962C8B-B14F-4D97-AF65-F5344CB8AC3E}">
        <p14:creationId xmlns:p14="http://schemas.microsoft.com/office/powerpoint/2010/main" val="174975737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p:txBody>
          <a:bodyPr/>
          <a:lstStyle/>
          <a:p>
            <a:pPr>
              <a:defRPr/>
            </a:pPr>
            <a:r>
              <a:rPr lang="en-US">
                <a:ea typeface="+mj-ea"/>
              </a:rPr>
              <a:t>Ordered Indices</a:t>
            </a:r>
          </a:p>
        </p:txBody>
      </p:sp>
      <p:sp>
        <p:nvSpPr>
          <p:cNvPr id="1103875" name="Rectangle 3"/>
          <p:cNvSpPr>
            <a:spLocks noGrp="1" noChangeArrowheads="1"/>
          </p:cNvSpPr>
          <p:nvPr>
            <p:ph type="body" idx="1"/>
          </p:nvPr>
        </p:nvSpPr>
        <p:spPr>
          <a:xfrm>
            <a:off x="217170" y="914400"/>
            <a:ext cx="8789670" cy="5463540"/>
          </a:xfrm>
        </p:spPr>
        <p:txBody>
          <a:bodyPr/>
          <a:lstStyle/>
          <a:p>
            <a:r>
              <a:rPr lang="en-US" altLang="en-US" dirty="0" smtClean="0"/>
              <a:t>In an </a:t>
            </a:r>
            <a:r>
              <a:rPr lang="en-US" altLang="en-US" b="1" dirty="0" smtClean="0">
                <a:solidFill>
                  <a:srgbClr val="000099"/>
                </a:solidFill>
              </a:rPr>
              <a:t>ordered index</a:t>
            </a:r>
            <a:r>
              <a:rPr lang="en-US" altLang="en-US" b="1" dirty="0" smtClean="0"/>
              <a:t>, </a:t>
            </a:r>
            <a:r>
              <a:rPr lang="en-US" altLang="en-US" dirty="0" smtClean="0"/>
              <a:t>index entries are stored sorted on the search key value.  E.g., author catalog in library.</a:t>
            </a:r>
          </a:p>
          <a:p>
            <a:r>
              <a:rPr lang="en-US" altLang="en-US" b="1" dirty="0" smtClean="0">
                <a:solidFill>
                  <a:srgbClr val="000099"/>
                </a:solidFill>
              </a:rPr>
              <a:t>Primary index</a:t>
            </a:r>
            <a:r>
              <a:rPr lang="en-US" altLang="en-US" b="1" dirty="0" smtClean="0"/>
              <a:t>: </a:t>
            </a:r>
            <a:r>
              <a:rPr lang="en-US" altLang="en-US" dirty="0" smtClean="0"/>
              <a:t>in a sequentially ordered file, the index whose search key specifies the sequential order of the file.</a:t>
            </a:r>
          </a:p>
          <a:p>
            <a:pPr lvl="1"/>
            <a:r>
              <a:rPr lang="en-US" altLang="en-US" dirty="0" smtClean="0">
                <a:ea typeface="ＭＳ Ｐゴシック" panose="020B0600070205080204" pitchFamily="34" charset="-128"/>
              </a:rPr>
              <a:t>Also called </a:t>
            </a:r>
            <a:r>
              <a:rPr lang="en-US" altLang="en-US" b="1" dirty="0" smtClean="0">
                <a:solidFill>
                  <a:srgbClr val="000099"/>
                </a:solidFill>
                <a:ea typeface="ＭＳ Ｐゴシック" panose="020B0600070205080204" pitchFamily="34" charset="-128"/>
              </a:rPr>
              <a:t>clustering index</a:t>
            </a:r>
            <a:endParaRPr lang="en-US" altLang="en-US" dirty="0" smtClean="0">
              <a:solidFill>
                <a:srgbClr val="000099"/>
              </a:solidFill>
              <a:ea typeface="ＭＳ Ｐゴシック" panose="020B0600070205080204" pitchFamily="34" charset="-128"/>
            </a:endParaRPr>
          </a:p>
          <a:p>
            <a:pPr lvl="1"/>
            <a:r>
              <a:rPr lang="en-US" altLang="en-US" dirty="0" smtClean="0">
                <a:ea typeface="ＭＳ Ｐゴシック" panose="020B0600070205080204" pitchFamily="34" charset="-128"/>
              </a:rPr>
              <a:t>The search key of a primary index is usually but not necessarily the primary key.</a:t>
            </a:r>
          </a:p>
          <a:p>
            <a:r>
              <a:rPr lang="en-US" altLang="en-US" b="1" dirty="0" smtClean="0">
                <a:solidFill>
                  <a:srgbClr val="000099"/>
                </a:solidFill>
              </a:rPr>
              <a:t>Secondary index</a:t>
            </a:r>
            <a:r>
              <a:rPr lang="en-US" altLang="en-US" dirty="0" smtClean="0"/>
              <a:t>:</a:t>
            </a:r>
            <a:r>
              <a:rPr lang="en-US" altLang="en-US" b="1" dirty="0" smtClean="0"/>
              <a:t> </a:t>
            </a:r>
            <a:r>
              <a:rPr lang="en-US" altLang="en-US" dirty="0" smtClean="0"/>
              <a:t>an index whose search key specifies an order different from the sequential order of the file.  Also called </a:t>
            </a:r>
            <a:br>
              <a:rPr lang="en-US" altLang="en-US" dirty="0" smtClean="0"/>
            </a:br>
            <a:r>
              <a:rPr lang="en-US" altLang="en-US" dirty="0" smtClean="0">
                <a:solidFill>
                  <a:srgbClr val="000099"/>
                </a:solidFill>
              </a:rPr>
              <a:t>non-clustering index</a:t>
            </a:r>
            <a:r>
              <a:rPr lang="en-US" altLang="en-US" b="1" dirty="0" smtClean="0"/>
              <a:t>.</a:t>
            </a:r>
            <a:endParaRPr lang="en-US" altLang="en-US" dirty="0" smtClean="0"/>
          </a:p>
          <a:p>
            <a:r>
              <a:rPr lang="en-US" altLang="en-US" dirty="0" smtClean="0">
                <a:solidFill>
                  <a:srgbClr val="000099"/>
                </a:solidFill>
              </a:rPr>
              <a:t>Index-sequential file</a:t>
            </a:r>
            <a:r>
              <a:rPr lang="en-US" altLang="en-US" b="1" dirty="0" smtClean="0"/>
              <a:t>:</a:t>
            </a:r>
            <a:r>
              <a:rPr lang="en-US" altLang="en-US" dirty="0" smtClean="0"/>
              <a:t> ordered sequential file with a primary index.</a:t>
            </a:r>
          </a:p>
        </p:txBody>
      </p:sp>
    </p:spTree>
    <p:extLst>
      <p:ext uri="{BB962C8B-B14F-4D97-AF65-F5344CB8AC3E}">
        <p14:creationId xmlns:p14="http://schemas.microsoft.com/office/powerpoint/2010/main" val="1965716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p:cNvSpPr>
            <a:spLocks noGrp="1" noChangeArrowheads="1"/>
          </p:cNvSpPr>
          <p:nvPr>
            <p:ph type="title"/>
          </p:nvPr>
        </p:nvSpPr>
        <p:spPr/>
        <p:txBody>
          <a:bodyPr/>
          <a:lstStyle/>
          <a:p>
            <a:pPr>
              <a:defRPr/>
            </a:pPr>
            <a:r>
              <a:rPr lang="en-US">
                <a:ea typeface="+mj-ea"/>
              </a:rPr>
              <a:t>Dense Index Files</a:t>
            </a:r>
          </a:p>
        </p:txBody>
      </p:sp>
      <p:sp>
        <p:nvSpPr>
          <p:cNvPr id="8195" name="Rectangle 3"/>
          <p:cNvSpPr>
            <a:spLocks noGrp="1" noChangeArrowheads="1"/>
          </p:cNvSpPr>
          <p:nvPr>
            <p:ph type="body" idx="1"/>
          </p:nvPr>
        </p:nvSpPr>
        <p:spPr>
          <a:xfrm>
            <a:off x="148590" y="834391"/>
            <a:ext cx="8892540" cy="1325880"/>
          </a:xfrm>
        </p:spPr>
        <p:txBody>
          <a:bodyPr/>
          <a:lstStyle/>
          <a:p>
            <a:r>
              <a:rPr lang="en-US" altLang="en-US" sz="2000" b="1" dirty="0" smtClean="0">
                <a:solidFill>
                  <a:srgbClr val="000099"/>
                </a:solidFill>
              </a:rPr>
              <a:t>Dense index</a:t>
            </a:r>
            <a:r>
              <a:rPr lang="en-US" altLang="en-US" sz="2000" dirty="0" smtClean="0"/>
              <a:t> — Index record appears for every search-key value in the file. </a:t>
            </a:r>
          </a:p>
          <a:p>
            <a:r>
              <a:rPr lang="en-US" altLang="en-US" sz="2000" dirty="0" smtClean="0"/>
              <a:t>E.g. index on </a:t>
            </a:r>
            <a:r>
              <a:rPr lang="en-US" altLang="en-US" sz="2000" i="1" dirty="0" smtClean="0"/>
              <a:t>ID</a:t>
            </a:r>
            <a:r>
              <a:rPr lang="en-US" altLang="en-US" sz="2000" dirty="0" smtClean="0"/>
              <a:t> attribute of </a:t>
            </a:r>
            <a:r>
              <a:rPr lang="en-US" altLang="en-US" sz="2000" i="1" dirty="0" smtClean="0"/>
              <a:t>instructor</a:t>
            </a:r>
            <a:r>
              <a:rPr lang="en-US" altLang="en-US" sz="2000" dirty="0" smtClean="0"/>
              <a:t> relation </a:t>
            </a:r>
          </a:p>
        </p:txBody>
      </p:sp>
      <p:pic>
        <p:nvPicPr>
          <p:cNvPr id="81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2167982"/>
            <a:ext cx="8629650" cy="4191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7146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p:cNvSpPr>
            <a:spLocks noGrp="1" noChangeArrowheads="1"/>
          </p:cNvSpPr>
          <p:nvPr>
            <p:ph type="title"/>
          </p:nvPr>
        </p:nvSpPr>
        <p:spPr/>
        <p:txBody>
          <a:bodyPr/>
          <a:lstStyle/>
          <a:p>
            <a:pPr>
              <a:defRPr/>
            </a:pPr>
            <a:r>
              <a:rPr lang="en-US">
                <a:ea typeface="+mj-ea"/>
              </a:rPr>
              <a:t>Dense Index Files (Cont.)</a:t>
            </a:r>
          </a:p>
        </p:txBody>
      </p:sp>
      <p:sp>
        <p:nvSpPr>
          <p:cNvPr id="9219" name="Rectangle 3"/>
          <p:cNvSpPr>
            <a:spLocks noGrp="1" noChangeArrowheads="1"/>
          </p:cNvSpPr>
          <p:nvPr>
            <p:ph type="body" idx="1"/>
          </p:nvPr>
        </p:nvSpPr>
        <p:spPr>
          <a:xfrm>
            <a:off x="148590" y="857251"/>
            <a:ext cx="8327073" cy="697230"/>
          </a:xfrm>
        </p:spPr>
        <p:txBody>
          <a:bodyPr/>
          <a:lstStyle/>
          <a:p>
            <a:r>
              <a:rPr lang="en-US" altLang="en-US" sz="2000" dirty="0" smtClean="0"/>
              <a:t>Dense index on </a:t>
            </a:r>
            <a:r>
              <a:rPr lang="en-US" altLang="en-US" sz="2000" i="1" dirty="0" err="1" smtClean="0"/>
              <a:t>dept_name</a:t>
            </a:r>
            <a:r>
              <a:rPr lang="en-US" altLang="en-US" sz="2000" dirty="0" smtClean="0"/>
              <a:t>, with </a:t>
            </a:r>
            <a:r>
              <a:rPr lang="en-US" altLang="en-US" sz="2000" i="1" dirty="0" smtClean="0"/>
              <a:t>instructor </a:t>
            </a:r>
            <a:r>
              <a:rPr lang="en-US" altLang="en-US" sz="2000" dirty="0" smtClean="0"/>
              <a:t>file sorted on </a:t>
            </a:r>
            <a:r>
              <a:rPr lang="en-US" altLang="en-US" sz="2000" i="1" dirty="0" err="1" smtClean="0"/>
              <a:t>dept_name</a:t>
            </a:r>
            <a:endParaRPr lang="en-US" altLang="en-US" sz="2000" dirty="0" smtClean="0"/>
          </a:p>
        </p:txBody>
      </p:sp>
      <p:pic>
        <p:nvPicPr>
          <p:cNvPr id="922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684657"/>
            <a:ext cx="8507413" cy="413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71731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p:cNvSpPr>
            <a:spLocks noGrp="1" noChangeArrowheads="1"/>
          </p:cNvSpPr>
          <p:nvPr>
            <p:ph type="title"/>
          </p:nvPr>
        </p:nvSpPr>
        <p:spPr/>
        <p:txBody>
          <a:bodyPr/>
          <a:lstStyle/>
          <a:p>
            <a:pPr>
              <a:defRPr/>
            </a:pPr>
            <a:r>
              <a:rPr lang="en-US">
                <a:ea typeface="+mj-ea"/>
              </a:rPr>
              <a:t>Sparse Index Files</a:t>
            </a:r>
          </a:p>
        </p:txBody>
      </p:sp>
      <p:sp>
        <p:nvSpPr>
          <p:cNvPr id="10243" name="Rectangle 3"/>
          <p:cNvSpPr>
            <a:spLocks noGrp="1" noChangeArrowheads="1"/>
          </p:cNvSpPr>
          <p:nvPr>
            <p:ph type="body" idx="1"/>
          </p:nvPr>
        </p:nvSpPr>
        <p:spPr>
          <a:xfrm>
            <a:off x="217170" y="891540"/>
            <a:ext cx="8801100" cy="2377440"/>
          </a:xfrm>
        </p:spPr>
        <p:txBody>
          <a:bodyPr/>
          <a:lstStyle/>
          <a:p>
            <a:r>
              <a:rPr lang="en-US" altLang="en-US" b="1" dirty="0" smtClean="0">
                <a:solidFill>
                  <a:srgbClr val="000099"/>
                </a:solidFill>
              </a:rPr>
              <a:t>Sparse Index</a:t>
            </a:r>
            <a:r>
              <a:rPr lang="en-US" altLang="en-US" dirty="0" smtClean="0"/>
              <a:t>:  contains index records for only some search-key values.</a:t>
            </a:r>
          </a:p>
          <a:p>
            <a:pPr lvl="1"/>
            <a:r>
              <a:rPr lang="en-US" altLang="en-US" dirty="0" smtClean="0">
                <a:ea typeface="ＭＳ Ｐゴシック" panose="020B0600070205080204" pitchFamily="34" charset="-128"/>
              </a:rPr>
              <a:t>Applicable when records are sequentially ordered on search-key</a:t>
            </a:r>
          </a:p>
          <a:p>
            <a:r>
              <a:rPr lang="en-US" altLang="en-US" dirty="0" smtClean="0"/>
              <a:t>To locate a record with search-key value </a:t>
            </a:r>
            <a:r>
              <a:rPr lang="en-US" altLang="en-US" i="1" dirty="0" smtClean="0"/>
              <a:t>K</a:t>
            </a:r>
            <a:r>
              <a:rPr lang="en-US" altLang="en-US" dirty="0" smtClean="0"/>
              <a:t> we:</a:t>
            </a:r>
          </a:p>
          <a:p>
            <a:pPr lvl="1"/>
            <a:r>
              <a:rPr lang="en-US" altLang="en-US" dirty="0" smtClean="0">
                <a:ea typeface="ＭＳ Ｐゴシック" panose="020B0600070205080204" pitchFamily="34" charset="-128"/>
              </a:rPr>
              <a:t>Find index record with largest search-key value &lt; </a:t>
            </a:r>
            <a:r>
              <a:rPr lang="en-US" altLang="en-US" i="1" dirty="0" smtClean="0">
                <a:ea typeface="ＭＳ Ｐゴシック" panose="020B0600070205080204" pitchFamily="34" charset="-128"/>
              </a:rPr>
              <a:t>K</a:t>
            </a:r>
            <a:endParaRPr lang="en-US" altLang="en-US" dirty="0" smtClean="0">
              <a:ea typeface="ＭＳ Ｐゴシック" panose="020B0600070205080204" pitchFamily="34" charset="-128"/>
            </a:endParaRPr>
          </a:p>
          <a:p>
            <a:pPr lvl="1"/>
            <a:r>
              <a:rPr lang="en-US" altLang="en-US" dirty="0" smtClean="0">
                <a:ea typeface="ＭＳ Ｐゴシック" panose="020B0600070205080204" pitchFamily="34" charset="-128"/>
              </a:rPr>
              <a:t>Search file sequentially starting at the record to which the index record points</a:t>
            </a:r>
          </a:p>
        </p:txBody>
      </p:sp>
      <p:pic>
        <p:nvPicPr>
          <p:cNvPr id="102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991" y="3268980"/>
            <a:ext cx="7426809" cy="341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96698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p:cNvSpPr>
            <a:spLocks noGrp="1" noChangeArrowheads="1"/>
          </p:cNvSpPr>
          <p:nvPr>
            <p:ph type="title"/>
          </p:nvPr>
        </p:nvSpPr>
        <p:spPr/>
        <p:txBody>
          <a:bodyPr/>
          <a:lstStyle/>
          <a:p>
            <a:pPr>
              <a:defRPr/>
            </a:pPr>
            <a:r>
              <a:rPr lang="en-US">
                <a:ea typeface="+mj-ea"/>
              </a:rPr>
              <a:t>Sparse Index Files (Cont.)</a:t>
            </a:r>
          </a:p>
        </p:txBody>
      </p:sp>
      <p:sp>
        <p:nvSpPr>
          <p:cNvPr id="11267" name="Rectangle 3"/>
          <p:cNvSpPr>
            <a:spLocks noGrp="1" noChangeArrowheads="1"/>
          </p:cNvSpPr>
          <p:nvPr>
            <p:ph type="body" idx="1"/>
          </p:nvPr>
        </p:nvSpPr>
        <p:spPr/>
        <p:txBody>
          <a:bodyPr/>
          <a:lstStyle/>
          <a:p>
            <a:r>
              <a:rPr lang="en-US" altLang="en-US" dirty="0" smtClean="0"/>
              <a:t>Compared to dense indices:</a:t>
            </a:r>
          </a:p>
          <a:p>
            <a:pPr lvl="1"/>
            <a:r>
              <a:rPr lang="en-US" altLang="en-US" dirty="0" smtClean="0">
                <a:ea typeface="ＭＳ Ｐゴシック" panose="020B0600070205080204" pitchFamily="34" charset="-128"/>
              </a:rPr>
              <a:t>Less space and less maintenance overhead for insertions and deletions.</a:t>
            </a:r>
          </a:p>
          <a:p>
            <a:pPr lvl="1"/>
            <a:r>
              <a:rPr lang="en-US" altLang="en-US" dirty="0" smtClean="0">
                <a:ea typeface="ＭＳ Ｐゴシック" panose="020B0600070205080204" pitchFamily="34" charset="-128"/>
              </a:rPr>
              <a:t>Generally slower than dense index for locating records.</a:t>
            </a:r>
          </a:p>
          <a:p>
            <a:r>
              <a:rPr lang="en-US" altLang="en-US" b="1" dirty="0" smtClean="0"/>
              <a:t>Good tradeoff</a:t>
            </a:r>
            <a:r>
              <a:rPr lang="en-US" altLang="en-US" dirty="0" smtClean="0"/>
              <a:t>: sparse index with an index entry for every block in file, corresponding to least search-key value in the block.</a:t>
            </a:r>
          </a:p>
        </p:txBody>
      </p:sp>
      <p:grpSp>
        <p:nvGrpSpPr>
          <p:cNvPr id="11268" name="Group 8"/>
          <p:cNvGrpSpPr>
            <a:grpSpLocks/>
          </p:cNvGrpSpPr>
          <p:nvPr/>
        </p:nvGrpSpPr>
        <p:grpSpPr bwMode="auto">
          <a:xfrm>
            <a:off x="3009900" y="3348038"/>
            <a:ext cx="3024188" cy="2862262"/>
            <a:chOff x="3486" y="2060"/>
            <a:chExt cx="1905" cy="1803"/>
          </a:xfrm>
        </p:grpSpPr>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l="39275" b="53145"/>
            <a:stretch>
              <a:fillRect/>
            </a:stretch>
          </p:blipFill>
          <p:spPr bwMode="auto">
            <a:xfrm>
              <a:off x="3517" y="2060"/>
              <a:ext cx="1874" cy="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6"/>
            <p:cNvSpPr>
              <a:spLocks noChangeArrowheads="1"/>
            </p:cNvSpPr>
            <p:nvPr/>
          </p:nvSpPr>
          <p:spPr bwMode="auto">
            <a:xfrm>
              <a:off x="3486" y="2999"/>
              <a:ext cx="794" cy="864"/>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sp>
          <p:nvSpPr>
            <p:cNvPr id="11271" name="Rectangle 7"/>
            <p:cNvSpPr>
              <a:spLocks noChangeArrowheads="1"/>
            </p:cNvSpPr>
            <p:nvPr/>
          </p:nvSpPr>
          <p:spPr bwMode="auto">
            <a:xfrm>
              <a:off x="3562" y="3360"/>
              <a:ext cx="1046" cy="46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36010809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pPr>
              <a:defRPr/>
            </a:pPr>
            <a:r>
              <a:rPr lang="en-US">
                <a:ea typeface="+mj-ea"/>
              </a:rPr>
              <a:t>Physical Storage Media (Cont.)</a:t>
            </a:r>
          </a:p>
        </p:txBody>
      </p:sp>
      <p:sp>
        <p:nvSpPr>
          <p:cNvPr id="25603" name="Rectangle 3"/>
          <p:cNvSpPr>
            <a:spLocks noGrp="1" noChangeArrowheads="1"/>
          </p:cNvSpPr>
          <p:nvPr>
            <p:ph type="body" idx="1"/>
          </p:nvPr>
        </p:nvSpPr>
        <p:spPr>
          <a:xfrm>
            <a:off x="171450" y="891541"/>
            <a:ext cx="8972550" cy="5703569"/>
          </a:xfrm>
        </p:spPr>
        <p:txBody>
          <a:bodyPr/>
          <a:lstStyle/>
          <a:p>
            <a:r>
              <a:rPr lang="en-US" altLang="en-US" b="1" dirty="0" smtClean="0">
                <a:solidFill>
                  <a:srgbClr val="000099"/>
                </a:solidFill>
              </a:rPr>
              <a:t>Magnetic-disk</a:t>
            </a:r>
          </a:p>
          <a:p>
            <a:pPr lvl="1"/>
            <a:r>
              <a:rPr lang="en-US" altLang="en-US" dirty="0" smtClean="0">
                <a:ea typeface="ＭＳ Ｐゴシック" panose="020B0600070205080204" pitchFamily="34" charset="-128"/>
              </a:rPr>
              <a:t>Data is stored on spinning disk, and read/written magnetically</a:t>
            </a:r>
          </a:p>
          <a:p>
            <a:pPr lvl="1"/>
            <a:r>
              <a:rPr lang="en-US" altLang="en-US" dirty="0" smtClean="0">
                <a:ea typeface="ＭＳ Ｐゴシック" panose="020B0600070205080204" pitchFamily="34" charset="-128"/>
              </a:rPr>
              <a:t>Primary medium for the long-term storage of data; typically stores entire database.</a:t>
            </a:r>
          </a:p>
          <a:p>
            <a:pPr lvl="1"/>
            <a:r>
              <a:rPr lang="en-US" altLang="en-US" dirty="0" smtClean="0">
                <a:ea typeface="ＭＳ Ｐゴシック" panose="020B0600070205080204" pitchFamily="34" charset="-128"/>
              </a:rPr>
              <a:t>Data must be moved from disk to main memory for access, and written back for storage</a:t>
            </a:r>
          </a:p>
          <a:p>
            <a:pPr lvl="2"/>
            <a:r>
              <a:rPr lang="en-US" altLang="en-US" dirty="0" smtClean="0">
                <a:ea typeface="ＭＳ Ｐゴシック" panose="020B0600070205080204" pitchFamily="34" charset="-128"/>
              </a:rPr>
              <a:t>Much slower access than main memory (more on this later)</a:t>
            </a:r>
          </a:p>
          <a:p>
            <a:pPr lvl="1"/>
            <a:r>
              <a:rPr lang="en-US" altLang="en-US" b="1" dirty="0" smtClean="0">
                <a:solidFill>
                  <a:srgbClr val="000099"/>
                </a:solidFill>
                <a:ea typeface="ＭＳ Ｐゴシック" panose="020B0600070205080204" pitchFamily="34" charset="-128"/>
              </a:rPr>
              <a:t>direct-access</a:t>
            </a:r>
            <a:r>
              <a:rPr lang="en-US" altLang="en-US" dirty="0" smtClean="0">
                <a:ea typeface="ＭＳ Ｐゴシック" panose="020B0600070205080204" pitchFamily="34" charset="-128"/>
              </a:rPr>
              <a:t> –  possible to read data on disk in any order, unlike magnetic tape</a:t>
            </a:r>
            <a:endParaRPr lang="en-US" altLang="en-US" dirty="0" smtClean="0">
              <a:solidFill>
                <a:schemeClr val="tx2"/>
              </a:solidFill>
              <a:ea typeface="ＭＳ Ｐゴシック" panose="020B0600070205080204" pitchFamily="34" charset="-128"/>
            </a:endParaRPr>
          </a:p>
          <a:p>
            <a:pPr lvl="1"/>
            <a:r>
              <a:rPr lang="en-US" altLang="en-US" dirty="0" smtClean="0">
                <a:ea typeface="ＭＳ Ｐゴシック" panose="020B0600070205080204" pitchFamily="34" charset="-128"/>
              </a:rPr>
              <a:t>Capacities range up to roughly 1.5 TB as of 2009</a:t>
            </a:r>
          </a:p>
          <a:p>
            <a:pPr lvl="2"/>
            <a:r>
              <a:rPr lang="en-US" altLang="en-US" dirty="0" smtClean="0">
                <a:ea typeface="ＭＳ Ｐゴシック" panose="020B0600070205080204" pitchFamily="34" charset="-128"/>
              </a:rPr>
              <a:t>Much larger capacity and cost/byte than main memory/flash memory</a:t>
            </a:r>
          </a:p>
          <a:p>
            <a:pPr lvl="2"/>
            <a:r>
              <a:rPr lang="en-US" altLang="en-US" dirty="0" smtClean="0">
                <a:ea typeface="ＭＳ Ｐゴシック" panose="020B0600070205080204" pitchFamily="34" charset="-128"/>
              </a:rPr>
              <a:t>Growing constantly and rapidly with technology improvements (factor of 2 to 3 every 2 years)</a:t>
            </a:r>
          </a:p>
          <a:p>
            <a:pPr lvl="1"/>
            <a:r>
              <a:rPr lang="en-US" altLang="en-US" dirty="0" smtClean="0">
                <a:ea typeface="ＭＳ Ｐゴシック" panose="020B0600070205080204" pitchFamily="34" charset="-128"/>
              </a:rPr>
              <a:t>Survives power failures and system crashes</a:t>
            </a:r>
          </a:p>
          <a:p>
            <a:pPr lvl="2"/>
            <a:r>
              <a:rPr lang="en-US" altLang="en-US" dirty="0" smtClean="0">
                <a:ea typeface="ＭＳ Ｐゴシック" panose="020B0600070205080204" pitchFamily="34" charset="-128"/>
              </a:rPr>
              <a:t>disk failure can destroy data, but is rare</a:t>
            </a:r>
          </a:p>
        </p:txBody>
      </p:sp>
    </p:spTree>
    <p:extLst>
      <p:ext uri="{BB962C8B-B14F-4D97-AF65-F5344CB8AC3E}">
        <p14:creationId xmlns:p14="http://schemas.microsoft.com/office/powerpoint/2010/main" val="10249873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idx="4294967295"/>
          </p:nvPr>
        </p:nvSpPr>
        <p:spPr>
          <a:xfrm>
            <a:off x="768350" y="96838"/>
            <a:ext cx="8077200" cy="609600"/>
          </a:xfrm>
        </p:spPr>
        <p:txBody>
          <a:bodyPr/>
          <a:lstStyle/>
          <a:p>
            <a:pPr>
              <a:defRPr/>
            </a:pPr>
            <a:r>
              <a:rPr lang="en-US" altLang="en-US" smtClean="0">
                <a:effectLst>
                  <a:outerShdw blurRad="38100" dist="38100" dir="2700000" algn="tl">
                    <a:srgbClr val="C0C0C0"/>
                  </a:outerShdw>
                </a:effectLst>
              </a:rPr>
              <a:t>Secondary Indices Example</a:t>
            </a:r>
          </a:p>
        </p:txBody>
      </p:sp>
      <p:sp>
        <p:nvSpPr>
          <p:cNvPr id="12291" name="Rectangle 3"/>
          <p:cNvSpPr>
            <a:spLocks noGrp="1" noChangeArrowheads="1"/>
          </p:cNvSpPr>
          <p:nvPr>
            <p:ph type="body" sz="half" idx="4294967295"/>
          </p:nvPr>
        </p:nvSpPr>
        <p:spPr>
          <a:xfrm>
            <a:off x="228600" y="5109210"/>
            <a:ext cx="8616949" cy="1291590"/>
          </a:xfrm>
        </p:spPr>
        <p:txBody>
          <a:bodyPr/>
          <a:lstStyle/>
          <a:p>
            <a:r>
              <a:rPr lang="en-US" altLang="en-US" sz="2000" dirty="0" smtClean="0"/>
              <a:t>Index record points to a bucket that contains pointers to all the actual records with that particular search-key value.</a:t>
            </a:r>
          </a:p>
          <a:p>
            <a:r>
              <a:rPr lang="en-US" altLang="en-US" sz="2000" dirty="0" smtClean="0"/>
              <a:t>Secondary indices have to be dense</a:t>
            </a:r>
          </a:p>
        </p:txBody>
      </p:sp>
      <p:sp>
        <p:nvSpPr>
          <p:cNvPr id="12292" name="Text Box 4"/>
          <p:cNvSpPr txBox="1">
            <a:spLocks noChangeArrowheads="1"/>
          </p:cNvSpPr>
          <p:nvPr/>
        </p:nvSpPr>
        <p:spPr bwMode="auto">
          <a:xfrm>
            <a:off x="2208213" y="4602163"/>
            <a:ext cx="44894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spcBef>
                <a:spcPct val="0"/>
              </a:spcBef>
              <a:buClrTx/>
              <a:buSzTx/>
              <a:buFontTx/>
              <a:buNone/>
            </a:pPr>
            <a:r>
              <a:rPr kumimoji="0" lang="en-US" altLang="en-US" b="1"/>
              <a:t>Secondary index on </a:t>
            </a:r>
            <a:r>
              <a:rPr kumimoji="0" lang="en-US" altLang="en-US" b="1" i="1"/>
              <a:t>salary </a:t>
            </a:r>
            <a:r>
              <a:rPr kumimoji="0" lang="en-US" altLang="en-US" b="1"/>
              <a:t>field of </a:t>
            </a:r>
            <a:r>
              <a:rPr kumimoji="0" lang="en-US" altLang="en-US" b="1" i="1"/>
              <a:t>instructor</a:t>
            </a:r>
            <a:endParaRPr kumimoji="0" lang="en-US" altLang="en-US" b="1"/>
          </a:p>
        </p:txBody>
      </p:sp>
      <p:pic>
        <p:nvPicPr>
          <p:cNvPr id="1229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774700"/>
            <a:ext cx="79248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83447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26" name="Rectangle 2"/>
          <p:cNvSpPr>
            <a:spLocks noGrp="1" noChangeArrowheads="1"/>
          </p:cNvSpPr>
          <p:nvPr>
            <p:ph type="title" idx="4294967295"/>
          </p:nvPr>
        </p:nvSpPr>
        <p:spPr/>
        <p:txBody>
          <a:bodyPr/>
          <a:lstStyle/>
          <a:p>
            <a:pPr>
              <a:defRPr/>
            </a:pPr>
            <a:r>
              <a:rPr lang="en-US" altLang="en-US" smtClean="0">
                <a:effectLst>
                  <a:outerShdw blurRad="38100" dist="38100" dir="2700000" algn="tl">
                    <a:srgbClr val="C0C0C0"/>
                  </a:outerShdw>
                </a:effectLst>
              </a:rPr>
              <a:t>Primary and Secondary Indices</a:t>
            </a:r>
          </a:p>
        </p:txBody>
      </p:sp>
      <p:sp>
        <p:nvSpPr>
          <p:cNvPr id="13315" name="Rectangle 3"/>
          <p:cNvSpPr>
            <a:spLocks noGrp="1" noChangeArrowheads="1"/>
          </p:cNvSpPr>
          <p:nvPr>
            <p:ph type="body" idx="4294967295"/>
          </p:nvPr>
        </p:nvSpPr>
        <p:spPr>
          <a:xfrm>
            <a:off x="171450" y="934562"/>
            <a:ext cx="8572500" cy="5258115"/>
          </a:xfrm>
        </p:spPr>
        <p:txBody>
          <a:bodyPr/>
          <a:lstStyle/>
          <a:p>
            <a:r>
              <a:rPr lang="en-US" altLang="en-US" sz="2000" dirty="0" smtClean="0"/>
              <a:t>Indices offer substantial benefits when searching for records.</a:t>
            </a:r>
          </a:p>
          <a:p>
            <a:r>
              <a:rPr lang="en-US" altLang="en-US" sz="2000" dirty="0" smtClean="0"/>
              <a:t>BUT: Updating indices imposes overhead on database modification --when a file is modified, every index on the file must be updated, </a:t>
            </a:r>
          </a:p>
          <a:p>
            <a:r>
              <a:rPr lang="en-US" altLang="en-US" sz="2000" dirty="0" smtClean="0"/>
              <a:t>Sequential scan using primary index is efficient, but a sequential scan using a secondary index is expensive </a:t>
            </a:r>
          </a:p>
          <a:p>
            <a:pPr lvl="1"/>
            <a:r>
              <a:rPr lang="en-US" altLang="en-US" sz="2000" dirty="0" smtClean="0">
                <a:ea typeface="ＭＳ Ｐゴシック" panose="020B0600070205080204" pitchFamily="34" charset="-128"/>
              </a:rPr>
              <a:t>Each record access may fetch a new block from disk</a:t>
            </a:r>
          </a:p>
          <a:p>
            <a:pPr lvl="1"/>
            <a:r>
              <a:rPr lang="en-US" altLang="en-US" sz="2000" dirty="0" smtClean="0">
                <a:ea typeface="ＭＳ Ｐゴシック" panose="020B0600070205080204" pitchFamily="34" charset="-128"/>
              </a:rPr>
              <a:t>Block fetch requires about 5 to 10 milliseconds, versus about 100 nanoseconds for memory access</a:t>
            </a:r>
          </a:p>
        </p:txBody>
      </p:sp>
    </p:spTree>
    <p:extLst>
      <p:ext uri="{BB962C8B-B14F-4D97-AF65-F5344CB8AC3E}">
        <p14:creationId xmlns:p14="http://schemas.microsoft.com/office/powerpoint/2010/main" val="2196879846"/>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5538" name="Rectangle 2"/>
          <p:cNvSpPr>
            <a:spLocks noGrp="1" noChangeArrowheads="1"/>
          </p:cNvSpPr>
          <p:nvPr>
            <p:ph type="title"/>
          </p:nvPr>
        </p:nvSpPr>
        <p:spPr/>
        <p:txBody>
          <a:bodyPr/>
          <a:lstStyle/>
          <a:p>
            <a:pPr>
              <a:defRPr/>
            </a:pPr>
            <a:r>
              <a:rPr lang="en-US">
                <a:ea typeface="+mj-ea"/>
              </a:rPr>
              <a:t>Multilevel Index</a:t>
            </a:r>
          </a:p>
        </p:txBody>
      </p:sp>
      <p:sp>
        <p:nvSpPr>
          <p:cNvPr id="1345539" name="Rectangle 3"/>
          <p:cNvSpPr>
            <a:spLocks noGrp="1" noChangeArrowheads="1"/>
          </p:cNvSpPr>
          <p:nvPr>
            <p:ph type="body" idx="1"/>
          </p:nvPr>
        </p:nvSpPr>
        <p:spPr>
          <a:xfrm>
            <a:off x="262890" y="948690"/>
            <a:ext cx="8582660" cy="5242560"/>
          </a:xfrm>
        </p:spPr>
        <p:txBody>
          <a:bodyPr/>
          <a:lstStyle/>
          <a:p>
            <a:r>
              <a:rPr lang="en-US" altLang="en-US" sz="2000" dirty="0" smtClean="0"/>
              <a:t>If primary index does not fit in memory, access becomes expensive.</a:t>
            </a:r>
          </a:p>
          <a:p>
            <a:r>
              <a:rPr lang="en-US" altLang="en-US" sz="2000" dirty="0" smtClean="0"/>
              <a:t>Solution: treat primary index kept on disk as a sequential file and construct a sparse index on it.</a:t>
            </a:r>
          </a:p>
          <a:p>
            <a:pPr lvl="1"/>
            <a:r>
              <a:rPr lang="en-US" altLang="en-US" sz="2000" dirty="0" smtClean="0">
                <a:ea typeface="ＭＳ Ｐゴシック" panose="020B0600070205080204" pitchFamily="34" charset="-128"/>
              </a:rPr>
              <a:t>outer index – a sparse index of primary index</a:t>
            </a:r>
          </a:p>
          <a:p>
            <a:pPr lvl="1"/>
            <a:r>
              <a:rPr lang="en-US" altLang="en-US" sz="2000" dirty="0" smtClean="0">
                <a:ea typeface="ＭＳ Ｐゴシック" panose="020B0600070205080204" pitchFamily="34" charset="-128"/>
              </a:rPr>
              <a:t>inner index – the primary index file</a:t>
            </a:r>
          </a:p>
          <a:p>
            <a:r>
              <a:rPr lang="en-US" altLang="en-US" sz="2000" dirty="0" smtClean="0"/>
              <a:t>If even outer index is too large to fit in main memory, yet another level of index can be created, and so on.</a:t>
            </a:r>
          </a:p>
          <a:p>
            <a:r>
              <a:rPr lang="en-US" altLang="en-US" sz="2000" dirty="0" smtClean="0"/>
              <a:t>Indices at all levels must be updated on insertion or deletion from the file.</a:t>
            </a:r>
          </a:p>
        </p:txBody>
      </p:sp>
    </p:spTree>
    <p:extLst>
      <p:ext uri="{BB962C8B-B14F-4D97-AF65-F5344CB8AC3E}">
        <p14:creationId xmlns:p14="http://schemas.microsoft.com/office/powerpoint/2010/main" val="2665832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553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553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553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553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5539"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Rectangle 2"/>
          <p:cNvSpPr>
            <a:spLocks noGrp="1" noChangeArrowheads="1"/>
          </p:cNvSpPr>
          <p:nvPr>
            <p:ph type="title"/>
          </p:nvPr>
        </p:nvSpPr>
        <p:spPr>
          <a:xfrm>
            <a:off x="642938" y="0"/>
            <a:ext cx="8077200" cy="436563"/>
          </a:xfrm>
        </p:spPr>
        <p:txBody>
          <a:bodyPr/>
          <a:lstStyle/>
          <a:p>
            <a:pPr>
              <a:defRPr/>
            </a:pPr>
            <a:r>
              <a:rPr lang="en-US" sz="2800">
                <a:ea typeface="+mj-ea"/>
              </a:rPr>
              <a:t>Multilevel Index (Cont.)</a:t>
            </a:r>
          </a:p>
        </p:txBody>
      </p:sp>
      <p:pic>
        <p:nvPicPr>
          <p:cNvPr id="153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8" y="511175"/>
            <a:ext cx="4899025" cy="593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1541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9634" name="Rectangle 2"/>
          <p:cNvSpPr>
            <a:spLocks noGrp="1" noChangeArrowheads="1"/>
          </p:cNvSpPr>
          <p:nvPr>
            <p:ph type="title"/>
          </p:nvPr>
        </p:nvSpPr>
        <p:spPr/>
        <p:txBody>
          <a:bodyPr/>
          <a:lstStyle/>
          <a:p>
            <a:pPr>
              <a:defRPr/>
            </a:pPr>
            <a:r>
              <a:rPr lang="en-US">
                <a:ea typeface="+mj-ea"/>
              </a:rPr>
              <a:t>Index Update:  Deletion</a:t>
            </a:r>
          </a:p>
        </p:txBody>
      </p:sp>
      <p:sp>
        <p:nvSpPr>
          <p:cNvPr id="16387" name="Rectangle 3"/>
          <p:cNvSpPr>
            <a:spLocks noGrp="1" noChangeArrowheads="1"/>
          </p:cNvSpPr>
          <p:nvPr>
            <p:ph type="body" idx="1"/>
          </p:nvPr>
        </p:nvSpPr>
        <p:spPr>
          <a:xfrm>
            <a:off x="288925" y="3360738"/>
            <a:ext cx="7993063" cy="3275012"/>
          </a:xfrm>
        </p:spPr>
        <p:txBody>
          <a:bodyPr/>
          <a:lstStyle/>
          <a:p>
            <a:r>
              <a:rPr lang="en-US" altLang="en-US" sz="2000" b="1" smtClean="0"/>
              <a:t>Single-level index entry deletion:</a:t>
            </a:r>
          </a:p>
          <a:p>
            <a:pPr lvl="1"/>
            <a:r>
              <a:rPr lang="en-US" altLang="en-US" sz="2000" b="1" smtClean="0">
                <a:ea typeface="ＭＳ Ｐゴシック" panose="020B0600070205080204" pitchFamily="34" charset="-128"/>
              </a:rPr>
              <a:t>Dense indices</a:t>
            </a:r>
            <a:r>
              <a:rPr lang="en-US" altLang="en-US" sz="2000" smtClean="0">
                <a:ea typeface="ＭＳ Ｐゴシック" panose="020B0600070205080204" pitchFamily="34" charset="-128"/>
              </a:rPr>
              <a:t> – deletion of search-key is similar to file record deletion.</a:t>
            </a:r>
          </a:p>
          <a:p>
            <a:pPr lvl="1"/>
            <a:r>
              <a:rPr lang="en-US" altLang="en-US" sz="2000" b="1" smtClean="0">
                <a:ea typeface="ＭＳ Ｐゴシック" panose="020B0600070205080204" pitchFamily="34" charset="-128"/>
              </a:rPr>
              <a:t>Sparse indices</a:t>
            </a:r>
            <a:r>
              <a:rPr lang="en-US" altLang="en-US" sz="2000" smtClean="0">
                <a:ea typeface="ＭＳ Ｐゴシック" panose="020B0600070205080204" pitchFamily="34" charset="-128"/>
              </a:rPr>
              <a:t> –</a:t>
            </a:r>
          </a:p>
          <a:p>
            <a:pPr lvl="2"/>
            <a:r>
              <a:rPr lang="en-US" altLang="en-US" sz="2000" smtClean="0">
                <a:ea typeface="ＭＳ Ｐゴシック" panose="020B0600070205080204" pitchFamily="34" charset="-128"/>
              </a:rPr>
              <a:t> if an entry for the search key exists in the index, it is deleted by replacing the entry in the index with the next search-key value in the file (in search-key order).  </a:t>
            </a:r>
          </a:p>
          <a:p>
            <a:pPr lvl="2"/>
            <a:r>
              <a:rPr lang="en-US" altLang="en-US" sz="2000" smtClean="0">
                <a:ea typeface="ＭＳ Ｐゴシック" panose="020B0600070205080204" pitchFamily="34" charset="-128"/>
              </a:rPr>
              <a:t>If the next search-key value already has an index entry, the entry is deleted instead of being replaced.</a:t>
            </a:r>
          </a:p>
        </p:txBody>
      </p:sp>
      <p:pic>
        <p:nvPicPr>
          <p:cNvPr id="1638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3" y="890588"/>
            <a:ext cx="6064250" cy="279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Rectangle 3"/>
          <p:cNvSpPr>
            <a:spLocks noChangeArrowheads="1"/>
          </p:cNvSpPr>
          <p:nvPr/>
        </p:nvSpPr>
        <p:spPr bwMode="auto">
          <a:xfrm>
            <a:off x="260350" y="1739900"/>
            <a:ext cx="374015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42875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r>
              <a:rPr lang="en-US" altLang="en-US" sz="2000" dirty="0"/>
              <a:t>If deleted record was the only record in the file with its particular search-key value, the search-key is deleted from the index also.</a:t>
            </a:r>
          </a:p>
        </p:txBody>
      </p:sp>
    </p:spTree>
    <p:extLst>
      <p:ext uri="{BB962C8B-B14F-4D97-AF65-F5344CB8AC3E}">
        <p14:creationId xmlns:p14="http://schemas.microsoft.com/office/powerpoint/2010/main" val="26630808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82" name="Rectangle 2"/>
          <p:cNvSpPr>
            <a:spLocks noGrp="1" noChangeArrowheads="1"/>
          </p:cNvSpPr>
          <p:nvPr>
            <p:ph type="title"/>
          </p:nvPr>
        </p:nvSpPr>
        <p:spPr/>
        <p:txBody>
          <a:bodyPr/>
          <a:lstStyle/>
          <a:p>
            <a:pPr>
              <a:defRPr/>
            </a:pPr>
            <a:r>
              <a:rPr lang="en-US">
                <a:ea typeface="+mj-ea"/>
              </a:rPr>
              <a:t>Index Update:  Insertion</a:t>
            </a:r>
          </a:p>
        </p:txBody>
      </p:sp>
      <p:sp>
        <p:nvSpPr>
          <p:cNvPr id="17411" name="Rectangle 3"/>
          <p:cNvSpPr>
            <a:spLocks noGrp="1" noChangeArrowheads="1"/>
          </p:cNvSpPr>
          <p:nvPr>
            <p:ph type="body" idx="1"/>
          </p:nvPr>
        </p:nvSpPr>
        <p:spPr>
          <a:xfrm>
            <a:off x="228600" y="914400"/>
            <a:ext cx="8812530" cy="5417820"/>
          </a:xfrm>
        </p:spPr>
        <p:txBody>
          <a:bodyPr/>
          <a:lstStyle/>
          <a:p>
            <a:r>
              <a:rPr lang="en-US" altLang="en-US" sz="2000" b="1" dirty="0" smtClean="0"/>
              <a:t>Single-level index insertion:</a:t>
            </a:r>
          </a:p>
          <a:p>
            <a:pPr lvl="1"/>
            <a:r>
              <a:rPr lang="en-US" altLang="en-US" sz="2000" dirty="0" smtClean="0">
                <a:ea typeface="ＭＳ Ｐゴシック" panose="020B0600070205080204" pitchFamily="34" charset="-128"/>
              </a:rPr>
              <a:t>Perform a lookup using the search-key value appearing in the record to be inserted.</a:t>
            </a:r>
          </a:p>
          <a:p>
            <a:pPr lvl="1"/>
            <a:r>
              <a:rPr lang="en-US" altLang="en-US" sz="2000" b="1" dirty="0" smtClean="0">
                <a:ea typeface="ＭＳ Ｐゴシック" panose="020B0600070205080204" pitchFamily="34" charset="-128"/>
              </a:rPr>
              <a:t>Dense indices</a:t>
            </a:r>
            <a:r>
              <a:rPr lang="en-US" altLang="en-US" sz="2000" dirty="0" smtClean="0">
                <a:ea typeface="ＭＳ Ｐゴシック" panose="020B0600070205080204" pitchFamily="34" charset="-128"/>
              </a:rPr>
              <a:t> – if the search-key value does not appear in the index, insert it.</a:t>
            </a:r>
          </a:p>
          <a:p>
            <a:pPr lvl="1"/>
            <a:r>
              <a:rPr lang="en-US" altLang="en-US" sz="2000" b="1" dirty="0" smtClean="0">
                <a:ea typeface="ＭＳ Ｐゴシック" panose="020B0600070205080204" pitchFamily="34" charset="-128"/>
              </a:rPr>
              <a:t>Sparse indices</a:t>
            </a:r>
            <a:r>
              <a:rPr lang="en-US" altLang="en-US" sz="2000" dirty="0" smtClean="0">
                <a:ea typeface="ＭＳ Ｐゴシック" panose="020B0600070205080204" pitchFamily="34" charset="-128"/>
              </a:rPr>
              <a:t> – if index stores an entry for each block of the file, no change needs to be made to the index unless a new block is created.  </a:t>
            </a:r>
          </a:p>
          <a:p>
            <a:pPr lvl="2"/>
            <a:r>
              <a:rPr lang="en-US" altLang="en-US" sz="2000" dirty="0" smtClean="0">
                <a:ea typeface="ＭＳ Ｐゴシック" panose="020B0600070205080204" pitchFamily="34" charset="-128"/>
              </a:rPr>
              <a:t>If a new block is created, the first search-key value appearing in the new block is inserted into the index.</a:t>
            </a:r>
          </a:p>
          <a:p>
            <a:r>
              <a:rPr lang="en-US" altLang="en-US" sz="2000" b="1" dirty="0" smtClean="0"/>
              <a:t>Multilevel insertion and deletion:</a:t>
            </a:r>
            <a:r>
              <a:rPr lang="en-US" altLang="en-US" sz="2000" dirty="0" smtClean="0"/>
              <a:t>  algorithms are simple extensions of the single-level algorithms</a:t>
            </a:r>
          </a:p>
        </p:txBody>
      </p:sp>
    </p:spTree>
    <p:extLst>
      <p:ext uri="{BB962C8B-B14F-4D97-AF65-F5344CB8AC3E}">
        <p14:creationId xmlns:p14="http://schemas.microsoft.com/office/powerpoint/2010/main" val="35825968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3730" name="Rectangle 2"/>
          <p:cNvSpPr>
            <a:spLocks noGrp="1" noChangeArrowheads="1"/>
          </p:cNvSpPr>
          <p:nvPr>
            <p:ph type="title"/>
          </p:nvPr>
        </p:nvSpPr>
        <p:spPr/>
        <p:txBody>
          <a:bodyPr/>
          <a:lstStyle/>
          <a:p>
            <a:pPr>
              <a:defRPr/>
            </a:pPr>
            <a:r>
              <a:rPr lang="en-US">
                <a:ea typeface="+mj-ea"/>
              </a:rPr>
              <a:t>Secondary Indices</a:t>
            </a:r>
          </a:p>
        </p:txBody>
      </p:sp>
      <p:sp>
        <p:nvSpPr>
          <p:cNvPr id="18435" name="Rectangle 3"/>
          <p:cNvSpPr>
            <a:spLocks noGrp="1" noChangeArrowheads="1"/>
          </p:cNvSpPr>
          <p:nvPr>
            <p:ph type="body" idx="1"/>
          </p:nvPr>
        </p:nvSpPr>
        <p:spPr>
          <a:xfrm>
            <a:off x="194310" y="891540"/>
            <a:ext cx="8651240" cy="4857750"/>
          </a:xfrm>
        </p:spPr>
        <p:txBody>
          <a:bodyPr/>
          <a:lstStyle/>
          <a:p>
            <a:r>
              <a:rPr lang="en-US" altLang="en-US" sz="2000" dirty="0" smtClean="0"/>
              <a:t>Frequently, one wants to find all the records whose values in a certain field (which is not the search-key of the primary index) satisfy some condition.</a:t>
            </a:r>
          </a:p>
          <a:p>
            <a:pPr lvl="1"/>
            <a:r>
              <a:rPr lang="en-US" altLang="en-US" sz="2000" dirty="0" smtClean="0">
                <a:ea typeface="ＭＳ Ｐゴシック" panose="020B0600070205080204" pitchFamily="34" charset="-128"/>
              </a:rPr>
              <a:t>Example 1: In the </a:t>
            </a:r>
            <a:r>
              <a:rPr lang="en-US" altLang="en-US" sz="2000" i="1" dirty="0" smtClean="0">
                <a:ea typeface="ＭＳ Ｐゴシック" panose="020B0600070205080204" pitchFamily="34" charset="-128"/>
              </a:rPr>
              <a:t>instructor</a:t>
            </a:r>
            <a:r>
              <a:rPr lang="en-US" altLang="en-US" sz="2000" dirty="0" smtClean="0">
                <a:ea typeface="ＭＳ Ｐゴシック" panose="020B0600070205080204" pitchFamily="34" charset="-128"/>
              </a:rPr>
              <a:t> relation stored sequentially by ID, we may want to find all instructors in a particular department</a:t>
            </a:r>
          </a:p>
          <a:p>
            <a:pPr lvl="1"/>
            <a:r>
              <a:rPr lang="en-US" altLang="en-US" sz="2000" dirty="0" smtClean="0">
                <a:ea typeface="ＭＳ Ｐゴシック" panose="020B0600070205080204" pitchFamily="34" charset="-128"/>
              </a:rPr>
              <a:t>Example 2: as above, but where we want to find all instructors with a specified salary or with salary in a specified range of values</a:t>
            </a:r>
          </a:p>
          <a:p>
            <a:r>
              <a:rPr lang="en-US" altLang="en-US" sz="2000" dirty="0" smtClean="0"/>
              <a:t>We can have a secondary index with an index record for each search-key value</a:t>
            </a:r>
          </a:p>
        </p:txBody>
      </p:sp>
    </p:spTree>
    <p:extLst>
      <p:ext uri="{BB962C8B-B14F-4D97-AF65-F5344CB8AC3E}">
        <p14:creationId xmlns:p14="http://schemas.microsoft.com/office/powerpoint/2010/main" val="278518801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Index Files</a:t>
            </a:r>
          </a:p>
        </p:txBody>
      </p:sp>
      <p:sp>
        <p:nvSpPr>
          <p:cNvPr id="19459" name="Rectangle 3"/>
          <p:cNvSpPr>
            <a:spLocks noGrp="1" noChangeArrowheads="1"/>
          </p:cNvSpPr>
          <p:nvPr>
            <p:ph type="body" idx="1"/>
          </p:nvPr>
        </p:nvSpPr>
        <p:spPr>
          <a:xfrm>
            <a:off x="194310" y="1657350"/>
            <a:ext cx="8823960" cy="4812030"/>
          </a:xfrm>
        </p:spPr>
        <p:txBody>
          <a:bodyPr/>
          <a:lstStyle/>
          <a:p>
            <a:pPr>
              <a:lnSpc>
                <a:spcPct val="90000"/>
              </a:lnSpc>
            </a:pPr>
            <a:r>
              <a:rPr lang="en-US" altLang="en-US" sz="2000" dirty="0" smtClean="0"/>
              <a:t>Disadvantage of indexed-sequential files</a:t>
            </a:r>
          </a:p>
          <a:p>
            <a:pPr lvl="1">
              <a:lnSpc>
                <a:spcPct val="90000"/>
              </a:lnSpc>
            </a:pPr>
            <a:r>
              <a:rPr lang="en-US" altLang="en-US" sz="2000" dirty="0" smtClean="0">
                <a:ea typeface="ＭＳ Ｐゴシック" panose="020B0600070205080204" pitchFamily="34" charset="-128"/>
              </a:rPr>
              <a:t>performance degrades as file grows, since many overflow blocks get created.  </a:t>
            </a:r>
          </a:p>
          <a:p>
            <a:pPr lvl="1">
              <a:lnSpc>
                <a:spcPct val="90000"/>
              </a:lnSpc>
            </a:pPr>
            <a:r>
              <a:rPr lang="en-US" altLang="en-US" sz="2000" dirty="0" smtClean="0">
                <a:ea typeface="ＭＳ Ｐゴシック" panose="020B0600070205080204" pitchFamily="34" charset="-128"/>
              </a:rPr>
              <a:t>Periodic reorganization of entire file is required.</a:t>
            </a:r>
          </a:p>
          <a:p>
            <a:pPr>
              <a:lnSpc>
                <a:spcPct val="90000"/>
              </a:lnSpc>
            </a:pPr>
            <a:r>
              <a:rPr lang="en-US" altLang="en-US" sz="2000" dirty="0" smtClean="0"/>
              <a:t>Advantage of B</a:t>
            </a:r>
            <a:r>
              <a:rPr lang="en-US" altLang="en-US" sz="2000" baseline="30000" dirty="0" smtClean="0"/>
              <a:t>+</a:t>
            </a:r>
            <a:r>
              <a:rPr lang="en-US" altLang="en-US" sz="2000" dirty="0" smtClean="0"/>
              <a:t>-tree</a:t>
            </a:r>
            <a:r>
              <a:rPr lang="en-US" altLang="en-US" sz="1600" dirty="0" smtClean="0"/>
              <a:t> </a:t>
            </a:r>
            <a:r>
              <a:rPr lang="en-US" altLang="en-US" sz="2000" dirty="0" smtClean="0"/>
              <a:t>index files:  </a:t>
            </a:r>
          </a:p>
          <a:p>
            <a:pPr lvl="1">
              <a:lnSpc>
                <a:spcPct val="90000"/>
              </a:lnSpc>
            </a:pPr>
            <a:r>
              <a:rPr lang="en-US" altLang="en-US" sz="2000" dirty="0" smtClean="0">
                <a:ea typeface="ＭＳ Ｐゴシック" panose="020B0600070205080204" pitchFamily="34" charset="-128"/>
              </a:rPr>
              <a:t>automatically reorganizes itself with small, local, changes, in the face of insertions and deletions.  </a:t>
            </a:r>
          </a:p>
          <a:p>
            <a:pPr lvl="1">
              <a:lnSpc>
                <a:spcPct val="90000"/>
              </a:lnSpc>
            </a:pPr>
            <a:r>
              <a:rPr lang="en-US" altLang="en-US" sz="2000" dirty="0" smtClean="0">
                <a:ea typeface="ＭＳ Ｐゴシック" panose="020B0600070205080204" pitchFamily="34" charset="-128"/>
              </a:rPr>
              <a:t>Reorganization of entire file is not required to maintain performance.</a:t>
            </a:r>
          </a:p>
          <a:p>
            <a:pPr>
              <a:lnSpc>
                <a:spcPct val="90000"/>
              </a:lnSpc>
            </a:pPr>
            <a:r>
              <a:rPr lang="en-US" altLang="en-US" sz="2000" dirty="0" smtClean="0"/>
              <a:t>(Minor) disadvantage of B</a:t>
            </a:r>
            <a:r>
              <a:rPr lang="en-US" altLang="en-US" sz="2000" baseline="30000" dirty="0" smtClean="0"/>
              <a:t>+</a:t>
            </a:r>
            <a:r>
              <a:rPr lang="en-US" altLang="en-US" sz="2000" dirty="0" smtClean="0"/>
              <a:t>-trees: </a:t>
            </a:r>
          </a:p>
          <a:p>
            <a:pPr lvl="1">
              <a:lnSpc>
                <a:spcPct val="90000"/>
              </a:lnSpc>
            </a:pPr>
            <a:r>
              <a:rPr lang="en-US" altLang="en-US" sz="2000" dirty="0" smtClean="0">
                <a:ea typeface="ＭＳ Ｐゴシック" panose="020B0600070205080204" pitchFamily="34" charset="-128"/>
              </a:rPr>
              <a:t>extra insertion and deletion overhead, space overhead.</a:t>
            </a:r>
          </a:p>
          <a:p>
            <a:pPr>
              <a:lnSpc>
                <a:spcPct val="90000"/>
              </a:lnSpc>
            </a:pPr>
            <a:r>
              <a:rPr lang="en-US" altLang="en-US" sz="2000" dirty="0" smtClean="0"/>
              <a:t>Advantages of B</a:t>
            </a:r>
            <a:r>
              <a:rPr lang="en-US" altLang="en-US" sz="2000" baseline="30000" dirty="0" smtClean="0"/>
              <a:t>+</a:t>
            </a:r>
            <a:r>
              <a:rPr lang="en-US" altLang="en-US" sz="2000" dirty="0" smtClean="0"/>
              <a:t>-trees outweigh disadvantages</a:t>
            </a:r>
          </a:p>
          <a:p>
            <a:pPr lvl="1">
              <a:lnSpc>
                <a:spcPct val="90000"/>
              </a:lnSpc>
            </a:pPr>
            <a:r>
              <a:rPr lang="en-US" altLang="en-US" sz="2000" dirty="0" smtClean="0">
                <a:ea typeface="ＭＳ Ｐゴシック" panose="020B0600070205080204" pitchFamily="34" charset="-128"/>
              </a:rPr>
              <a:t>B</a:t>
            </a:r>
            <a:r>
              <a:rPr lang="en-US" altLang="en-US" sz="2000" baseline="30000" dirty="0" smtClean="0">
                <a:ea typeface="ＭＳ Ｐゴシック" panose="020B0600070205080204" pitchFamily="34" charset="-128"/>
              </a:rPr>
              <a:t>+</a:t>
            </a:r>
            <a:r>
              <a:rPr lang="en-US" altLang="en-US" sz="2000" dirty="0" smtClean="0">
                <a:ea typeface="ＭＳ Ｐゴシック" panose="020B0600070205080204" pitchFamily="34" charset="-128"/>
              </a:rPr>
              <a:t>-trees are used extensively</a:t>
            </a:r>
          </a:p>
        </p:txBody>
      </p:sp>
      <p:sp>
        <p:nvSpPr>
          <p:cNvPr id="19460" name="Text Box 4"/>
          <p:cNvSpPr txBox="1">
            <a:spLocks noChangeArrowheads="1"/>
          </p:cNvSpPr>
          <p:nvPr/>
        </p:nvSpPr>
        <p:spPr bwMode="auto">
          <a:xfrm>
            <a:off x="563563" y="1120775"/>
            <a:ext cx="6940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sz="2000" dirty="0"/>
              <a:t>B</a:t>
            </a:r>
            <a:r>
              <a:rPr lang="en-US" altLang="en-US" sz="2000" baseline="30000" dirty="0"/>
              <a:t>+</a:t>
            </a:r>
            <a:r>
              <a:rPr lang="en-US" altLang="en-US" sz="2000" dirty="0"/>
              <a:t>-tree indices are an alternative to indexed-sequential files.</a:t>
            </a:r>
          </a:p>
        </p:txBody>
      </p:sp>
    </p:spTree>
    <p:extLst>
      <p:ext uri="{BB962C8B-B14F-4D97-AF65-F5344CB8AC3E}">
        <p14:creationId xmlns:p14="http://schemas.microsoft.com/office/powerpoint/2010/main" val="341786944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Example of B</a:t>
            </a:r>
            <a:r>
              <a:rPr lang="en-US" altLang="en-US" baseline="30000" smtClean="0">
                <a:effectLst/>
              </a:rPr>
              <a:t>+</a:t>
            </a:r>
            <a:r>
              <a:rPr lang="en-US" altLang="en-US" smtClean="0">
                <a:effectLst/>
              </a:rPr>
              <a:t>-Tree</a:t>
            </a:r>
          </a:p>
        </p:txBody>
      </p:sp>
      <p:pic>
        <p:nvPicPr>
          <p:cNvPr id="20483"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6550" y="1168400"/>
            <a:ext cx="8443913" cy="476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70835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Index Files (Cont.)</a:t>
            </a:r>
          </a:p>
        </p:txBody>
      </p:sp>
      <p:sp>
        <p:nvSpPr>
          <p:cNvPr id="21507" name="Rectangle 3"/>
          <p:cNvSpPr>
            <a:spLocks noGrp="1" noChangeArrowheads="1"/>
          </p:cNvSpPr>
          <p:nvPr>
            <p:ph type="body" idx="1"/>
          </p:nvPr>
        </p:nvSpPr>
        <p:spPr>
          <a:xfrm>
            <a:off x="190006" y="1401288"/>
            <a:ext cx="8882742" cy="4916385"/>
          </a:xfrm>
        </p:spPr>
        <p:txBody>
          <a:bodyPr/>
          <a:lstStyle/>
          <a:p>
            <a:r>
              <a:rPr lang="en-US" altLang="en-US" sz="2000" dirty="0" smtClean="0"/>
              <a:t>All paths from root to leaf are of the same length</a:t>
            </a:r>
          </a:p>
          <a:p>
            <a:r>
              <a:rPr lang="en-US" altLang="en-US" sz="2000" dirty="0" smtClean="0"/>
              <a:t>Each node that is not a root or a leaf has between </a:t>
            </a:r>
            <a:r>
              <a:rPr lang="en-US" altLang="en-US" sz="2000" dirty="0" smtClean="0">
                <a:sym typeface="Symbol" panose="05050102010706020507" pitchFamily="18" charset="2"/>
              </a:rPr>
              <a:t></a:t>
            </a:r>
            <a:r>
              <a:rPr lang="en-US" altLang="en-US" sz="2000" i="1" dirty="0" smtClean="0"/>
              <a:t>n</a:t>
            </a:r>
            <a:r>
              <a:rPr lang="en-US" altLang="en-US" sz="2000" dirty="0" smtClean="0"/>
              <a:t>/2</a:t>
            </a:r>
            <a:r>
              <a:rPr lang="en-US" altLang="en-US" sz="2000" dirty="0" smtClean="0">
                <a:sym typeface="Symbol" panose="05050102010706020507" pitchFamily="18" charset="2"/>
              </a:rPr>
              <a:t></a:t>
            </a:r>
            <a:r>
              <a:rPr lang="en-US" altLang="en-US" sz="2000" dirty="0" smtClean="0"/>
              <a:t> and </a:t>
            </a:r>
            <a:r>
              <a:rPr lang="en-US" altLang="en-US" sz="2000" i="1" dirty="0" smtClean="0"/>
              <a:t>n</a:t>
            </a:r>
            <a:r>
              <a:rPr lang="en-US" altLang="en-US" sz="2000" dirty="0" smtClean="0"/>
              <a:t> children.</a:t>
            </a:r>
          </a:p>
          <a:p>
            <a:r>
              <a:rPr lang="en-US" altLang="en-US" sz="2000" dirty="0" smtClean="0"/>
              <a:t>A leaf node has between </a:t>
            </a:r>
            <a:r>
              <a:rPr lang="en-US" altLang="en-US" sz="2000" dirty="0" smtClean="0">
                <a:sym typeface="Symbol" panose="05050102010706020507" pitchFamily="18" charset="2"/>
              </a:rPr>
              <a:t></a:t>
            </a:r>
            <a:r>
              <a:rPr lang="en-US" altLang="en-US" sz="2000" dirty="0" smtClean="0"/>
              <a:t>(</a:t>
            </a:r>
            <a:r>
              <a:rPr lang="en-US" altLang="en-US" sz="2000" i="1" dirty="0" smtClean="0"/>
              <a:t>n</a:t>
            </a:r>
            <a:r>
              <a:rPr lang="en-US" altLang="en-US" sz="2000" dirty="0" smtClean="0"/>
              <a:t>–1)/2</a:t>
            </a:r>
            <a:r>
              <a:rPr lang="en-US" altLang="en-US" sz="2000" dirty="0" smtClean="0">
                <a:sym typeface="Symbol" panose="05050102010706020507" pitchFamily="18" charset="2"/>
              </a:rPr>
              <a:t></a:t>
            </a:r>
            <a:r>
              <a:rPr lang="en-US" altLang="en-US" sz="2000" dirty="0" smtClean="0"/>
              <a:t> and </a:t>
            </a:r>
            <a:r>
              <a:rPr lang="en-US" altLang="en-US" sz="2000" i="1" dirty="0" smtClean="0"/>
              <a:t>n</a:t>
            </a:r>
            <a:r>
              <a:rPr lang="en-US" altLang="en-US" sz="2000" dirty="0" smtClean="0"/>
              <a:t>–1 values</a:t>
            </a:r>
          </a:p>
          <a:p>
            <a:r>
              <a:rPr lang="en-US" altLang="en-US" sz="2000" dirty="0" smtClean="0"/>
              <a:t>Special cases: </a:t>
            </a:r>
          </a:p>
          <a:p>
            <a:pPr lvl="1"/>
            <a:r>
              <a:rPr lang="en-US" altLang="en-US" sz="2000" dirty="0" smtClean="0">
                <a:ea typeface="ＭＳ Ｐゴシック" panose="020B0600070205080204" pitchFamily="34" charset="-128"/>
              </a:rPr>
              <a:t>If the root is not a leaf, it has at least 2 children.</a:t>
            </a:r>
          </a:p>
          <a:p>
            <a:pPr lvl="1"/>
            <a:r>
              <a:rPr lang="en-US" altLang="en-US" sz="2000" dirty="0" smtClean="0">
                <a:ea typeface="ＭＳ Ｐゴシック" panose="020B0600070205080204" pitchFamily="34" charset="-128"/>
              </a:rPr>
              <a:t>If the root is a leaf (that is, there are no other nodes in the tree), it can have between 0 and (</a:t>
            </a:r>
            <a:r>
              <a:rPr lang="en-US" altLang="en-US" sz="2000" i="1" dirty="0" smtClean="0">
                <a:ea typeface="ＭＳ Ｐゴシック" panose="020B0600070205080204" pitchFamily="34" charset="-128"/>
              </a:rPr>
              <a:t>n</a:t>
            </a:r>
            <a:r>
              <a:rPr lang="en-US" altLang="en-US" sz="2000" dirty="0" smtClean="0">
                <a:ea typeface="ＭＳ Ｐゴシック" panose="020B0600070205080204" pitchFamily="34" charset="-128"/>
              </a:rPr>
              <a:t>–1) values.</a:t>
            </a:r>
          </a:p>
        </p:txBody>
      </p:sp>
      <p:sp>
        <p:nvSpPr>
          <p:cNvPr id="21508" name="Text Box 4"/>
          <p:cNvSpPr txBox="1">
            <a:spLocks noChangeArrowheads="1"/>
          </p:cNvSpPr>
          <p:nvPr/>
        </p:nvSpPr>
        <p:spPr bwMode="auto">
          <a:xfrm>
            <a:off x="190005" y="994220"/>
            <a:ext cx="8811491" cy="407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2000" b="1" dirty="0"/>
              <a:t>A B</a:t>
            </a:r>
            <a:r>
              <a:rPr lang="en-US" altLang="en-US" sz="2000" b="1" baseline="30000" dirty="0"/>
              <a:t>+</a:t>
            </a:r>
            <a:r>
              <a:rPr lang="en-US" altLang="en-US" sz="2000" b="1" dirty="0"/>
              <a:t>-tree is a rooted tree satisfying the following properties</a:t>
            </a:r>
            <a:r>
              <a:rPr lang="en-US" altLang="en-US" sz="2000" dirty="0"/>
              <a:t>:</a:t>
            </a:r>
          </a:p>
        </p:txBody>
      </p:sp>
    </p:spTree>
    <p:extLst>
      <p:ext uri="{BB962C8B-B14F-4D97-AF65-F5344CB8AC3E}">
        <p14:creationId xmlns:p14="http://schemas.microsoft.com/office/powerpoint/2010/main" val="939464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a:defRPr/>
            </a:pPr>
            <a:r>
              <a:rPr lang="en-US">
                <a:ea typeface="+mj-ea"/>
              </a:rPr>
              <a:t>Physical Storage Media (Cont.)</a:t>
            </a:r>
          </a:p>
        </p:txBody>
      </p:sp>
      <p:sp>
        <p:nvSpPr>
          <p:cNvPr id="27651" name="Rectangle 3"/>
          <p:cNvSpPr>
            <a:spLocks noGrp="1" noChangeArrowheads="1"/>
          </p:cNvSpPr>
          <p:nvPr>
            <p:ph type="body" idx="1"/>
          </p:nvPr>
        </p:nvSpPr>
        <p:spPr>
          <a:xfrm>
            <a:off x="297180" y="880110"/>
            <a:ext cx="8652510" cy="5554980"/>
          </a:xfrm>
        </p:spPr>
        <p:txBody>
          <a:bodyPr/>
          <a:lstStyle/>
          <a:p>
            <a:r>
              <a:rPr lang="en-US" altLang="en-US" b="1" dirty="0" smtClean="0">
                <a:solidFill>
                  <a:srgbClr val="000099"/>
                </a:solidFill>
              </a:rPr>
              <a:t>Optical storage</a:t>
            </a:r>
            <a:r>
              <a:rPr lang="en-US" altLang="en-US" dirty="0" smtClean="0"/>
              <a:t> </a:t>
            </a:r>
          </a:p>
          <a:p>
            <a:pPr lvl="1"/>
            <a:r>
              <a:rPr lang="en-US" altLang="en-US" dirty="0" smtClean="0">
                <a:ea typeface="ＭＳ Ｐゴシック" panose="020B0600070205080204" pitchFamily="34" charset="-128"/>
              </a:rPr>
              <a:t>non-volatile, data is read optically from a spinning disk using a laser </a:t>
            </a:r>
          </a:p>
          <a:p>
            <a:pPr lvl="1"/>
            <a:r>
              <a:rPr lang="en-US" altLang="en-US" dirty="0" smtClean="0">
                <a:ea typeface="ＭＳ Ｐゴシック" panose="020B0600070205080204" pitchFamily="34" charset="-128"/>
              </a:rPr>
              <a:t>CD-ROM (640 MB) and DVD (4.7 to 17 GB) most popular forms</a:t>
            </a:r>
          </a:p>
          <a:p>
            <a:pPr lvl="1"/>
            <a:r>
              <a:rPr lang="en-US" altLang="en-US" dirty="0" smtClean="0">
                <a:ea typeface="ＭＳ Ｐゴシック" panose="020B0600070205080204" pitchFamily="34" charset="-128"/>
              </a:rPr>
              <a:t>Blu-ray disks: 27 GB to 54 GB</a:t>
            </a:r>
          </a:p>
          <a:p>
            <a:pPr lvl="1"/>
            <a:r>
              <a:rPr lang="en-US" altLang="en-US" dirty="0" smtClean="0">
                <a:ea typeface="ＭＳ Ｐゴシック" panose="020B0600070205080204" pitchFamily="34" charset="-128"/>
              </a:rPr>
              <a:t>Write-one, read-many (WORM) optical disks used for archival storage (CD-R, DVD-R, DVD+R)</a:t>
            </a:r>
          </a:p>
          <a:p>
            <a:pPr lvl="1"/>
            <a:r>
              <a:rPr lang="en-US" altLang="en-US" dirty="0" smtClean="0">
                <a:ea typeface="ＭＳ Ｐゴシック" panose="020B0600070205080204" pitchFamily="34" charset="-128"/>
              </a:rPr>
              <a:t>Multiple write versions also available (CD-RW, DVD-RW, DVD+RW, and DVD-RAM)</a:t>
            </a:r>
          </a:p>
          <a:p>
            <a:pPr lvl="1"/>
            <a:r>
              <a:rPr lang="en-US" altLang="en-US" dirty="0" smtClean="0">
                <a:ea typeface="ＭＳ Ｐゴシック" panose="020B0600070205080204" pitchFamily="34" charset="-128"/>
              </a:rPr>
              <a:t>Reads and writes are slower than with magnetic disk </a:t>
            </a:r>
          </a:p>
          <a:p>
            <a:pPr lvl="1"/>
            <a:r>
              <a:rPr lang="en-US" altLang="en-US" b="1" dirty="0" smtClean="0">
                <a:solidFill>
                  <a:srgbClr val="000099"/>
                </a:solidFill>
                <a:ea typeface="ＭＳ Ｐゴシック" panose="020B0600070205080204" pitchFamily="34" charset="-128"/>
              </a:rPr>
              <a:t>Juke-box</a:t>
            </a:r>
            <a:r>
              <a:rPr lang="en-US" altLang="en-US" dirty="0" smtClean="0">
                <a:ea typeface="ＭＳ Ｐゴシック" panose="020B0600070205080204" pitchFamily="34" charset="-128"/>
              </a:rPr>
              <a:t> systems, with large numbers of removable disks, a few drives, and a mechanism for automatic loading/unloading of disks available for storing large volumes of data</a:t>
            </a:r>
          </a:p>
        </p:txBody>
      </p:sp>
    </p:spTree>
    <p:extLst>
      <p:ext uri="{BB962C8B-B14F-4D97-AF65-F5344CB8AC3E}">
        <p14:creationId xmlns:p14="http://schemas.microsoft.com/office/powerpoint/2010/main" val="9888649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pPr>
              <a:defRPr/>
            </a:pPr>
            <a:r>
              <a:rPr lang="en-US">
                <a:ea typeface="+mj-ea"/>
              </a:rPr>
              <a:t>B</a:t>
            </a:r>
            <a:r>
              <a:rPr lang="en-US" baseline="30000">
                <a:ea typeface="+mj-ea"/>
              </a:rPr>
              <a:t>+</a:t>
            </a:r>
            <a:r>
              <a:rPr lang="en-US">
                <a:ea typeface="+mj-ea"/>
              </a:rPr>
              <a:t>-Tree Node Structure</a:t>
            </a:r>
          </a:p>
        </p:txBody>
      </p:sp>
      <p:sp>
        <p:nvSpPr>
          <p:cNvPr id="22531" name="Rectangle 3"/>
          <p:cNvSpPr>
            <a:spLocks noGrp="1" noChangeArrowheads="1"/>
          </p:cNvSpPr>
          <p:nvPr>
            <p:ph type="body" idx="1"/>
          </p:nvPr>
        </p:nvSpPr>
        <p:spPr/>
        <p:txBody>
          <a:bodyPr/>
          <a:lstStyle/>
          <a:p>
            <a:pPr>
              <a:tabLst>
                <a:tab pos="1655763" algn="l"/>
              </a:tabLst>
            </a:pPr>
            <a:r>
              <a:rPr lang="en-US" altLang="en-US" sz="2000" dirty="0" smtClean="0"/>
              <a:t>Typical node</a:t>
            </a:r>
            <a:br>
              <a:rPr lang="en-US" altLang="en-US" sz="2000" dirty="0" smtClean="0"/>
            </a:br>
            <a:r>
              <a:rPr lang="en-US" altLang="en-US" sz="2000" dirty="0" smtClean="0"/>
              <a:t/>
            </a:r>
            <a:br>
              <a:rPr lang="en-US" altLang="en-US" sz="2000" dirty="0" smtClean="0"/>
            </a:br>
            <a:r>
              <a:rPr lang="en-US" altLang="en-US" sz="2000" dirty="0" smtClean="0"/>
              <a:t/>
            </a:r>
            <a:br>
              <a:rPr lang="en-US" altLang="en-US" sz="2000" dirty="0" smtClean="0"/>
            </a:br>
            <a:endParaRPr lang="en-US" altLang="en-US" sz="2000" dirty="0" smtClean="0"/>
          </a:p>
          <a:p>
            <a:pPr lvl="1">
              <a:tabLst>
                <a:tab pos="1655763" algn="l"/>
              </a:tabLst>
            </a:pPr>
            <a:r>
              <a:rPr lang="en-US" altLang="en-US" sz="2000" dirty="0" smtClean="0">
                <a:ea typeface="ＭＳ Ｐゴシック" panose="020B0600070205080204" pitchFamily="34" charset="-128"/>
              </a:rPr>
              <a:t>K</a:t>
            </a:r>
            <a:r>
              <a:rPr lang="en-US" altLang="en-US" sz="2000" baseline="-25000" dirty="0" smtClean="0">
                <a:ea typeface="ＭＳ Ｐゴシック" panose="020B0600070205080204" pitchFamily="34" charset="-128"/>
              </a:rPr>
              <a:t>i</a:t>
            </a:r>
            <a:r>
              <a:rPr lang="en-US" altLang="en-US" sz="2000" dirty="0" smtClean="0">
                <a:ea typeface="ＭＳ Ｐゴシック" panose="020B0600070205080204" pitchFamily="34" charset="-128"/>
              </a:rPr>
              <a:t> are the search-key values </a:t>
            </a:r>
          </a:p>
          <a:p>
            <a:pPr lvl="1">
              <a:tabLst>
                <a:tab pos="1655763" algn="l"/>
              </a:tabLst>
            </a:pPr>
            <a:r>
              <a:rPr lang="en-US" altLang="en-US" sz="2000" dirty="0" smtClean="0">
                <a:ea typeface="ＭＳ Ｐゴシック" panose="020B0600070205080204" pitchFamily="34" charset="-128"/>
              </a:rPr>
              <a:t>P</a:t>
            </a:r>
            <a:r>
              <a:rPr lang="en-US" altLang="en-US" sz="2000" baseline="-25000" dirty="0" smtClean="0">
                <a:ea typeface="ＭＳ Ｐゴシック" panose="020B0600070205080204" pitchFamily="34" charset="-128"/>
              </a:rPr>
              <a:t>i</a:t>
            </a:r>
            <a:r>
              <a:rPr lang="en-US" altLang="en-US" sz="2000" dirty="0" smtClean="0">
                <a:ea typeface="ＭＳ Ｐゴシック" panose="020B0600070205080204" pitchFamily="34" charset="-128"/>
              </a:rPr>
              <a:t> are pointers to children (for non-leaf nodes) or pointers to records or buckets of records (for leaf nodes).</a:t>
            </a:r>
          </a:p>
          <a:p>
            <a:pPr>
              <a:tabLst>
                <a:tab pos="1655763" algn="l"/>
              </a:tabLst>
            </a:pPr>
            <a:r>
              <a:rPr lang="en-US" altLang="en-US" sz="2000" dirty="0" smtClean="0"/>
              <a:t>The search-keys in a node are ordered </a:t>
            </a:r>
          </a:p>
          <a:p>
            <a:pPr>
              <a:buFont typeface="Monotype Sorts" charset="2"/>
              <a:buNone/>
              <a:tabLst>
                <a:tab pos="1655763" algn="l"/>
              </a:tabLst>
            </a:pPr>
            <a:r>
              <a:rPr lang="en-US" altLang="en-US" sz="2000" dirty="0" smtClean="0"/>
              <a:t>		 </a:t>
            </a:r>
            <a:r>
              <a:rPr lang="en-US" altLang="en-US" sz="2000" i="1" dirty="0" smtClean="0"/>
              <a:t>K</a:t>
            </a:r>
            <a:r>
              <a:rPr lang="en-US" altLang="en-US" sz="2000" baseline="-25000" dirty="0" smtClean="0"/>
              <a:t>1 </a:t>
            </a:r>
            <a:r>
              <a:rPr lang="en-US" altLang="en-US" sz="2000" dirty="0" smtClean="0">
                <a:sym typeface="Symbol" panose="05050102010706020507" pitchFamily="18" charset="2"/>
              </a:rPr>
              <a:t>&lt;</a:t>
            </a:r>
            <a:r>
              <a:rPr lang="en-US" altLang="en-US" sz="2000" dirty="0" smtClean="0"/>
              <a:t> </a:t>
            </a:r>
            <a:r>
              <a:rPr lang="en-US" altLang="en-US" sz="2000" i="1" dirty="0" smtClean="0"/>
              <a:t>K</a:t>
            </a:r>
            <a:r>
              <a:rPr lang="en-US" altLang="en-US" sz="2000" baseline="-25000" dirty="0" smtClean="0"/>
              <a:t>2 </a:t>
            </a:r>
            <a:r>
              <a:rPr lang="en-US" altLang="en-US" sz="2000" dirty="0" smtClean="0">
                <a:sym typeface="Symbol" panose="05050102010706020507" pitchFamily="18" charset="2"/>
              </a:rPr>
              <a:t>&lt;</a:t>
            </a:r>
            <a:r>
              <a:rPr lang="en-US" altLang="en-US" sz="2000" dirty="0" smtClean="0"/>
              <a:t> </a:t>
            </a:r>
            <a:r>
              <a:rPr lang="en-US" altLang="en-US" sz="2000" i="1" dirty="0" smtClean="0"/>
              <a:t>K</a:t>
            </a:r>
            <a:r>
              <a:rPr lang="en-US" altLang="en-US" sz="2000" baseline="-25000" dirty="0" smtClean="0"/>
              <a:t>3 </a:t>
            </a:r>
            <a:r>
              <a:rPr lang="en-US" altLang="en-US" sz="2000" dirty="0" smtClean="0">
                <a:sym typeface="Symbol" panose="05050102010706020507" pitchFamily="18" charset="2"/>
              </a:rPr>
              <a:t>&lt;</a:t>
            </a:r>
            <a:r>
              <a:rPr lang="en-US" altLang="en-US" sz="2000" dirty="0" smtClean="0"/>
              <a:t> </a:t>
            </a:r>
            <a:r>
              <a:rPr lang="en-US" altLang="en-US" sz="2000" i="1" dirty="0" smtClean="0"/>
              <a:t>. . .</a:t>
            </a:r>
            <a:r>
              <a:rPr lang="en-US" altLang="en-US" sz="2000" baseline="-25000" dirty="0" smtClean="0"/>
              <a:t> </a:t>
            </a:r>
            <a:r>
              <a:rPr lang="en-US" altLang="en-US" sz="2000" dirty="0" smtClean="0">
                <a:sym typeface="Symbol" panose="05050102010706020507" pitchFamily="18" charset="2"/>
              </a:rPr>
              <a:t>&lt;</a:t>
            </a:r>
            <a:r>
              <a:rPr lang="en-US" altLang="en-US" sz="2000" dirty="0" smtClean="0"/>
              <a:t> </a:t>
            </a:r>
            <a:r>
              <a:rPr lang="en-US" altLang="en-US" sz="2000" i="1" dirty="0" err="1" smtClean="0"/>
              <a:t>K</a:t>
            </a:r>
            <a:r>
              <a:rPr lang="en-US" altLang="en-US" sz="2000" i="1" baseline="-25000" dirty="0" err="1" smtClean="0"/>
              <a:t>n</a:t>
            </a:r>
            <a:r>
              <a:rPr lang="en-US" altLang="en-US" sz="2000" i="1" baseline="-25000" dirty="0" smtClean="0"/>
              <a:t>–</a:t>
            </a:r>
            <a:r>
              <a:rPr lang="en-US" altLang="en-US" sz="2000" baseline="-25000" dirty="0" smtClean="0"/>
              <a:t>1</a:t>
            </a:r>
          </a:p>
          <a:p>
            <a:pPr>
              <a:buFont typeface="Monotype Sorts" charset="2"/>
              <a:buNone/>
              <a:tabLst>
                <a:tab pos="1655763" algn="l"/>
              </a:tabLst>
            </a:pPr>
            <a:r>
              <a:rPr lang="en-US" altLang="en-US" sz="2000" baseline="-25000" dirty="0" smtClean="0"/>
              <a:t>        </a:t>
            </a:r>
            <a:r>
              <a:rPr lang="en-US" altLang="en-US" sz="2000" dirty="0" smtClean="0"/>
              <a:t>(Initially assume no duplicate keys, address duplicates later)</a:t>
            </a:r>
          </a:p>
          <a:p>
            <a:pPr>
              <a:buFont typeface="Monotype Sorts" charset="2"/>
              <a:buNone/>
              <a:tabLst>
                <a:tab pos="1655763" algn="l"/>
              </a:tabLst>
            </a:pPr>
            <a:endParaRPr lang="en-US" altLang="en-US" sz="2000" dirty="0" smtClean="0"/>
          </a:p>
          <a:p>
            <a:pPr>
              <a:buFont typeface="Monotype Sorts" charset="2"/>
              <a:buNone/>
              <a:tabLst>
                <a:tab pos="1655763" algn="l"/>
              </a:tabLst>
            </a:pPr>
            <a:endParaRPr lang="en-US" altLang="en-US" dirty="0" smtClean="0"/>
          </a:p>
          <a:p>
            <a:pPr>
              <a:buFont typeface="Monotype Sorts" charset="2"/>
              <a:buNone/>
              <a:tabLst>
                <a:tab pos="1655763" algn="l"/>
              </a:tabLst>
            </a:pPr>
            <a:endParaRPr lang="en-US" altLang="en-US" dirty="0" smtClean="0"/>
          </a:p>
        </p:txBody>
      </p:sp>
      <p:pic>
        <p:nvPicPr>
          <p:cNvPr id="2253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611313"/>
            <a:ext cx="6840538"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92533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ChangeArrowheads="1"/>
          </p:cNvSpPr>
          <p:nvPr>
            <p:ph type="title"/>
          </p:nvPr>
        </p:nvSpPr>
        <p:spPr/>
        <p:txBody>
          <a:bodyPr/>
          <a:lstStyle/>
          <a:p>
            <a:pPr>
              <a:defRPr/>
            </a:pPr>
            <a:r>
              <a:rPr lang="en-US">
                <a:ea typeface="+mj-ea"/>
              </a:rPr>
              <a:t>Leaf Nodes in B</a:t>
            </a:r>
            <a:r>
              <a:rPr lang="en-US" baseline="30000">
                <a:ea typeface="+mj-ea"/>
              </a:rPr>
              <a:t>+</a:t>
            </a:r>
            <a:r>
              <a:rPr lang="en-US">
                <a:ea typeface="+mj-ea"/>
              </a:rPr>
              <a:t>-Trees</a:t>
            </a:r>
          </a:p>
        </p:txBody>
      </p:sp>
      <p:sp>
        <p:nvSpPr>
          <p:cNvPr id="23555" name="Rectangle 3"/>
          <p:cNvSpPr>
            <a:spLocks noGrp="1" noChangeArrowheads="1"/>
          </p:cNvSpPr>
          <p:nvPr>
            <p:ph type="body" idx="1"/>
          </p:nvPr>
        </p:nvSpPr>
        <p:spPr>
          <a:xfrm>
            <a:off x="229065" y="1389708"/>
            <a:ext cx="8796182" cy="5197782"/>
          </a:xfrm>
        </p:spPr>
        <p:txBody>
          <a:bodyPr/>
          <a:lstStyle/>
          <a:p>
            <a:r>
              <a:rPr lang="en-US" altLang="en-US" sz="2000" dirty="0" smtClean="0"/>
              <a:t>For </a:t>
            </a:r>
            <a:r>
              <a:rPr lang="en-US" altLang="en-US" sz="2000" i="1" dirty="0" err="1" smtClean="0"/>
              <a:t>i</a:t>
            </a:r>
            <a:r>
              <a:rPr lang="en-US" altLang="en-US" sz="2000" dirty="0" smtClean="0"/>
              <a:t> = 1, 2, . . ., </a:t>
            </a:r>
            <a:r>
              <a:rPr lang="en-US" altLang="en-US" sz="2000" i="1" dirty="0" smtClean="0"/>
              <a:t>n–</a:t>
            </a:r>
            <a:r>
              <a:rPr lang="en-US" altLang="en-US" sz="2000" dirty="0" smtClean="0"/>
              <a:t>1, pointer </a:t>
            </a:r>
            <a:r>
              <a:rPr lang="en-US" altLang="en-US" sz="2000" i="1" dirty="0" smtClean="0"/>
              <a:t>P</a:t>
            </a:r>
            <a:r>
              <a:rPr lang="en-US" altLang="en-US" sz="2000" i="1" baseline="-25000" dirty="0" smtClean="0"/>
              <a:t>i</a:t>
            </a:r>
            <a:r>
              <a:rPr lang="en-US" altLang="en-US" sz="2000" dirty="0" smtClean="0"/>
              <a:t> points to a file record with search-key value </a:t>
            </a:r>
            <a:r>
              <a:rPr lang="en-US" altLang="en-US" sz="2000" i="1" dirty="0" smtClean="0"/>
              <a:t>K</a:t>
            </a:r>
            <a:r>
              <a:rPr lang="en-US" altLang="en-US" sz="2000" i="1" baseline="-25000" dirty="0" smtClean="0"/>
              <a:t>i</a:t>
            </a:r>
            <a:r>
              <a:rPr lang="en-US" altLang="en-US" sz="2000" dirty="0" smtClean="0"/>
              <a:t>, </a:t>
            </a:r>
          </a:p>
          <a:p>
            <a:r>
              <a:rPr lang="en-US" altLang="en-US" sz="2000" dirty="0" smtClean="0"/>
              <a:t>If </a:t>
            </a:r>
            <a:r>
              <a:rPr lang="en-US" altLang="en-US" sz="2000" i="1" dirty="0" smtClean="0"/>
              <a:t>L</a:t>
            </a:r>
            <a:r>
              <a:rPr lang="en-US" altLang="en-US" sz="2000" i="1" baseline="-25000" dirty="0" smtClean="0"/>
              <a:t>i</a:t>
            </a:r>
            <a:r>
              <a:rPr lang="en-US" altLang="en-US" sz="2000" i="1" dirty="0" smtClean="0"/>
              <a:t>, </a:t>
            </a:r>
            <a:r>
              <a:rPr lang="en-US" altLang="en-US" sz="2000" i="1" dirty="0" err="1" smtClean="0"/>
              <a:t>L</a:t>
            </a:r>
            <a:r>
              <a:rPr lang="en-US" altLang="en-US" sz="2000" i="1" baseline="-25000" dirty="0" err="1" smtClean="0"/>
              <a:t>j</a:t>
            </a:r>
            <a:r>
              <a:rPr lang="en-US" altLang="en-US" sz="2000" dirty="0" smtClean="0"/>
              <a:t> are leaf nodes and </a:t>
            </a:r>
            <a:r>
              <a:rPr lang="en-US" altLang="en-US" sz="2000" i="1" dirty="0" err="1" smtClean="0"/>
              <a:t>i</a:t>
            </a:r>
            <a:r>
              <a:rPr lang="en-US" altLang="en-US" sz="2000" i="1" dirty="0" smtClean="0"/>
              <a:t> </a:t>
            </a:r>
            <a:r>
              <a:rPr lang="en-US" altLang="en-US" sz="2000" dirty="0" smtClean="0"/>
              <a:t>&lt; </a:t>
            </a:r>
            <a:r>
              <a:rPr lang="en-US" altLang="en-US" sz="2000" i="1" dirty="0" smtClean="0"/>
              <a:t>j, L</a:t>
            </a:r>
            <a:r>
              <a:rPr lang="en-US" altLang="en-US" sz="2000" i="1" baseline="-25000" dirty="0" smtClean="0"/>
              <a:t>i</a:t>
            </a:r>
            <a:r>
              <a:rPr lang="en-US" altLang="en-US" sz="2000" dirty="0" smtClean="0"/>
              <a:t>’s search-key values are less than or equal to </a:t>
            </a:r>
            <a:r>
              <a:rPr lang="en-US" altLang="en-US" sz="2000" i="1" dirty="0" err="1" smtClean="0"/>
              <a:t>L</a:t>
            </a:r>
            <a:r>
              <a:rPr lang="en-US" altLang="en-US" sz="2000" i="1" baseline="-25000" dirty="0" err="1" smtClean="0"/>
              <a:t>j</a:t>
            </a:r>
            <a:r>
              <a:rPr lang="en-US" altLang="en-US" sz="2000" dirty="0" err="1" smtClean="0"/>
              <a:t>’s</a:t>
            </a:r>
            <a:r>
              <a:rPr lang="en-US" altLang="en-US" sz="2000" dirty="0" smtClean="0"/>
              <a:t> search-key values</a:t>
            </a:r>
          </a:p>
          <a:p>
            <a:r>
              <a:rPr lang="en-US" altLang="en-US" sz="2000" i="1" dirty="0" err="1" smtClean="0"/>
              <a:t>P</a:t>
            </a:r>
            <a:r>
              <a:rPr lang="en-US" altLang="en-US" sz="2000" i="1" baseline="-25000" dirty="0" err="1" smtClean="0"/>
              <a:t>n</a:t>
            </a:r>
            <a:r>
              <a:rPr lang="en-US" altLang="en-US" sz="2000" dirty="0" smtClean="0"/>
              <a:t> points to next leaf node in search-key order</a:t>
            </a:r>
          </a:p>
        </p:txBody>
      </p:sp>
      <p:sp>
        <p:nvSpPr>
          <p:cNvPr id="23556" name="Text Box 4"/>
          <p:cNvSpPr txBox="1">
            <a:spLocks noChangeArrowheads="1"/>
          </p:cNvSpPr>
          <p:nvPr/>
        </p:nvSpPr>
        <p:spPr bwMode="auto">
          <a:xfrm>
            <a:off x="229065" y="928045"/>
            <a:ext cx="8796182" cy="461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50000"/>
              </a:spcBef>
            </a:pPr>
            <a:r>
              <a:rPr lang="en-US" altLang="en-US" sz="2400" b="1" dirty="0"/>
              <a:t>Properties of a leaf node:</a:t>
            </a:r>
          </a:p>
        </p:txBody>
      </p:sp>
      <p:grpSp>
        <p:nvGrpSpPr>
          <p:cNvPr id="23557" name="Group 7"/>
          <p:cNvGrpSpPr>
            <a:grpSpLocks/>
          </p:cNvGrpSpPr>
          <p:nvPr/>
        </p:nvGrpSpPr>
        <p:grpSpPr bwMode="auto">
          <a:xfrm>
            <a:off x="1206500" y="3291840"/>
            <a:ext cx="7505700" cy="3295650"/>
            <a:chOff x="961" y="2239"/>
            <a:chExt cx="4527" cy="1961"/>
          </a:xfrm>
        </p:grpSpPr>
        <p:pic>
          <p:nvPicPr>
            <p:cNvPr id="23558" name="Picture 8"/>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8"/>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2415087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mtClean="0">
                <a:effectLst>
                  <a:outerShdw blurRad="38100" dist="38100" dir="2700000" algn="tl">
                    <a:srgbClr val="C0C0C0"/>
                  </a:outerShdw>
                </a:effectLst>
              </a:rPr>
              <a:t>Non-Leaf Nodes in B</a:t>
            </a:r>
            <a:r>
              <a:rPr lang="en-US" altLang="en-US" baseline="30000" smtClean="0">
                <a:effectLst>
                  <a:outerShdw blurRad="38100" dist="38100" dir="2700000" algn="tl">
                    <a:srgbClr val="C0C0C0"/>
                  </a:outerShdw>
                </a:effectLst>
              </a:rPr>
              <a:t>+</a:t>
            </a:r>
            <a:r>
              <a:rPr lang="en-US" altLang="en-US" smtClean="0">
                <a:effectLst>
                  <a:outerShdw blurRad="38100" dist="38100" dir="2700000" algn="tl">
                    <a:srgbClr val="C0C0C0"/>
                  </a:outerShdw>
                </a:effectLst>
              </a:rPr>
              <a:t>-Trees</a:t>
            </a:r>
          </a:p>
        </p:txBody>
      </p:sp>
      <p:sp>
        <p:nvSpPr>
          <p:cNvPr id="24579" name="Rectangle 3"/>
          <p:cNvSpPr>
            <a:spLocks noGrp="1" noChangeArrowheads="1"/>
          </p:cNvSpPr>
          <p:nvPr>
            <p:ph type="body" idx="1"/>
          </p:nvPr>
        </p:nvSpPr>
        <p:spPr/>
        <p:txBody>
          <a:bodyPr/>
          <a:lstStyle/>
          <a:p>
            <a:r>
              <a:rPr lang="en-US" altLang="en-US" sz="2000" dirty="0" smtClean="0"/>
              <a:t>Non leaf nodes form a multi-level sparse index on the leaf nodes.  For a non-leaf node with </a:t>
            </a:r>
            <a:r>
              <a:rPr lang="en-US" altLang="en-US" sz="2000" i="1" dirty="0" smtClean="0"/>
              <a:t>m</a:t>
            </a:r>
            <a:r>
              <a:rPr lang="en-US" altLang="en-US" sz="2000" dirty="0" smtClean="0"/>
              <a:t> pointers:</a:t>
            </a:r>
          </a:p>
          <a:p>
            <a:pPr lvl="1"/>
            <a:r>
              <a:rPr lang="en-US" altLang="en-US" sz="2000" dirty="0" smtClean="0">
                <a:ea typeface="ＭＳ Ｐゴシック" panose="020B0600070205080204" pitchFamily="34" charset="-128"/>
              </a:rPr>
              <a:t>All the search-keys in the subtree to which </a:t>
            </a:r>
            <a:r>
              <a:rPr lang="en-US" altLang="en-US" sz="2000" i="1" dirty="0" smtClean="0">
                <a:ea typeface="ＭＳ Ｐゴシック" panose="020B0600070205080204" pitchFamily="34" charset="-128"/>
              </a:rPr>
              <a:t>P</a:t>
            </a:r>
            <a:r>
              <a:rPr lang="en-US" altLang="en-US" sz="2000" baseline="-25000" dirty="0" smtClean="0">
                <a:ea typeface="ＭＳ Ｐゴシック" panose="020B0600070205080204" pitchFamily="34" charset="-128"/>
              </a:rPr>
              <a:t>1</a:t>
            </a:r>
            <a:r>
              <a:rPr lang="en-US" altLang="en-US" sz="2000" dirty="0" smtClean="0">
                <a:ea typeface="ＭＳ Ｐゴシック" panose="020B0600070205080204" pitchFamily="34" charset="-128"/>
              </a:rPr>
              <a:t> points are less than </a:t>
            </a:r>
            <a:r>
              <a:rPr lang="en-US" altLang="en-US" sz="2000" i="1" dirty="0" smtClean="0">
                <a:ea typeface="ＭＳ Ｐゴシック" panose="020B0600070205080204" pitchFamily="34" charset="-128"/>
              </a:rPr>
              <a:t>K</a:t>
            </a:r>
            <a:r>
              <a:rPr lang="en-US" altLang="en-US" sz="2000" baseline="-25000" dirty="0" smtClean="0">
                <a:ea typeface="ＭＳ Ｐゴシック" panose="020B0600070205080204" pitchFamily="34" charset="-128"/>
              </a:rPr>
              <a:t>1 </a:t>
            </a:r>
            <a:endParaRPr lang="en-US" altLang="en-US" sz="2000" dirty="0" smtClean="0">
              <a:ea typeface="ＭＳ Ｐゴシック" panose="020B0600070205080204" pitchFamily="34" charset="-128"/>
            </a:endParaRPr>
          </a:p>
          <a:p>
            <a:pPr lvl="1"/>
            <a:r>
              <a:rPr lang="en-US" altLang="en-US" sz="2000" dirty="0" smtClean="0">
                <a:ea typeface="ＭＳ Ｐゴシック" panose="020B0600070205080204" pitchFamily="34" charset="-128"/>
              </a:rPr>
              <a:t>For 2 </a:t>
            </a:r>
            <a:r>
              <a:rPr lang="en-US" altLang="en-US" sz="2000" dirty="0" smtClean="0">
                <a:ea typeface="ＭＳ Ｐゴシック" panose="020B0600070205080204" pitchFamily="34" charset="-128"/>
                <a:sym typeface="Symbol" panose="05050102010706020507" pitchFamily="18" charset="2"/>
              </a:rPr>
              <a:t> </a:t>
            </a:r>
            <a:r>
              <a:rPr lang="en-US" altLang="en-US" sz="2000" i="1" dirty="0" err="1" smtClean="0">
                <a:ea typeface="ＭＳ Ｐゴシック" panose="020B0600070205080204" pitchFamily="34" charset="-128"/>
                <a:sym typeface="Symbol" panose="05050102010706020507" pitchFamily="18" charset="2"/>
              </a:rPr>
              <a:t>i</a:t>
            </a:r>
            <a:r>
              <a:rPr lang="en-US" altLang="en-US" sz="2000" i="1"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n </a:t>
            </a:r>
            <a:r>
              <a:rPr lang="en-US" altLang="en-US" sz="2000" dirty="0" smtClean="0">
                <a:ea typeface="ＭＳ Ｐゴシック" panose="020B0600070205080204" pitchFamily="34" charset="-128"/>
                <a:sym typeface="Symbol" panose="05050102010706020507" pitchFamily="18" charset="2"/>
              </a:rPr>
              <a:t>– 1, all the search-keys in the subtree to which </a:t>
            </a:r>
            <a:r>
              <a:rPr lang="en-US" altLang="en-US" sz="2000" i="1" dirty="0" smtClean="0">
                <a:ea typeface="ＭＳ Ｐゴシック" panose="020B0600070205080204" pitchFamily="34" charset="-128"/>
                <a:sym typeface="Symbol" panose="05050102010706020507" pitchFamily="18" charset="2"/>
              </a:rPr>
              <a:t>P</a:t>
            </a:r>
            <a:r>
              <a:rPr lang="en-US" altLang="en-US" sz="2000" i="1" baseline="-25000" dirty="0" smtClean="0">
                <a:ea typeface="ＭＳ Ｐゴシック" panose="020B0600070205080204" pitchFamily="34" charset="-128"/>
                <a:sym typeface="Symbol" panose="05050102010706020507" pitchFamily="18" charset="2"/>
              </a:rPr>
              <a:t>i</a:t>
            </a:r>
            <a:r>
              <a:rPr lang="en-US" altLang="en-US" sz="2000" dirty="0" smtClean="0">
                <a:ea typeface="ＭＳ Ｐゴシック" panose="020B0600070205080204" pitchFamily="34" charset="-128"/>
                <a:sym typeface="Symbol" panose="05050102010706020507" pitchFamily="18" charset="2"/>
              </a:rPr>
              <a:t> points have values greater than or equal to </a:t>
            </a:r>
            <a:r>
              <a:rPr lang="en-US" altLang="en-US" sz="2000" i="1" dirty="0" smtClean="0">
                <a:ea typeface="ＭＳ Ｐゴシック" panose="020B0600070205080204" pitchFamily="34" charset="-128"/>
                <a:sym typeface="Symbol" panose="05050102010706020507" pitchFamily="18" charset="2"/>
              </a:rPr>
              <a:t>K</a:t>
            </a:r>
            <a:r>
              <a:rPr lang="en-US" altLang="en-US" sz="2000" i="1" baseline="-25000" dirty="0" smtClean="0">
                <a:ea typeface="ＭＳ Ｐゴシック" panose="020B0600070205080204" pitchFamily="34" charset="-128"/>
                <a:sym typeface="Symbol" panose="05050102010706020507" pitchFamily="18" charset="2"/>
              </a:rPr>
              <a:t>i</a:t>
            </a:r>
            <a:r>
              <a:rPr lang="en-US" altLang="en-US" sz="2000" baseline="-25000" dirty="0" smtClean="0">
                <a:ea typeface="ＭＳ Ｐゴシック" panose="020B0600070205080204" pitchFamily="34" charset="-128"/>
                <a:sym typeface="Symbol" panose="05050102010706020507" pitchFamily="18" charset="2"/>
              </a:rPr>
              <a:t>–1</a:t>
            </a:r>
            <a:r>
              <a:rPr lang="en-US" altLang="en-US" sz="2000" dirty="0" smtClean="0">
                <a:ea typeface="ＭＳ Ｐゴシック" panose="020B0600070205080204" pitchFamily="34" charset="-128"/>
                <a:sym typeface="Symbol" panose="05050102010706020507" pitchFamily="18" charset="2"/>
              </a:rPr>
              <a:t> and less than </a:t>
            </a:r>
            <a:r>
              <a:rPr lang="en-US" altLang="en-US" sz="2000" i="1" dirty="0" smtClean="0">
                <a:ea typeface="ＭＳ Ｐゴシック" panose="020B0600070205080204" pitchFamily="34" charset="-128"/>
                <a:sym typeface="Symbol" panose="05050102010706020507" pitchFamily="18" charset="2"/>
              </a:rPr>
              <a:t>K</a:t>
            </a:r>
            <a:r>
              <a:rPr lang="en-US" altLang="en-US" sz="2000" i="1" baseline="-25000" dirty="0" smtClean="0">
                <a:ea typeface="ＭＳ Ｐゴシック" panose="020B0600070205080204" pitchFamily="34" charset="-128"/>
                <a:sym typeface="Symbol" panose="05050102010706020507" pitchFamily="18" charset="2"/>
              </a:rPr>
              <a:t>i </a:t>
            </a:r>
          </a:p>
          <a:p>
            <a:pPr lvl="1"/>
            <a:r>
              <a:rPr lang="en-US" altLang="en-US" sz="2000" dirty="0" smtClean="0">
                <a:ea typeface="ＭＳ Ｐゴシック" panose="020B0600070205080204" pitchFamily="34" charset="-128"/>
                <a:sym typeface="Symbol" panose="05050102010706020507" pitchFamily="18" charset="2"/>
              </a:rPr>
              <a:t>All the search-keys in the subtree to which </a:t>
            </a:r>
            <a:r>
              <a:rPr lang="en-US" altLang="en-US" sz="2000" i="1" dirty="0" err="1" smtClean="0">
                <a:ea typeface="ＭＳ Ｐゴシック" panose="020B0600070205080204" pitchFamily="34" charset="-128"/>
                <a:sym typeface="Symbol" panose="05050102010706020507" pitchFamily="18" charset="2"/>
              </a:rPr>
              <a:t>P</a:t>
            </a:r>
            <a:r>
              <a:rPr lang="en-US" altLang="en-US" sz="2000" i="1" baseline="-25000" dirty="0" err="1" smtClean="0">
                <a:ea typeface="ＭＳ Ｐゴシック" panose="020B0600070205080204" pitchFamily="34" charset="-128"/>
                <a:sym typeface="Symbol" panose="05050102010706020507" pitchFamily="18" charset="2"/>
              </a:rPr>
              <a:t>n</a:t>
            </a:r>
            <a:r>
              <a:rPr lang="en-US" altLang="en-US" sz="2000" dirty="0" smtClean="0">
                <a:ea typeface="ＭＳ Ｐゴシック" panose="020B0600070205080204" pitchFamily="34" charset="-128"/>
                <a:sym typeface="Symbol" panose="05050102010706020507" pitchFamily="18" charset="2"/>
              </a:rPr>
              <a:t> points have values greater than or equal to </a:t>
            </a:r>
            <a:r>
              <a:rPr lang="en-US" altLang="en-US" sz="2000" i="1" dirty="0" err="1" smtClean="0">
                <a:ea typeface="ＭＳ Ｐゴシック" panose="020B0600070205080204" pitchFamily="34" charset="-128"/>
                <a:sym typeface="Symbol" panose="05050102010706020507" pitchFamily="18" charset="2"/>
              </a:rPr>
              <a:t>K</a:t>
            </a:r>
            <a:r>
              <a:rPr lang="en-US" altLang="en-US" sz="2000" i="1" baseline="-25000" dirty="0" err="1" smtClean="0">
                <a:ea typeface="ＭＳ Ｐゴシック" panose="020B0600070205080204" pitchFamily="34" charset="-128"/>
                <a:sym typeface="Symbol" panose="05050102010706020507" pitchFamily="18" charset="2"/>
              </a:rPr>
              <a:t>n</a:t>
            </a:r>
            <a:r>
              <a:rPr lang="en-US" altLang="en-US" sz="2000" baseline="-25000" dirty="0" smtClean="0">
                <a:ea typeface="ＭＳ Ｐゴシック" panose="020B0600070205080204" pitchFamily="34" charset="-128"/>
                <a:sym typeface="Symbol" panose="05050102010706020507" pitchFamily="18" charset="2"/>
              </a:rPr>
              <a:t>–1</a:t>
            </a:r>
          </a:p>
        </p:txBody>
      </p:sp>
      <p:pic>
        <p:nvPicPr>
          <p:cNvPr id="2458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3" y="5253038"/>
            <a:ext cx="6840537"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22594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ChangeArrowheads="1"/>
          </p:cNvSpPr>
          <p:nvPr>
            <p:ph type="title"/>
          </p:nvPr>
        </p:nvSpPr>
        <p:spPr/>
        <p:txBody>
          <a:bodyPr/>
          <a:lstStyle/>
          <a:p>
            <a:pPr>
              <a:defRPr/>
            </a:pPr>
            <a:r>
              <a:rPr lang="en-US">
                <a:ea typeface="+mj-ea"/>
              </a:rPr>
              <a:t>Example of B</a:t>
            </a:r>
            <a:r>
              <a:rPr lang="en-US" baseline="30000">
                <a:ea typeface="+mj-ea"/>
              </a:rPr>
              <a:t>+</a:t>
            </a:r>
            <a:r>
              <a:rPr lang="en-US">
                <a:ea typeface="+mj-ea"/>
              </a:rPr>
              <a:t>-tree</a:t>
            </a:r>
          </a:p>
        </p:txBody>
      </p:sp>
      <p:sp>
        <p:nvSpPr>
          <p:cNvPr id="25603" name="Rectangle 3"/>
          <p:cNvSpPr>
            <a:spLocks noGrp="1" noChangeArrowheads="1"/>
          </p:cNvSpPr>
          <p:nvPr>
            <p:ph type="body" idx="1"/>
          </p:nvPr>
        </p:nvSpPr>
        <p:spPr>
          <a:xfrm>
            <a:off x="0" y="3883231"/>
            <a:ext cx="9048997" cy="2315688"/>
          </a:xfrm>
        </p:spPr>
        <p:txBody>
          <a:bodyPr/>
          <a:lstStyle/>
          <a:p>
            <a:r>
              <a:rPr lang="en-US" altLang="en-US" sz="2000" dirty="0" smtClean="0"/>
              <a:t>Leaf nodes must have between 3 and 5 values </a:t>
            </a:r>
            <a:br>
              <a:rPr lang="en-US" altLang="en-US" sz="2000" dirty="0" smtClean="0"/>
            </a:br>
            <a:r>
              <a:rPr lang="en-US" altLang="en-US" sz="2000" dirty="0" smtClean="0"/>
              <a:t>(</a:t>
            </a:r>
            <a:r>
              <a:rPr lang="en-US" altLang="en-US" sz="2000" dirty="0" smtClean="0">
                <a:sym typeface="Symbol" panose="05050102010706020507" pitchFamily="18" charset="2"/>
              </a:rPr>
              <a:t>(</a:t>
            </a:r>
            <a:r>
              <a:rPr lang="en-US" altLang="en-US" sz="2000" i="1" dirty="0" smtClean="0">
                <a:sym typeface="Symbol" panose="05050102010706020507" pitchFamily="18" charset="2"/>
              </a:rPr>
              <a:t>n</a:t>
            </a:r>
            <a:r>
              <a:rPr lang="en-US" altLang="en-US" sz="2000" dirty="0" smtClean="0">
                <a:sym typeface="Symbol" panose="05050102010706020507" pitchFamily="18" charset="2"/>
              </a:rPr>
              <a:t>–1)/2 and </a:t>
            </a:r>
            <a:r>
              <a:rPr lang="en-US" altLang="en-US" sz="2000" i="1" dirty="0" smtClean="0">
                <a:sym typeface="Symbol" panose="05050102010706020507" pitchFamily="18" charset="2"/>
              </a:rPr>
              <a:t>n </a:t>
            </a:r>
            <a:r>
              <a:rPr lang="en-US" altLang="en-US" sz="2000" dirty="0" smtClean="0">
                <a:sym typeface="Symbol" panose="05050102010706020507" pitchFamily="18" charset="2"/>
              </a:rPr>
              <a:t>–1, with </a:t>
            </a:r>
            <a:r>
              <a:rPr lang="en-US" altLang="en-US" sz="2000" i="1" dirty="0" smtClean="0">
                <a:sym typeface="Symbol" panose="05050102010706020507" pitchFamily="18" charset="2"/>
              </a:rPr>
              <a:t>n</a:t>
            </a:r>
            <a:r>
              <a:rPr lang="en-US" altLang="en-US" sz="2000" dirty="0" smtClean="0">
                <a:sym typeface="Symbol" panose="05050102010706020507" pitchFamily="18" charset="2"/>
              </a:rPr>
              <a:t> = 6).</a:t>
            </a:r>
          </a:p>
          <a:p>
            <a:r>
              <a:rPr lang="en-US" altLang="en-US" sz="2000" dirty="0" smtClean="0">
                <a:sym typeface="Symbol" panose="05050102010706020507" pitchFamily="18" charset="2"/>
              </a:rPr>
              <a:t>Non-leaf nodes other than root must have between 3 and 6 children </a:t>
            </a:r>
            <a:r>
              <a:rPr lang="en-US" altLang="en-US" sz="2000" dirty="0" smtClean="0"/>
              <a:t>(</a:t>
            </a:r>
            <a:r>
              <a:rPr lang="en-US" altLang="en-US" sz="2000" dirty="0" smtClean="0">
                <a:sym typeface="Symbol" panose="05050102010706020507" pitchFamily="18" charset="2"/>
              </a:rPr>
              <a:t>(</a:t>
            </a:r>
            <a:r>
              <a:rPr lang="en-US" altLang="en-US" sz="2000" i="1" dirty="0" smtClean="0">
                <a:sym typeface="Symbol" panose="05050102010706020507" pitchFamily="18" charset="2"/>
              </a:rPr>
              <a:t>n</a:t>
            </a:r>
            <a:r>
              <a:rPr lang="en-US" altLang="en-US" sz="2000" dirty="0" smtClean="0">
                <a:sym typeface="Symbol" panose="05050102010706020507" pitchFamily="18" charset="2"/>
              </a:rPr>
              <a:t>/2 and </a:t>
            </a:r>
            <a:r>
              <a:rPr lang="en-US" altLang="en-US" sz="2000" i="1" dirty="0" smtClean="0">
                <a:sym typeface="Symbol" panose="05050102010706020507" pitchFamily="18" charset="2"/>
              </a:rPr>
              <a:t>n </a:t>
            </a:r>
            <a:r>
              <a:rPr lang="en-US" altLang="en-US" sz="2000" dirty="0" smtClean="0">
                <a:sym typeface="Symbol" panose="05050102010706020507" pitchFamily="18" charset="2"/>
              </a:rPr>
              <a:t>with </a:t>
            </a:r>
            <a:r>
              <a:rPr lang="en-US" altLang="en-US" sz="2000" i="1" dirty="0" smtClean="0">
                <a:sym typeface="Symbol" panose="05050102010706020507" pitchFamily="18" charset="2"/>
              </a:rPr>
              <a:t>n</a:t>
            </a:r>
            <a:r>
              <a:rPr lang="en-US" altLang="en-US" sz="2000" dirty="0" smtClean="0">
                <a:sym typeface="Symbol" panose="05050102010706020507" pitchFamily="18" charset="2"/>
              </a:rPr>
              <a:t> =6).</a:t>
            </a:r>
          </a:p>
          <a:p>
            <a:r>
              <a:rPr lang="en-US" altLang="en-US" sz="2000" dirty="0" smtClean="0">
                <a:sym typeface="Symbol" panose="05050102010706020507" pitchFamily="18" charset="2"/>
              </a:rPr>
              <a:t>Root must have at least 2 children.</a:t>
            </a:r>
          </a:p>
        </p:txBody>
      </p:sp>
      <p:sp>
        <p:nvSpPr>
          <p:cNvPr id="25604" name="Text Box 4"/>
          <p:cNvSpPr txBox="1">
            <a:spLocks noChangeArrowheads="1"/>
          </p:cNvSpPr>
          <p:nvPr/>
        </p:nvSpPr>
        <p:spPr bwMode="auto">
          <a:xfrm>
            <a:off x="2706688" y="3379788"/>
            <a:ext cx="3314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800"/>
              <a:t>B</a:t>
            </a:r>
            <a:r>
              <a:rPr lang="en-US" altLang="en-US" sz="1800" baseline="30000"/>
              <a:t>+</a:t>
            </a:r>
            <a:r>
              <a:rPr lang="en-US" altLang="en-US" sz="1800"/>
              <a:t>-tree for </a:t>
            </a:r>
            <a:r>
              <a:rPr lang="en-US" altLang="en-US" sz="1800" i="1"/>
              <a:t>instructor </a:t>
            </a:r>
            <a:r>
              <a:rPr lang="en-US" altLang="en-US" sz="1800"/>
              <a:t>file (</a:t>
            </a:r>
            <a:r>
              <a:rPr lang="en-US" altLang="en-US" sz="1800" i="1"/>
              <a:t>n</a:t>
            </a:r>
            <a:r>
              <a:rPr lang="en-US" altLang="en-US" sz="1800"/>
              <a:t> = 6)</a:t>
            </a:r>
          </a:p>
        </p:txBody>
      </p:sp>
      <p:pic>
        <p:nvPicPr>
          <p:cNvPr id="2560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05" y="938152"/>
            <a:ext cx="8608045" cy="218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1125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pPr>
              <a:defRPr/>
            </a:pPr>
            <a:r>
              <a:rPr lang="en-US">
                <a:ea typeface="+mj-ea"/>
              </a:rPr>
              <a:t>Observations about B</a:t>
            </a:r>
            <a:r>
              <a:rPr lang="en-US" baseline="30000">
                <a:ea typeface="+mj-ea"/>
              </a:rPr>
              <a:t>+</a:t>
            </a:r>
            <a:r>
              <a:rPr lang="en-US">
                <a:ea typeface="+mj-ea"/>
              </a:rPr>
              <a:t>-trees</a:t>
            </a:r>
          </a:p>
        </p:txBody>
      </p:sp>
      <p:sp>
        <p:nvSpPr>
          <p:cNvPr id="26627" name="Rectangle 3"/>
          <p:cNvSpPr>
            <a:spLocks noGrp="1" noChangeArrowheads="1"/>
          </p:cNvSpPr>
          <p:nvPr>
            <p:ph type="body" idx="1"/>
          </p:nvPr>
        </p:nvSpPr>
        <p:spPr>
          <a:xfrm>
            <a:off x="197167" y="960120"/>
            <a:ext cx="8775383" cy="5543550"/>
          </a:xfrm>
        </p:spPr>
        <p:txBody>
          <a:bodyPr/>
          <a:lstStyle/>
          <a:p>
            <a:r>
              <a:rPr lang="en-US" altLang="en-US" sz="2000" dirty="0" smtClean="0"/>
              <a:t>Since the inter-node connections are done by pointers, “logically” close blocks need not be “physically” close.</a:t>
            </a:r>
          </a:p>
          <a:p>
            <a:r>
              <a:rPr lang="en-US" altLang="en-US" sz="2000" dirty="0" smtClean="0"/>
              <a:t>The non-leaf levels of the B</a:t>
            </a:r>
            <a:r>
              <a:rPr lang="en-US" altLang="en-US" sz="2000" baseline="30000" dirty="0" smtClean="0"/>
              <a:t>+</a:t>
            </a:r>
            <a:r>
              <a:rPr lang="en-US" altLang="en-US" sz="2000" dirty="0" smtClean="0"/>
              <a:t>-tree form a hierarchy of sparse indices.</a:t>
            </a:r>
          </a:p>
          <a:p>
            <a:r>
              <a:rPr lang="en-US" altLang="en-US" sz="2000" dirty="0" smtClean="0"/>
              <a:t>The B</a:t>
            </a:r>
            <a:r>
              <a:rPr lang="en-US" altLang="en-US" sz="2000" baseline="30000" dirty="0" smtClean="0"/>
              <a:t>+</a:t>
            </a:r>
            <a:r>
              <a:rPr lang="en-US" altLang="en-US" sz="2000" dirty="0" smtClean="0"/>
              <a:t>-tree contains a relatively small number of levels</a:t>
            </a:r>
          </a:p>
          <a:p>
            <a:pPr lvl="2"/>
            <a:r>
              <a:rPr lang="en-US" altLang="en-US" sz="2000" dirty="0" smtClean="0">
                <a:ea typeface="ＭＳ Ｐゴシック" panose="020B0600070205080204" pitchFamily="34" charset="-128"/>
              </a:rPr>
              <a:t>Level below root has at least 2* </a:t>
            </a:r>
            <a:r>
              <a:rPr lang="en-US" altLang="en-US" sz="2000" dirty="0" smtClean="0">
                <a:ea typeface="ＭＳ Ｐゴシック" panose="020B0600070205080204" pitchFamily="34" charset="-128"/>
                <a:sym typeface="Symbol" panose="05050102010706020507" pitchFamily="18" charset="2"/>
              </a:rPr>
              <a:t></a:t>
            </a:r>
            <a:r>
              <a:rPr lang="en-US" altLang="en-US" sz="2000" dirty="0" smtClean="0">
                <a:ea typeface="ＭＳ Ｐゴシック" panose="020B0600070205080204" pitchFamily="34" charset="-128"/>
              </a:rPr>
              <a:t>n/2</a:t>
            </a:r>
            <a:r>
              <a:rPr lang="en-US" altLang="en-US" sz="2000" dirty="0" smtClean="0">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rPr>
              <a:t>values</a:t>
            </a:r>
          </a:p>
          <a:p>
            <a:pPr lvl="2"/>
            <a:r>
              <a:rPr lang="en-US" altLang="en-US" sz="2000" dirty="0" smtClean="0">
                <a:ea typeface="ＭＳ Ｐゴシック" panose="020B0600070205080204" pitchFamily="34" charset="-128"/>
              </a:rPr>
              <a:t>Next level has at least 2* </a:t>
            </a:r>
            <a:r>
              <a:rPr lang="en-US" altLang="en-US" sz="2000" dirty="0" smtClean="0">
                <a:ea typeface="ＭＳ Ｐゴシック" panose="020B0600070205080204" pitchFamily="34" charset="-128"/>
                <a:sym typeface="Symbol" panose="05050102010706020507" pitchFamily="18" charset="2"/>
              </a:rPr>
              <a:t></a:t>
            </a:r>
            <a:r>
              <a:rPr lang="en-US" altLang="en-US" sz="2000" dirty="0" smtClean="0">
                <a:ea typeface="ＭＳ Ｐゴシック" panose="020B0600070205080204" pitchFamily="34" charset="-128"/>
              </a:rPr>
              <a:t>n/2</a:t>
            </a:r>
            <a:r>
              <a:rPr lang="en-US" altLang="en-US" sz="2000" dirty="0" smtClean="0">
                <a:ea typeface="ＭＳ Ｐゴシック" panose="020B0600070205080204" pitchFamily="34" charset="-128"/>
                <a:sym typeface="Symbol" panose="05050102010706020507" pitchFamily="18" charset="2"/>
              </a:rPr>
              <a:t> * </a:t>
            </a:r>
            <a:r>
              <a:rPr lang="en-US" altLang="en-US" sz="2000" dirty="0" smtClean="0">
                <a:ea typeface="ＭＳ Ｐゴシック" panose="020B0600070205080204" pitchFamily="34" charset="-128"/>
              </a:rPr>
              <a:t>n/2</a:t>
            </a:r>
            <a:r>
              <a:rPr lang="en-US" altLang="en-US" sz="2000" dirty="0" smtClean="0">
                <a:ea typeface="ＭＳ Ｐゴシック" panose="020B0600070205080204" pitchFamily="34" charset="-128"/>
                <a:sym typeface="Symbol" panose="05050102010706020507" pitchFamily="18" charset="2"/>
              </a:rPr>
              <a:t></a:t>
            </a:r>
            <a:r>
              <a:rPr lang="en-US" altLang="en-US" sz="2000" dirty="0" smtClean="0">
                <a:ea typeface="ＭＳ Ｐゴシック" panose="020B0600070205080204" pitchFamily="34" charset="-128"/>
              </a:rPr>
              <a:t> values</a:t>
            </a:r>
          </a:p>
          <a:p>
            <a:pPr lvl="2"/>
            <a:r>
              <a:rPr lang="en-US" altLang="en-US" sz="2000" dirty="0" smtClean="0">
                <a:ea typeface="ＭＳ Ｐゴシック" panose="020B0600070205080204" pitchFamily="34" charset="-128"/>
              </a:rPr>
              <a:t>.. etc.</a:t>
            </a:r>
          </a:p>
          <a:p>
            <a:pPr lvl="1"/>
            <a:r>
              <a:rPr lang="en-US" altLang="en-US" sz="2000" dirty="0" smtClean="0">
                <a:ea typeface="ＭＳ Ｐゴシック" panose="020B0600070205080204" pitchFamily="34" charset="-128"/>
              </a:rPr>
              <a:t>If there are </a:t>
            </a:r>
            <a:r>
              <a:rPr lang="en-US" altLang="en-US" sz="2000" i="1" dirty="0" smtClean="0">
                <a:ea typeface="ＭＳ Ｐゴシック" panose="020B0600070205080204" pitchFamily="34" charset="-128"/>
              </a:rPr>
              <a:t>K</a:t>
            </a:r>
            <a:r>
              <a:rPr lang="en-US" altLang="en-US" sz="2000" dirty="0" smtClean="0">
                <a:ea typeface="ＭＳ Ｐゴシック" panose="020B0600070205080204" pitchFamily="34" charset="-128"/>
              </a:rPr>
              <a:t> search-key values in the file, the tree height is no more than </a:t>
            </a:r>
            <a:r>
              <a:rPr lang="en-US" altLang="en-US" sz="2000" dirty="0" smtClean="0">
                <a:ea typeface="ＭＳ Ｐゴシック" panose="020B0600070205080204" pitchFamily="34" charset="-128"/>
                <a:sym typeface="Symbol" panose="05050102010706020507" pitchFamily="18" charset="2"/>
              </a:rPr>
              <a:t> </a:t>
            </a:r>
            <a:r>
              <a:rPr lang="en-US" altLang="en-US" sz="2000" dirty="0" err="1" smtClean="0">
                <a:ea typeface="ＭＳ Ｐゴシック" panose="020B0600070205080204" pitchFamily="34" charset="-128"/>
                <a:sym typeface="Symbol" panose="05050102010706020507" pitchFamily="18" charset="2"/>
              </a:rPr>
              <a:t>log</a:t>
            </a:r>
            <a:r>
              <a:rPr lang="en-US" altLang="en-US" sz="2000" baseline="-25000" dirty="0" err="1" smtClean="0">
                <a:ea typeface="ＭＳ Ｐゴシック" panose="020B0600070205080204" pitchFamily="34" charset="-128"/>
                <a:sym typeface="Symbol" panose="05050102010706020507" pitchFamily="18" charset="2"/>
              </a:rPr>
              <a:t></a:t>
            </a:r>
            <a:r>
              <a:rPr lang="en-US" altLang="en-US" sz="2000" i="1" baseline="-25000" dirty="0" err="1" smtClean="0">
                <a:ea typeface="ＭＳ Ｐゴシック" panose="020B0600070205080204" pitchFamily="34" charset="-128"/>
                <a:sym typeface="Symbol" panose="05050102010706020507" pitchFamily="18" charset="2"/>
              </a:rPr>
              <a:t>n</a:t>
            </a:r>
            <a:r>
              <a:rPr lang="en-US" altLang="en-US" sz="2000" baseline="-25000" dirty="0" smtClean="0">
                <a:ea typeface="ＭＳ Ｐゴシック" panose="020B0600070205080204" pitchFamily="34" charset="-128"/>
                <a:sym typeface="Symbol" panose="05050102010706020507" pitchFamily="18" charset="2"/>
              </a:rPr>
              <a:t>/2</a:t>
            </a:r>
            <a:r>
              <a:rPr lang="en-US" altLang="en-US" sz="2000" dirty="0" smtClean="0">
                <a:ea typeface="ＭＳ Ｐゴシック" panose="020B0600070205080204" pitchFamily="34" charset="-128"/>
                <a:sym typeface="Symbol" panose="05050102010706020507" pitchFamily="18" charset="2"/>
              </a:rPr>
              <a:t>(</a:t>
            </a:r>
            <a:r>
              <a:rPr lang="en-US" altLang="en-US" sz="2000" i="1" dirty="0" smtClean="0">
                <a:ea typeface="ＭＳ Ｐゴシック" panose="020B0600070205080204" pitchFamily="34" charset="-128"/>
                <a:sym typeface="Symbol" panose="05050102010706020507" pitchFamily="18" charset="2"/>
              </a:rPr>
              <a:t>K</a:t>
            </a:r>
            <a:r>
              <a:rPr lang="en-US" altLang="en-US" sz="2000" dirty="0" smtClean="0">
                <a:ea typeface="ＭＳ Ｐゴシック" panose="020B0600070205080204" pitchFamily="34" charset="-128"/>
                <a:sym typeface="Symbol" panose="05050102010706020507" pitchFamily="18" charset="2"/>
              </a:rPr>
              <a:t>)</a:t>
            </a:r>
            <a:endParaRPr lang="en-US" altLang="en-US" sz="2000" dirty="0" smtClean="0">
              <a:ea typeface="ＭＳ Ｐゴシック" panose="020B0600070205080204" pitchFamily="34" charset="-128"/>
            </a:endParaRPr>
          </a:p>
          <a:p>
            <a:pPr lvl="1"/>
            <a:r>
              <a:rPr lang="en-US" altLang="en-US" sz="2000" dirty="0" smtClean="0">
                <a:ea typeface="ＭＳ Ｐゴシック" panose="020B0600070205080204" pitchFamily="34" charset="-128"/>
              </a:rPr>
              <a:t>thus searches can be conducted efficiently.</a:t>
            </a:r>
          </a:p>
          <a:p>
            <a:r>
              <a:rPr lang="en-US" altLang="en-US" sz="2000" dirty="0" smtClean="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389700720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ChangeArrowheads="1"/>
          </p:cNvSpPr>
          <p:nvPr>
            <p:ph type="title"/>
          </p:nvPr>
        </p:nvSpPr>
        <p:spPr/>
        <p:txBody>
          <a:bodyPr/>
          <a:lstStyle/>
          <a:p>
            <a:pPr>
              <a:defRPr/>
            </a:pPr>
            <a:r>
              <a:rPr lang="en-US">
                <a:ea typeface="+mj-ea"/>
              </a:rPr>
              <a:t>Queries on B</a:t>
            </a:r>
            <a:r>
              <a:rPr lang="en-US" baseline="30000">
                <a:ea typeface="+mj-ea"/>
              </a:rPr>
              <a:t>+</a:t>
            </a:r>
            <a:r>
              <a:rPr lang="en-US">
                <a:ea typeface="+mj-ea"/>
              </a:rPr>
              <a:t>-Trees</a:t>
            </a:r>
          </a:p>
        </p:txBody>
      </p:sp>
      <p:sp>
        <p:nvSpPr>
          <p:cNvPr id="27651" name="Rectangle 3"/>
          <p:cNvSpPr>
            <a:spLocks noGrp="1" noChangeArrowheads="1"/>
          </p:cNvSpPr>
          <p:nvPr>
            <p:ph type="body" idx="1"/>
          </p:nvPr>
        </p:nvSpPr>
        <p:spPr>
          <a:xfrm>
            <a:off x="1" y="819150"/>
            <a:ext cx="8789988" cy="3416300"/>
          </a:xfrm>
        </p:spPr>
        <p:txBody>
          <a:bodyPr/>
          <a:lstStyle/>
          <a:p>
            <a:pPr marL="381000" indent="-381000">
              <a:lnSpc>
                <a:spcPct val="80000"/>
              </a:lnSpc>
            </a:pPr>
            <a:r>
              <a:rPr lang="en-US" altLang="en-US" sz="2000" dirty="0" smtClean="0"/>
              <a:t>Find record with search-key value </a:t>
            </a:r>
            <a:r>
              <a:rPr lang="en-US" altLang="en-US" sz="2000" i="1" dirty="0" smtClean="0"/>
              <a:t>V.</a:t>
            </a:r>
          </a:p>
          <a:p>
            <a:pPr marL="800100" lvl="1" indent="-342900">
              <a:lnSpc>
                <a:spcPct val="80000"/>
              </a:lnSpc>
              <a:buFont typeface="Monotype Sorts" charset="2"/>
              <a:buAutoNum type="arabicPeriod"/>
            </a:pPr>
            <a:r>
              <a:rPr lang="en-US" altLang="en-US" sz="2000" i="1" dirty="0" smtClean="0">
                <a:ea typeface="ＭＳ Ｐゴシック" panose="020B0600070205080204" pitchFamily="34" charset="-128"/>
              </a:rPr>
              <a:t>C=root</a:t>
            </a:r>
          </a:p>
          <a:p>
            <a:pPr marL="800100" lvl="1" indent="-342900">
              <a:lnSpc>
                <a:spcPct val="80000"/>
              </a:lnSpc>
              <a:buFont typeface="Monotype Sorts" charset="2"/>
              <a:buAutoNum type="arabicPeriod"/>
            </a:pPr>
            <a:r>
              <a:rPr lang="en-US" altLang="en-US" sz="2000" dirty="0" smtClean="0">
                <a:ea typeface="ＭＳ Ｐゴシック" panose="020B0600070205080204" pitchFamily="34" charset="-128"/>
              </a:rPr>
              <a:t>While C is not a leaf node {</a:t>
            </a:r>
          </a:p>
          <a:p>
            <a:pPr marL="1200150" lvl="2" indent="-342900">
              <a:lnSpc>
                <a:spcPct val="80000"/>
              </a:lnSpc>
              <a:buFont typeface="Monotype Sorts" charset="2"/>
              <a:buAutoNum type="arabicPeriod"/>
            </a:pPr>
            <a:r>
              <a:rPr lang="en-US" altLang="en-US" sz="2000" dirty="0" smtClean="0">
                <a:ea typeface="ＭＳ Ｐゴシック" panose="020B0600070205080204" pitchFamily="34" charset="-128"/>
              </a:rPr>
              <a:t>Let </a:t>
            </a:r>
            <a:r>
              <a:rPr lang="en-US" altLang="en-US" sz="2000" i="1" dirty="0" err="1"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be least value </a:t>
            </a:r>
            <a:r>
              <a:rPr lang="en-US" altLang="en-US" sz="2000" dirty="0" err="1" smtClean="0">
                <a:ea typeface="ＭＳ Ｐゴシック" panose="020B0600070205080204" pitchFamily="34" charset="-128"/>
              </a:rPr>
              <a:t>s.t.</a:t>
            </a:r>
            <a:r>
              <a:rPr lang="en-US" altLang="en-US" sz="2000" dirty="0" smtClean="0">
                <a:ea typeface="ＭＳ Ｐゴシック" panose="020B0600070205080204" pitchFamily="34" charset="-128"/>
              </a:rPr>
              <a:t> </a:t>
            </a:r>
            <a:r>
              <a:rPr lang="en-US" altLang="en-US" sz="2000" i="1" dirty="0" smtClean="0">
                <a:ea typeface="ＭＳ Ｐゴシック" panose="020B0600070205080204" pitchFamily="34" charset="-128"/>
              </a:rPr>
              <a:t>V </a:t>
            </a:r>
            <a:r>
              <a:rPr lang="en-US" altLang="en-US" sz="2000" i="1"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rPr>
              <a:t>K</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a:t>
            </a:r>
            <a:endParaRPr lang="en-US" altLang="en-US" sz="2000" dirty="0" smtClean="0">
              <a:ea typeface="ＭＳ Ｐゴシック" panose="020B0600070205080204" pitchFamily="34" charset="-128"/>
            </a:endParaRPr>
          </a:p>
          <a:p>
            <a:pPr marL="1200150" lvl="2" indent="-342900">
              <a:lnSpc>
                <a:spcPct val="80000"/>
              </a:lnSpc>
              <a:buFont typeface="Monotype Sorts" charset="2"/>
              <a:buAutoNum type="arabicPeriod"/>
            </a:pPr>
            <a:r>
              <a:rPr lang="en-US" altLang="en-US" sz="2000" dirty="0" smtClean="0">
                <a:ea typeface="ＭＳ Ｐゴシック" panose="020B0600070205080204" pitchFamily="34" charset="-128"/>
              </a:rPr>
              <a:t>If no such exists, set </a:t>
            </a:r>
            <a:r>
              <a:rPr lang="en-US" altLang="en-US" sz="2000" i="1" dirty="0" smtClean="0">
                <a:ea typeface="ＭＳ Ｐゴシック" panose="020B0600070205080204" pitchFamily="34" charset="-128"/>
              </a:rPr>
              <a:t>C</a:t>
            </a:r>
            <a:r>
              <a:rPr lang="en-US" altLang="en-US" sz="2000" dirty="0" smtClean="0">
                <a:ea typeface="ＭＳ Ｐゴシック" panose="020B0600070205080204" pitchFamily="34" charset="-128"/>
              </a:rPr>
              <a:t> = </a:t>
            </a:r>
            <a:r>
              <a:rPr lang="en-US" altLang="en-US" sz="2000" i="1" dirty="0" smtClean="0">
                <a:ea typeface="ＭＳ Ｐゴシック" panose="020B0600070205080204" pitchFamily="34" charset="-128"/>
                <a:sym typeface="Symbol" panose="05050102010706020507" pitchFamily="18" charset="2"/>
              </a:rPr>
              <a:t>last non-null pointer in C</a:t>
            </a:r>
            <a:r>
              <a:rPr lang="en-US" altLang="en-US" sz="2000" dirty="0" smtClean="0">
                <a:ea typeface="ＭＳ Ｐゴシック" panose="020B0600070205080204" pitchFamily="34" charset="-128"/>
                <a:sym typeface="Symbol" panose="05050102010706020507" pitchFamily="18" charset="2"/>
              </a:rPr>
              <a:t> </a:t>
            </a:r>
          </a:p>
          <a:p>
            <a:pPr marL="1200150" lvl="2" indent="-342900">
              <a:lnSpc>
                <a:spcPct val="80000"/>
              </a:lnSpc>
              <a:buFont typeface="Monotype Sorts" charset="2"/>
              <a:buAutoNum type="arabicPeriod"/>
            </a:pPr>
            <a:r>
              <a:rPr lang="en-US" altLang="en-US" sz="2000" dirty="0" smtClean="0">
                <a:ea typeface="ＭＳ Ｐゴシック" panose="020B0600070205080204" pitchFamily="34" charset="-128"/>
              </a:rPr>
              <a:t>Else { if (V= </a:t>
            </a:r>
            <a:r>
              <a:rPr lang="en-US" altLang="en-US" sz="2000" i="1" dirty="0" smtClean="0">
                <a:ea typeface="ＭＳ Ｐゴシック" panose="020B0600070205080204" pitchFamily="34" charset="-128"/>
              </a:rPr>
              <a:t>K</a:t>
            </a:r>
            <a:r>
              <a:rPr lang="en-US" altLang="en-US" sz="2000" i="1" baseline="-25000" dirty="0" smtClean="0">
                <a:ea typeface="ＭＳ Ｐゴシック" panose="020B0600070205080204" pitchFamily="34" charset="-128"/>
              </a:rPr>
              <a:t>i</a:t>
            </a:r>
            <a:r>
              <a:rPr lang="en-US" altLang="en-US" sz="2000" dirty="0" smtClean="0">
                <a:ea typeface="ＭＳ Ｐゴシック" panose="020B0600070205080204" pitchFamily="34" charset="-128"/>
              </a:rPr>
              <a:t> ) Set C = </a:t>
            </a:r>
            <a:r>
              <a:rPr lang="en-US" altLang="en-US" sz="2000" i="1" dirty="0" smtClean="0">
                <a:ea typeface="ＭＳ Ｐゴシック" panose="020B0600070205080204" pitchFamily="34" charset="-128"/>
              </a:rPr>
              <a:t>P</a:t>
            </a:r>
            <a:r>
              <a:rPr lang="en-US" altLang="en-US" sz="2000" i="1" baseline="-25000" dirty="0" smtClean="0">
                <a:ea typeface="ＭＳ Ｐゴシック" panose="020B0600070205080204" pitchFamily="34" charset="-128"/>
              </a:rPr>
              <a:t>i +1  </a:t>
            </a:r>
            <a:r>
              <a:rPr lang="en-US" altLang="en-US" sz="2000" dirty="0" smtClean="0">
                <a:ea typeface="ＭＳ Ｐゴシック" panose="020B0600070205080204" pitchFamily="34" charset="-128"/>
              </a:rPr>
              <a:t>else </a:t>
            </a:r>
            <a:r>
              <a:rPr lang="en-US" altLang="en-US" sz="2000" dirty="0" smtClean="0">
                <a:ea typeface="ＭＳ Ｐゴシック" panose="020B0600070205080204" pitchFamily="34" charset="-128"/>
                <a:sym typeface="Symbol" panose="05050102010706020507" pitchFamily="18" charset="2"/>
              </a:rPr>
              <a:t>set </a:t>
            </a:r>
            <a:r>
              <a:rPr lang="en-US" altLang="en-US" sz="2000" i="1" dirty="0" smtClean="0">
                <a:ea typeface="ＭＳ Ｐゴシック" panose="020B0600070205080204" pitchFamily="34" charset="-128"/>
                <a:sym typeface="Symbol" panose="05050102010706020507" pitchFamily="18" charset="2"/>
              </a:rPr>
              <a:t>C</a:t>
            </a:r>
            <a:r>
              <a:rPr lang="en-US" altLang="en-US" sz="2000" dirty="0" smtClean="0">
                <a:ea typeface="ＭＳ Ｐゴシック" panose="020B0600070205080204" pitchFamily="34" charset="-128"/>
                <a:sym typeface="Symbol" panose="05050102010706020507" pitchFamily="18" charset="2"/>
              </a:rPr>
              <a:t> = </a:t>
            </a:r>
            <a:r>
              <a:rPr lang="en-US" altLang="en-US" sz="2000" i="1" dirty="0" smtClean="0">
                <a:ea typeface="ＭＳ Ｐゴシック" panose="020B0600070205080204" pitchFamily="34" charset="-128"/>
              </a:rPr>
              <a:t>P</a:t>
            </a:r>
            <a:r>
              <a:rPr lang="en-US" altLang="en-US" sz="2000" i="1" baseline="-25000" dirty="0" smtClean="0">
                <a:ea typeface="ＭＳ Ｐゴシック" panose="020B0600070205080204" pitchFamily="34" charset="-128"/>
              </a:rPr>
              <a:t>i</a:t>
            </a:r>
            <a:r>
              <a:rPr lang="en-US" altLang="en-US" sz="2000" dirty="0" smtClean="0">
                <a:ea typeface="ＭＳ Ｐゴシック" panose="020B0600070205080204" pitchFamily="34" charset="-128"/>
              </a:rPr>
              <a:t>}</a:t>
            </a:r>
            <a:endParaRPr lang="en-US" altLang="en-US" sz="2000" dirty="0" smtClean="0">
              <a:ea typeface="ＭＳ Ｐゴシック" panose="020B0600070205080204" pitchFamily="34" charset="-128"/>
              <a:sym typeface="Symbol" panose="05050102010706020507" pitchFamily="18" charset="2"/>
            </a:endParaRPr>
          </a:p>
          <a:p>
            <a:pPr marL="1200150" lvl="2" indent="-342900">
              <a:lnSpc>
                <a:spcPct val="80000"/>
              </a:lnSpc>
              <a:buFont typeface="Monotype Sorts" charset="2"/>
              <a:buNone/>
            </a:pPr>
            <a:r>
              <a:rPr lang="en-US" altLang="en-US" sz="2000" dirty="0" smtClean="0">
                <a:ea typeface="ＭＳ Ｐゴシック" panose="020B0600070205080204" pitchFamily="34" charset="-128"/>
              </a:rPr>
              <a:t>}</a:t>
            </a:r>
          </a:p>
          <a:p>
            <a:pPr marL="800100" lvl="1" indent="-342900">
              <a:lnSpc>
                <a:spcPct val="80000"/>
              </a:lnSpc>
              <a:buFont typeface="Monotype Sorts" charset="2"/>
              <a:buAutoNum type="arabicPeriod"/>
            </a:pPr>
            <a:r>
              <a:rPr lang="en-US" altLang="en-US" sz="2000" dirty="0" smtClean="0">
                <a:ea typeface="ＭＳ Ｐゴシック" panose="020B0600070205080204" pitchFamily="34" charset="-128"/>
              </a:rPr>
              <a:t>Let </a:t>
            </a:r>
            <a:r>
              <a:rPr lang="en-US" altLang="en-US" sz="2000" i="1" dirty="0" err="1"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be least value </a:t>
            </a:r>
            <a:r>
              <a:rPr lang="en-US" altLang="en-US" sz="2000" dirty="0" err="1" smtClean="0">
                <a:ea typeface="ＭＳ Ｐゴシック" panose="020B0600070205080204" pitchFamily="34" charset="-128"/>
              </a:rPr>
              <a:t>s.t.</a:t>
            </a:r>
            <a:r>
              <a:rPr lang="en-US" altLang="en-US" sz="2000" dirty="0" smtClean="0">
                <a:ea typeface="ＭＳ Ｐゴシック" panose="020B0600070205080204" pitchFamily="34" charset="-128"/>
              </a:rPr>
              <a:t> </a:t>
            </a:r>
            <a:r>
              <a:rPr lang="en-US" altLang="en-US" sz="2000" i="1" dirty="0" smtClean="0">
                <a:ea typeface="ＭＳ Ｐゴシック" panose="020B0600070205080204" pitchFamily="34" charset="-128"/>
              </a:rPr>
              <a:t>K</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 = V</a:t>
            </a:r>
          </a:p>
          <a:p>
            <a:pPr marL="800100" lvl="1" indent="-342900">
              <a:lnSpc>
                <a:spcPct val="80000"/>
              </a:lnSpc>
              <a:buFont typeface="Monotype Sorts" charset="2"/>
              <a:buAutoNum type="arabicPeriod"/>
            </a:pPr>
            <a:r>
              <a:rPr lang="en-US" altLang="en-US" sz="2000" dirty="0" smtClean="0">
                <a:ea typeface="ＭＳ Ｐゴシック" panose="020B0600070205080204" pitchFamily="34" charset="-128"/>
              </a:rPr>
              <a:t>If there is such a value </a:t>
            </a:r>
            <a:r>
              <a:rPr lang="en-US" altLang="en-US" sz="2000" i="1" dirty="0" err="1"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 follow pointer </a:t>
            </a:r>
            <a:r>
              <a:rPr lang="en-US" altLang="en-US" sz="2000" i="1" dirty="0" smtClean="0">
                <a:ea typeface="ＭＳ Ｐゴシック" panose="020B0600070205080204" pitchFamily="34" charset="-128"/>
              </a:rPr>
              <a:t>P</a:t>
            </a:r>
            <a:r>
              <a:rPr lang="en-US" altLang="en-US" sz="2000" i="1" baseline="-25000" dirty="0" smtClean="0">
                <a:ea typeface="ＭＳ Ｐゴシック" panose="020B0600070205080204" pitchFamily="34" charset="-128"/>
              </a:rPr>
              <a:t>i</a:t>
            </a:r>
            <a:r>
              <a:rPr lang="en-US" altLang="en-US" sz="2000" i="1" dirty="0" smtClean="0">
                <a:ea typeface="ＭＳ Ｐゴシック" panose="020B0600070205080204" pitchFamily="34" charset="-128"/>
              </a:rPr>
              <a:t>  </a:t>
            </a:r>
            <a:r>
              <a:rPr lang="en-US" altLang="en-US" sz="2000" dirty="0" smtClean="0">
                <a:ea typeface="ＭＳ Ｐゴシック" panose="020B0600070205080204" pitchFamily="34" charset="-128"/>
              </a:rPr>
              <a:t>to the desired record.</a:t>
            </a:r>
          </a:p>
          <a:p>
            <a:pPr marL="800100" lvl="1" indent="-342900">
              <a:lnSpc>
                <a:spcPct val="80000"/>
              </a:lnSpc>
              <a:buFont typeface="Monotype Sorts" charset="2"/>
              <a:buAutoNum type="arabicPeriod"/>
            </a:pPr>
            <a:r>
              <a:rPr lang="en-US" altLang="en-US" sz="2000" dirty="0" smtClean="0">
                <a:ea typeface="ＭＳ Ｐゴシック" panose="020B0600070205080204" pitchFamily="34" charset="-128"/>
              </a:rPr>
              <a:t>Else no record with search-key value </a:t>
            </a:r>
            <a:r>
              <a:rPr lang="en-US" altLang="en-US" sz="2000" i="1" dirty="0" smtClean="0">
                <a:ea typeface="ＭＳ Ｐゴシック" panose="020B0600070205080204" pitchFamily="34" charset="-128"/>
              </a:rPr>
              <a:t>k</a:t>
            </a:r>
            <a:r>
              <a:rPr lang="en-US" altLang="en-US" sz="2000" dirty="0" smtClean="0">
                <a:ea typeface="ＭＳ Ｐゴシック" panose="020B0600070205080204" pitchFamily="34" charset="-128"/>
              </a:rPr>
              <a:t> exists.</a:t>
            </a:r>
          </a:p>
        </p:txBody>
      </p:sp>
      <p:pic>
        <p:nvPicPr>
          <p:cNvPr id="2765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4479925"/>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07825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Handling Duplicates</a:t>
            </a:r>
          </a:p>
        </p:txBody>
      </p:sp>
      <p:sp>
        <p:nvSpPr>
          <p:cNvPr id="28675" name="Rectangle 3"/>
          <p:cNvSpPr>
            <a:spLocks noGrp="1" noChangeArrowheads="1"/>
          </p:cNvSpPr>
          <p:nvPr>
            <p:ph type="body" idx="1"/>
          </p:nvPr>
        </p:nvSpPr>
        <p:spPr>
          <a:xfrm>
            <a:off x="273132" y="914400"/>
            <a:ext cx="8572418" cy="5557652"/>
          </a:xfrm>
        </p:spPr>
        <p:txBody>
          <a:bodyPr/>
          <a:lstStyle/>
          <a:p>
            <a:pPr>
              <a:lnSpc>
                <a:spcPct val="90000"/>
              </a:lnSpc>
            </a:pPr>
            <a:r>
              <a:rPr lang="en-US" altLang="en-US" sz="2200" dirty="0" smtClean="0"/>
              <a:t>With duplicate search keys</a:t>
            </a:r>
          </a:p>
          <a:p>
            <a:pPr lvl="1">
              <a:lnSpc>
                <a:spcPct val="90000"/>
              </a:lnSpc>
            </a:pPr>
            <a:r>
              <a:rPr lang="en-US" altLang="en-US" sz="2200" dirty="0" smtClean="0">
                <a:ea typeface="ＭＳ Ｐゴシック" panose="020B0600070205080204" pitchFamily="34" charset="-128"/>
              </a:rPr>
              <a:t>In both leaf and internal nodes, </a:t>
            </a:r>
          </a:p>
          <a:p>
            <a:pPr lvl="2">
              <a:lnSpc>
                <a:spcPct val="90000"/>
              </a:lnSpc>
            </a:pPr>
            <a:r>
              <a:rPr lang="en-US" altLang="en-US" sz="2200" dirty="0" smtClean="0">
                <a:ea typeface="ＭＳ Ｐゴシック" panose="020B0600070205080204" pitchFamily="34" charset="-128"/>
              </a:rPr>
              <a:t>we cannot guarantee that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1 </a:t>
            </a:r>
            <a:r>
              <a:rPr lang="en-US" altLang="en-US" sz="2200" dirty="0" smtClean="0">
                <a:ea typeface="ＭＳ Ｐゴシック" panose="020B0600070205080204" pitchFamily="34" charset="-128"/>
                <a:sym typeface="Symbol" panose="05050102010706020507" pitchFamily="18" charset="2"/>
              </a:rPr>
              <a:t>&lt;</a:t>
            </a:r>
            <a:r>
              <a:rPr lang="en-US" altLang="en-US" sz="2200" dirty="0" smtClean="0">
                <a:ea typeface="ＭＳ Ｐゴシック" panose="020B0600070205080204" pitchFamily="34" charset="-128"/>
              </a:rPr>
              <a: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2 </a:t>
            </a:r>
            <a:r>
              <a:rPr lang="en-US" altLang="en-US" sz="2200" dirty="0" smtClean="0">
                <a:ea typeface="ＭＳ Ｐゴシック" panose="020B0600070205080204" pitchFamily="34" charset="-128"/>
                <a:sym typeface="Symbol" panose="05050102010706020507" pitchFamily="18" charset="2"/>
              </a:rPr>
              <a:t>&lt;</a:t>
            </a:r>
            <a:r>
              <a:rPr lang="en-US" altLang="en-US" sz="2200" dirty="0" smtClean="0">
                <a:ea typeface="ＭＳ Ｐゴシック" panose="020B0600070205080204" pitchFamily="34" charset="-128"/>
              </a:rPr>
              <a: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3 </a:t>
            </a:r>
            <a:r>
              <a:rPr lang="en-US" altLang="en-US" sz="2200" dirty="0" smtClean="0">
                <a:ea typeface="ＭＳ Ｐゴシック" panose="020B0600070205080204" pitchFamily="34" charset="-128"/>
                <a:sym typeface="Symbol" panose="05050102010706020507" pitchFamily="18" charset="2"/>
              </a:rPr>
              <a:t>&lt;</a:t>
            </a:r>
            <a:r>
              <a:rPr lang="en-US" altLang="en-US" sz="2200" dirty="0" smtClean="0">
                <a:ea typeface="ＭＳ Ｐゴシック" panose="020B0600070205080204" pitchFamily="34" charset="-128"/>
              </a:rPr>
              <a:t> </a:t>
            </a:r>
            <a:r>
              <a:rPr lang="en-US" altLang="en-US" sz="2200" i="1" dirty="0" smtClean="0">
                <a:ea typeface="ＭＳ Ｐゴシック" panose="020B0600070205080204" pitchFamily="34" charset="-128"/>
              </a:rPr>
              <a:t>. . .</a:t>
            </a:r>
            <a:r>
              <a:rPr lang="en-US" altLang="en-US" sz="2200" baseline="-25000" dirty="0" smtClean="0">
                <a:ea typeface="ＭＳ Ｐゴシック" panose="020B0600070205080204" pitchFamily="34" charset="-128"/>
              </a:rPr>
              <a:t> </a:t>
            </a:r>
            <a:r>
              <a:rPr lang="en-US" altLang="en-US" sz="2200" dirty="0" smtClean="0">
                <a:ea typeface="ＭＳ Ｐゴシック" panose="020B0600070205080204" pitchFamily="34" charset="-128"/>
                <a:sym typeface="Symbol" panose="05050102010706020507" pitchFamily="18" charset="2"/>
              </a:rPr>
              <a:t>&lt;</a:t>
            </a:r>
            <a:r>
              <a:rPr lang="en-US" altLang="en-US" sz="2200" dirty="0" smtClean="0">
                <a:ea typeface="ＭＳ Ｐゴシック" panose="020B0600070205080204" pitchFamily="34" charset="-128"/>
              </a:rPr>
              <a:t> </a:t>
            </a:r>
            <a:r>
              <a:rPr lang="en-US" altLang="en-US" sz="2200" i="1" dirty="0" err="1" smtClean="0">
                <a:ea typeface="ＭＳ Ｐゴシック" panose="020B0600070205080204" pitchFamily="34" charset="-128"/>
              </a:rPr>
              <a:t>K</a:t>
            </a:r>
            <a:r>
              <a:rPr lang="en-US" altLang="en-US" sz="2200" i="1" baseline="-25000" dirty="0" err="1" smtClean="0">
                <a:ea typeface="ＭＳ Ｐゴシック" panose="020B0600070205080204" pitchFamily="34" charset="-128"/>
              </a:rPr>
              <a:t>n</a:t>
            </a:r>
            <a:r>
              <a:rPr lang="en-US" altLang="en-US" sz="2200" i="1" baseline="-25000" dirty="0" smtClean="0">
                <a:ea typeface="ＭＳ Ｐゴシック" panose="020B0600070205080204" pitchFamily="34" charset="-128"/>
              </a:rPr>
              <a:t>–</a:t>
            </a:r>
            <a:r>
              <a:rPr lang="en-US" altLang="en-US" sz="2200" baseline="-25000" dirty="0" smtClean="0">
                <a:ea typeface="ＭＳ Ｐゴシック" panose="020B0600070205080204" pitchFamily="34" charset="-128"/>
              </a:rPr>
              <a:t>1</a:t>
            </a:r>
          </a:p>
          <a:p>
            <a:pPr lvl="2">
              <a:lnSpc>
                <a:spcPct val="90000"/>
              </a:lnSpc>
            </a:pPr>
            <a:r>
              <a:rPr lang="en-US" altLang="en-US" sz="2200" dirty="0" smtClean="0">
                <a:ea typeface="ＭＳ Ｐゴシック" panose="020B0600070205080204" pitchFamily="34" charset="-128"/>
              </a:rPr>
              <a:t>but can guarantee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1 </a:t>
            </a:r>
            <a:r>
              <a:rPr lang="en-US" altLang="en-US" sz="2200" dirty="0" smtClean="0">
                <a:ea typeface="ＭＳ Ｐゴシック" panose="020B0600070205080204" pitchFamily="34" charset="-128"/>
                <a:sym typeface="Symbol" panose="05050102010706020507" pitchFamily="18" charset="2"/>
              </a:rPr>
              <a:t></a:t>
            </a:r>
            <a:r>
              <a:rPr lang="en-US" altLang="en-US" sz="2200" dirty="0" smtClean="0">
                <a:ea typeface="ＭＳ Ｐゴシック" panose="020B0600070205080204" pitchFamily="34" charset="-128"/>
              </a:rPr>
              <a: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2 </a:t>
            </a:r>
            <a:r>
              <a:rPr lang="en-US" altLang="en-US" sz="2200" dirty="0" smtClean="0">
                <a:ea typeface="ＭＳ Ｐゴシック" panose="020B0600070205080204" pitchFamily="34" charset="-128"/>
                <a:sym typeface="Symbol" panose="05050102010706020507" pitchFamily="18" charset="2"/>
              </a:rPr>
              <a:t></a:t>
            </a:r>
            <a:r>
              <a:rPr lang="en-US" altLang="en-US" sz="2200" dirty="0" smtClean="0">
                <a:ea typeface="ＭＳ Ｐゴシック" panose="020B0600070205080204" pitchFamily="34" charset="-128"/>
              </a:rPr>
              <a: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3 </a:t>
            </a:r>
            <a:r>
              <a:rPr lang="en-US" altLang="en-US" sz="2200" dirty="0" smtClean="0">
                <a:ea typeface="ＭＳ Ｐゴシック" panose="020B0600070205080204" pitchFamily="34" charset="-128"/>
                <a:sym typeface="Symbol" panose="05050102010706020507" pitchFamily="18" charset="2"/>
              </a:rPr>
              <a:t></a:t>
            </a:r>
            <a:r>
              <a:rPr lang="en-US" altLang="en-US" sz="2200" dirty="0" smtClean="0">
                <a:ea typeface="ＭＳ Ｐゴシック" panose="020B0600070205080204" pitchFamily="34" charset="-128"/>
              </a:rPr>
              <a:t> </a:t>
            </a:r>
            <a:r>
              <a:rPr lang="en-US" altLang="en-US" sz="2200" i="1" dirty="0" smtClean="0">
                <a:ea typeface="ＭＳ Ｐゴシック" panose="020B0600070205080204" pitchFamily="34" charset="-128"/>
              </a:rPr>
              <a:t>. . .</a:t>
            </a:r>
            <a:r>
              <a:rPr lang="en-US" altLang="en-US" sz="2200" baseline="-25000" dirty="0" smtClean="0">
                <a:ea typeface="ＭＳ Ｐゴシック" panose="020B0600070205080204" pitchFamily="34" charset="-128"/>
              </a:rPr>
              <a:t> </a:t>
            </a:r>
            <a:r>
              <a:rPr lang="en-US" altLang="en-US" sz="2200" dirty="0" smtClean="0">
                <a:ea typeface="ＭＳ Ｐゴシック" panose="020B0600070205080204" pitchFamily="34" charset="-128"/>
                <a:sym typeface="Symbol" panose="05050102010706020507" pitchFamily="18" charset="2"/>
              </a:rPr>
              <a:t></a:t>
            </a:r>
            <a:r>
              <a:rPr lang="en-US" altLang="en-US" sz="2200" dirty="0" smtClean="0">
                <a:ea typeface="ＭＳ Ｐゴシック" panose="020B0600070205080204" pitchFamily="34" charset="-128"/>
              </a:rPr>
              <a:t> </a:t>
            </a:r>
            <a:r>
              <a:rPr lang="en-US" altLang="en-US" sz="2200" i="1" dirty="0" err="1" smtClean="0">
                <a:ea typeface="ＭＳ Ｐゴシック" panose="020B0600070205080204" pitchFamily="34" charset="-128"/>
              </a:rPr>
              <a:t>K</a:t>
            </a:r>
            <a:r>
              <a:rPr lang="en-US" altLang="en-US" sz="2200" i="1" baseline="-25000" dirty="0" err="1" smtClean="0">
                <a:ea typeface="ＭＳ Ｐゴシック" panose="020B0600070205080204" pitchFamily="34" charset="-128"/>
              </a:rPr>
              <a:t>n</a:t>
            </a:r>
            <a:r>
              <a:rPr lang="en-US" altLang="en-US" sz="2200" i="1" baseline="-25000" dirty="0" smtClean="0">
                <a:ea typeface="ＭＳ Ｐゴシック" panose="020B0600070205080204" pitchFamily="34" charset="-128"/>
              </a:rPr>
              <a:t>–</a:t>
            </a:r>
            <a:r>
              <a:rPr lang="en-US" altLang="en-US" sz="2200" baseline="-25000" dirty="0" smtClean="0">
                <a:ea typeface="ＭＳ Ｐゴシック" panose="020B0600070205080204" pitchFamily="34" charset="-128"/>
              </a:rPr>
              <a:t>1</a:t>
            </a:r>
          </a:p>
          <a:p>
            <a:pPr lvl="1">
              <a:lnSpc>
                <a:spcPct val="90000"/>
              </a:lnSpc>
            </a:pPr>
            <a:r>
              <a:rPr lang="en-US" altLang="en-US" sz="2200" dirty="0" smtClean="0">
                <a:ea typeface="ＭＳ Ｐゴシック" panose="020B0600070205080204" pitchFamily="34" charset="-128"/>
              </a:rPr>
              <a:t>Search-keys in the subtree to which </a:t>
            </a:r>
            <a:r>
              <a:rPr lang="en-US" altLang="en-US" sz="2200" i="1" dirty="0" smtClean="0">
                <a:ea typeface="ＭＳ Ｐゴシック" panose="020B0600070205080204" pitchFamily="34" charset="-128"/>
              </a:rPr>
              <a:t>P</a:t>
            </a:r>
            <a:r>
              <a:rPr lang="en-US" altLang="en-US" sz="2200" baseline="-25000" dirty="0" smtClean="0">
                <a:ea typeface="ＭＳ Ｐゴシック" panose="020B0600070205080204" pitchFamily="34" charset="-128"/>
              </a:rPr>
              <a:t>i</a:t>
            </a:r>
            <a:r>
              <a:rPr lang="en-US" altLang="en-US" sz="2200" dirty="0" smtClean="0">
                <a:ea typeface="ＭＳ Ｐゴシック" panose="020B0600070205080204" pitchFamily="34" charset="-128"/>
              </a:rPr>
              <a:t> points </a:t>
            </a:r>
          </a:p>
          <a:p>
            <a:pPr lvl="2">
              <a:lnSpc>
                <a:spcPct val="90000"/>
              </a:lnSpc>
            </a:pPr>
            <a:r>
              <a:rPr lang="en-US" altLang="en-US" sz="2200" dirty="0" smtClean="0">
                <a:ea typeface="ＭＳ Ｐゴシック" panose="020B0600070205080204" pitchFamily="34" charset="-128"/>
              </a:rPr>
              <a:t>are </a:t>
            </a:r>
            <a:r>
              <a:rPr lang="en-US" altLang="en-US" sz="2200" dirty="0" smtClean="0">
                <a:ea typeface="ＭＳ Ｐゴシック" panose="020B0600070205080204" pitchFamily="34" charset="-128"/>
                <a:sym typeface="Symbol" panose="05050102010706020507" pitchFamily="18" charset="2"/>
              </a:rPr>
              <a: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i,</a:t>
            </a:r>
            <a:r>
              <a:rPr lang="en-US" altLang="en-US" sz="2200" dirty="0" smtClean="0">
                <a:ea typeface="ＭＳ Ｐゴシック" panose="020B0600070205080204" pitchFamily="34" charset="-128"/>
              </a:rPr>
              <a:t>, but not necessarily &lt;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i,</a:t>
            </a:r>
          </a:p>
          <a:p>
            <a:pPr lvl="2">
              <a:lnSpc>
                <a:spcPct val="90000"/>
              </a:lnSpc>
            </a:pPr>
            <a:r>
              <a:rPr lang="en-US" altLang="en-US" sz="2200" dirty="0" smtClean="0">
                <a:ea typeface="ＭＳ Ｐゴシック" panose="020B0600070205080204" pitchFamily="34" charset="-128"/>
              </a:rPr>
              <a:t>To see why, suppose same search key value </a:t>
            </a:r>
            <a:r>
              <a:rPr lang="en-US" altLang="en-US" sz="2200" i="1" dirty="0" smtClean="0">
                <a:ea typeface="ＭＳ Ｐゴシック" panose="020B0600070205080204" pitchFamily="34" charset="-128"/>
              </a:rPr>
              <a:t>V  </a:t>
            </a:r>
            <a:r>
              <a:rPr lang="en-US" altLang="en-US" sz="2200" dirty="0" smtClean="0">
                <a:ea typeface="ＭＳ Ｐゴシック" panose="020B0600070205080204" pitchFamily="34" charset="-128"/>
              </a:rPr>
              <a:t>is present in two leaf node L</a:t>
            </a:r>
            <a:r>
              <a:rPr lang="en-US" altLang="en-US" sz="2200" baseline="-25000" dirty="0" smtClean="0">
                <a:ea typeface="ＭＳ Ｐゴシック" panose="020B0600070205080204" pitchFamily="34" charset="-128"/>
              </a:rPr>
              <a:t>i</a:t>
            </a:r>
            <a:r>
              <a:rPr lang="en-US" altLang="en-US" sz="2200" dirty="0" smtClean="0">
                <a:ea typeface="ＭＳ Ｐゴシック" panose="020B0600070205080204" pitchFamily="34" charset="-128"/>
              </a:rPr>
              <a:t> and L</a:t>
            </a:r>
            <a:r>
              <a:rPr lang="en-US" altLang="en-US" sz="2200" baseline="-25000" dirty="0" smtClean="0">
                <a:ea typeface="ＭＳ Ｐゴシック" panose="020B0600070205080204" pitchFamily="34" charset="-128"/>
              </a:rPr>
              <a:t>i+1</a:t>
            </a:r>
            <a:r>
              <a:rPr lang="en-US" altLang="en-US" sz="2200" dirty="0" smtClean="0">
                <a:ea typeface="ＭＳ Ｐゴシック" panose="020B0600070205080204" pitchFamily="34" charset="-128"/>
              </a:rPr>
              <a:t>.  Then in parent node </a:t>
            </a:r>
            <a:r>
              <a:rPr lang="en-US" altLang="en-US" sz="2200" i="1" dirty="0" smtClean="0">
                <a:ea typeface="ＭＳ Ｐゴシック" panose="020B0600070205080204" pitchFamily="34" charset="-128"/>
              </a:rPr>
              <a:t>K</a:t>
            </a:r>
            <a:r>
              <a:rPr lang="en-US" altLang="en-US" sz="2200" baseline="-25000" dirty="0" smtClean="0">
                <a:ea typeface="ＭＳ Ｐゴシック" panose="020B0600070205080204" pitchFamily="34" charset="-128"/>
              </a:rPr>
              <a:t>i</a:t>
            </a:r>
            <a:r>
              <a:rPr lang="en-US" altLang="en-US" sz="2200" dirty="0" smtClean="0">
                <a:ea typeface="ＭＳ Ｐゴシック" panose="020B0600070205080204" pitchFamily="34" charset="-128"/>
              </a:rPr>
              <a:t> must be equal to V</a:t>
            </a:r>
            <a:endParaRPr lang="en-US" altLang="en-US" sz="2200" baseline="-25000" dirty="0" smtClean="0">
              <a:ea typeface="ＭＳ Ｐゴシック" panose="020B0600070205080204" pitchFamily="34" charset="-128"/>
            </a:endParaRPr>
          </a:p>
        </p:txBody>
      </p:sp>
    </p:spTree>
    <p:extLst>
      <p:ext uri="{BB962C8B-B14F-4D97-AF65-F5344CB8AC3E}">
        <p14:creationId xmlns:p14="http://schemas.microsoft.com/office/powerpoint/2010/main" val="40121389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effectLst/>
              </a:rPr>
              <a:t>Handling Duplicates</a:t>
            </a:r>
          </a:p>
        </p:txBody>
      </p:sp>
      <p:sp>
        <p:nvSpPr>
          <p:cNvPr id="29699" name="Rectangle 3"/>
          <p:cNvSpPr>
            <a:spLocks noGrp="1" noChangeArrowheads="1"/>
          </p:cNvSpPr>
          <p:nvPr>
            <p:ph type="body" idx="1"/>
          </p:nvPr>
        </p:nvSpPr>
        <p:spPr/>
        <p:txBody>
          <a:bodyPr/>
          <a:lstStyle/>
          <a:p>
            <a:r>
              <a:rPr lang="en-US" altLang="en-US" sz="2400" dirty="0" smtClean="0"/>
              <a:t>We modify find procedure as follows </a:t>
            </a:r>
          </a:p>
          <a:p>
            <a:pPr lvl="1"/>
            <a:r>
              <a:rPr lang="en-US" altLang="en-US" sz="2400" dirty="0" smtClean="0">
                <a:ea typeface="ＭＳ Ｐゴシック" panose="020B0600070205080204" pitchFamily="34" charset="-128"/>
              </a:rPr>
              <a:t>traverse </a:t>
            </a:r>
            <a:r>
              <a:rPr lang="en-US" altLang="en-US" sz="2400" i="1" dirty="0" smtClean="0">
                <a:ea typeface="ＭＳ Ｐゴシック" panose="020B0600070205080204" pitchFamily="34" charset="-128"/>
              </a:rPr>
              <a:t>P</a:t>
            </a:r>
            <a:r>
              <a:rPr lang="en-US" altLang="en-US" sz="2400" i="1" baseline="-25000" dirty="0" smtClean="0">
                <a:ea typeface="ＭＳ Ｐゴシック" panose="020B0600070205080204" pitchFamily="34" charset="-128"/>
              </a:rPr>
              <a:t>i </a:t>
            </a:r>
            <a:r>
              <a:rPr lang="en-US" altLang="en-US" sz="2400" i="1" dirty="0" smtClean="0">
                <a:ea typeface="ＭＳ Ｐゴシック" panose="020B0600070205080204" pitchFamily="34" charset="-128"/>
              </a:rPr>
              <a:t> </a:t>
            </a:r>
            <a:r>
              <a:rPr lang="en-US" altLang="en-US" sz="2400" dirty="0" smtClean="0">
                <a:ea typeface="ＭＳ Ｐゴシック" panose="020B0600070205080204" pitchFamily="34" charset="-128"/>
              </a:rPr>
              <a:t>even if </a:t>
            </a:r>
            <a:r>
              <a:rPr lang="en-US" altLang="en-US" sz="2400" i="1" dirty="0" smtClean="0">
                <a:ea typeface="ＭＳ Ｐゴシック" panose="020B0600070205080204" pitchFamily="34" charset="-128"/>
              </a:rPr>
              <a:t>V</a:t>
            </a:r>
            <a:r>
              <a:rPr lang="en-US" altLang="en-US" sz="2400" dirty="0" smtClean="0">
                <a:ea typeface="ＭＳ Ｐゴシック" panose="020B0600070205080204" pitchFamily="34" charset="-128"/>
              </a:rPr>
              <a:t> = </a:t>
            </a:r>
            <a:r>
              <a:rPr lang="en-US" altLang="en-US" sz="2400" i="1" dirty="0" smtClean="0">
                <a:ea typeface="ＭＳ Ｐゴシック" panose="020B0600070205080204" pitchFamily="34" charset="-128"/>
              </a:rPr>
              <a:t>K</a:t>
            </a:r>
            <a:r>
              <a:rPr lang="en-US" altLang="en-US" sz="2400" baseline="-25000" dirty="0" smtClean="0">
                <a:ea typeface="ＭＳ Ｐゴシック" panose="020B0600070205080204" pitchFamily="34" charset="-128"/>
              </a:rPr>
              <a:t>i</a:t>
            </a:r>
          </a:p>
          <a:p>
            <a:pPr lvl="1"/>
            <a:r>
              <a:rPr lang="en-US" altLang="en-US" sz="2400" dirty="0" smtClean="0">
                <a:ea typeface="ＭＳ Ｐゴシック" panose="020B0600070205080204" pitchFamily="34" charset="-128"/>
              </a:rPr>
              <a:t>As soon as we reach a leaf node </a:t>
            </a:r>
            <a:r>
              <a:rPr lang="en-US" altLang="en-US" sz="2400" i="1" dirty="0" smtClean="0">
                <a:ea typeface="ＭＳ Ｐゴシック" panose="020B0600070205080204" pitchFamily="34" charset="-128"/>
              </a:rPr>
              <a:t>C </a:t>
            </a:r>
            <a:r>
              <a:rPr lang="en-US" altLang="en-US" sz="2400" dirty="0" smtClean="0">
                <a:ea typeface="ＭＳ Ｐゴシック" panose="020B0600070205080204" pitchFamily="34" charset="-128"/>
              </a:rPr>
              <a:t>check if </a:t>
            </a:r>
            <a:r>
              <a:rPr lang="en-US" altLang="en-US" sz="2400" i="1" dirty="0" smtClean="0">
                <a:ea typeface="ＭＳ Ｐゴシック" panose="020B0600070205080204" pitchFamily="34" charset="-128"/>
              </a:rPr>
              <a:t>C</a:t>
            </a:r>
            <a:r>
              <a:rPr lang="en-US" altLang="en-US" sz="2400" dirty="0" smtClean="0">
                <a:ea typeface="ＭＳ Ｐゴシック" panose="020B0600070205080204" pitchFamily="34" charset="-128"/>
              </a:rPr>
              <a:t> has only search key values less than </a:t>
            </a:r>
            <a:r>
              <a:rPr lang="en-US" altLang="en-US" sz="2400" i="1" dirty="0" smtClean="0">
                <a:ea typeface="ＭＳ Ｐゴシック" panose="020B0600070205080204" pitchFamily="34" charset="-128"/>
              </a:rPr>
              <a:t>V</a:t>
            </a:r>
          </a:p>
          <a:p>
            <a:pPr lvl="2"/>
            <a:r>
              <a:rPr lang="en-US" altLang="en-US" sz="2400" dirty="0" smtClean="0">
                <a:ea typeface="ＭＳ Ｐゴシック" panose="020B0600070205080204" pitchFamily="34" charset="-128"/>
              </a:rPr>
              <a:t>if so set </a:t>
            </a:r>
            <a:r>
              <a:rPr lang="en-US" altLang="en-US" sz="2400" i="1" dirty="0" smtClean="0">
                <a:ea typeface="ＭＳ Ｐゴシック" panose="020B0600070205080204" pitchFamily="34" charset="-128"/>
              </a:rPr>
              <a:t>C</a:t>
            </a:r>
            <a:r>
              <a:rPr lang="en-US" altLang="en-US" sz="2400" dirty="0" smtClean="0">
                <a:ea typeface="ＭＳ Ｐゴシック" panose="020B0600070205080204" pitchFamily="34" charset="-128"/>
              </a:rPr>
              <a:t> = right sibling of </a:t>
            </a:r>
            <a:r>
              <a:rPr lang="en-US" altLang="en-US" sz="2400" i="1" dirty="0" smtClean="0">
                <a:ea typeface="ＭＳ Ｐゴシック" panose="020B0600070205080204" pitchFamily="34" charset="-128"/>
              </a:rPr>
              <a:t>C</a:t>
            </a:r>
            <a:r>
              <a:rPr lang="en-US" altLang="en-US" sz="2400" dirty="0" smtClean="0">
                <a:ea typeface="ＭＳ Ｐゴシック" panose="020B0600070205080204" pitchFamily="34" charset="-128"/>
              </a:rPr>
              <a:t> before checking whether </a:t>
            </a:r>
            <a:r>
              <a:rPr lang="en-US" altLang="en-US" sz="2400" i="1" dirty="0" smtClean="0">
                <a:ea typeface="ＭＳ Ｐゴシック" panose="020B0600070205080204" pitchFamily="34" charset="-128"/>
              </a:rPr>
              <a:t>C</a:t>
            </a:r>
            <a:r>
              <a:rPr lang="en-US" altLang="en-US" sz="2400" dirty="0" smtClean="0">
                <a:ea typeface="ＭＳ Ｐゴシック" panose="020B0600070205080204" pitchFamily="34" charset="-128"/>
              </a:rPr>
              <a:t> contains </a:t>
            </a:r>
            <a:r>
              <a:rPr lang="en-US" altLang="en-US" sz="2400" i="1" dirty="0" smtClean="0">
                <a:ea typeface="ＭＳ Ｐゴシック" panose="020B0600070205080204" pitchFamily="34" charset="-128"/>
              </a:rPr>
              <a:t>V</a:t>
            </a:r>
          </a:p>
          <a:p>
            <a:r>
              <a:rPr lang="en-US" altLang="en-US" sz="2400" dirty="0" smtClean="0"/>
              <a:t>Procedure </a:t>
            </a:r>
            <a:r>
              <a:rPr lang="en-US" altLang="en-US" sz="2400" dirty="0" err="1" smtClean="0"/>
              <a:t>printAll</a:t>
            </a:r>
            <a:endParaRPr lang="en-US" altLang="en-US" sz="2400" dirty="0" smtClean="0"/>
          </a:p>
          <a:p>
            <a:pPr lvl="1"/>
            <a:r>
              <a:rPr lang="en-US" altLang="en-US" sz="2400" dirty="0" smtClean="0">
                <a:ea typeface="ＭＳ Ｐゴシック" panose="020B0600070205080204" pitchFamily="34" charset="-128"/>
              </a:rPr>
              <a:t>uses modified find procedure to find first occurrence of </a:t>
            </a:r>
            <a:r>
              <a:rPr lang="en-US" altLang="en-US" sz="2400" i="1" dirty="0" smtClean="0">
                <a:ea typeface="ＭＳ Ｐゴシック" panose="020B0600070205080204" pitchFamily="34" charset="-128"/>
              </a:rPr>
              <a:t>V</a:t>
            </a:r>
          </a:p>
          <a:p>
            <a:pPr lvl="1"/>
            <a:r>
              <a:rPr lang="en-US" altLang="en-US" sz="2400" dirty="0" smtClean="0">
                <a:ea typeface="ＭＳ Ｐゴシック" panose="020B0600070205080204" pitchFamily="34" charset="-128"/>
              </a:rPr>
              <a:t>Traverse through consecutive leaves to find all occurrences of </a:t>
            </a:r>
            <a:r>
              <a:rPr lang="en-US" altLang="en-US" sz="2400" i="1" dirty="0" smtClean="0">
                <a:ea typeface="ＭＳ Ｐゴシック" panose="020B0600070205080204" pitchFamily="34" charset="-128"/>
              </a:rPr>
              <a:t>V</a:t>
            </a:r>
            <a:endParaRPr lang="en-US" altLang="en-US" sz="2400" dirty="0" smtClean="0">
              <a:ea typeface="ＭＳ Ｐゴシック" panose="020B0600070205080204" pitchFamily="34" charset="-128"/>
            </a:endParaRPr>
          </a:p>
          <a:p>
            <a:endParaRPr lang="en-US" altLang="en-US" dirty="0" smtClean="0"/>
          </a:p>
        </p:txBody>
      </p:sp>
      <p:sp>
        <p:nvSpPr>
          <p:cNvPr id="29700" name="Text Box 4"/>
          <p:cNvSpPr txBox="1">
            <a:spLocks noChangeArrowheads="1"/>
          </p:cNvSpPr>
          <p:nvPr/>
        </p:nvSpPr>
        <p:spPr bwMode="auto">
          <a:xfrm>
            <a:off x="930275" y="6091238"/>
            <a:ext cx="6562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400" b="1">
                <a:solidFill>
                  <a:schemeClr val="tx2"/>
                </a:solidFill>
              </a:rPr>
              <a:t>** Errata note: modified find procedure missing in first printing of 6</a:t>
            </a:r>
            <a:r>
              <a:rPr lang="en-US" altLang="en-US" sz="1400" b="1" baseline="30000">
                <a:solidFill>
                  <a:schemeClr val="tx2"/>
                </a:solidFill>
              </a:rPr>
              <a:t>th</a:t>
            </a:r>
            <a:r>
              <a:rPr lang="en-US" altLang="en-US" sz="1400" b="1">
                <a:solidFill>
                  <a:schemeClr val="tx2"/>
                </a:solidFill>
              </a:rPr>
              <a:t> edition</a:t>
            </a:r>
            <a:endParaRPr lang="en-IN" altLang="en-US" sz="1400" b="1">
              <a:solidFill>
                <a:schemeClr val="tx2"/>
              </a:solidFill>
            </a:endParaRPr>
          </a:p>
        </p:txBody>
      </p:sp>
    </p:spTree>
    <p:extLst>
      <p:ext uri="{BB962C8B-B14F-4D97-AF65-F5344CB8AC3E}">
        <p14:creationId xmlns:p14="http://schemas.microsoft.com/office/powerpoint/2010/main" val="11741648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ChangeArrowheads="1"/>
          </p:cNvSpPr>
          <p:nvPr>
            <p:ph type="title"/>
          </p:nvPr>
        </p:nvSpPr>
        <p:spPr/>
        <p:txBody>
          <a:bodyPr/>
          <a:lstStyle/>
          <a:p>
            <a:pPr>
              <a:defRPr/>
            </a:pPr>
            <a:r>
              <a:rPr lang="en-US">
                <a:ea typeface="+mj-ea"/>
              </a:rPr>
              <a:t>Queries on B</a:t>
            </a:r>
            <a:r>
              <a:rPr lang="en-US" baseline="30000">
                <a:ea typeface="+mj-ea"/>
              </a:rPr>
              <a:t>+-</a:t>
            </a:r>
            <a:r>
              <a:rPr lang="en-US">
                <a:ea typeface="+mj-ea"/>
              </a:rPr>
              <a:t>Trees (Cont.)</a:t>
            </a:r>
          </a:p>
        </p:txBody>
      </p:sp>
      <p:sp>
        <p:nvSpPr>
          <p:cNvPr id="30723" name="Rectangle 3"/>
          <p:cNvSpPr>
            <a:spLocks noGrp="1" noChangeArrowheads="1"/>
          </p:cNvSpPr>
          <p:nvPr>
            <p:ph type="body" idx="1"/>
          </p:nvPr>
        </p:nvSpPr>
        <p:spPr>
          <a:xfrm>
            <a:off x="240030" y="971550"/>
            <a:ext cx="8605519" cy="5237163"/>
          </a:xfrm>
        </p:spPr>
        <p:txBody>
          <a:bodyPr/>
          <a:lstStyle/>
          <a:p>
            <a:r>
              <a:rPr lang="en-US" altLang="en-US" dirty="0" smtClean="0"/>
              <a:t>If there are </a:t>
            </a:r>
            <a:r>
              <a:rPr lang="en-US" altLang="en-US" i="1" dirty="0" smtClean="0"/>
              <a:t>K</a:t>
            </a:r>
            <a:r>
              <a:rPr lang="en-US" altLang="en-US" dirty="0" smtClean="0"/>
              <a:t> search-key values in the file, the height of the tree is no more than </a:t>
            </a:r>
            <a:r>
              <a:rPr lang="en-US" altLang="en-US" dirty="0" smtClean="0">
                <a:sym typeface="Symbol" panose="05050102010706020507" pitchFamily="18" charset="2"/>
              </a:rPr>
              <a:t></a:t>
            </a:r>
            <a:r>
              <a:rPr lang="en-US" altLang="en-US" dirty="0" err="1" smtClean="0">
                <a:sym typeface="Symbol" panose="05050102010706020507" pitchFamily="18" charset="2"/>
              </a:rPr>
              <a:t>log</a:t>
            </a:r>
            <a:r>
              <a:rPr lang="en-US" altLang="en-US" baseline="-25000" dirty="0" err="1" smtClean="0">
                <a:sym typeface="Symbol" panose="05050102010706020507" pitchFamily="18" charset="2"/>
              </a:rPr>
              <a:t></a:t>
            </a:r>
            <a:r>
              <a:rPr lang="en-US" altLang="en-US" i="1" baseline="-25000" dirty="0" err="1" smtClean="0">
                <a:sym typeface="Symbol" panose="05050102010706020507" pitchFamily="18" charset="2"/>
              </a:rPr>
              <a:t>n</a:t>
            </a:r>
            <a:r>
              <a:rPr lang="en-US" altLang="en-US" baseline="-25000" dirty="0" smtClean="0">
                <a:sym typeface="Symbol" panose="05050102010706020507" pitchFamily="18" charset="2"/>
              </a:rPr>
              <a:t>/2</a:t>
            </a:r>
            <a:r>
              <a:rPr lang="en-US" altLang="en-US" dirty="0" smtClean="0">
                <a:sym typeface="Symbol" panose="05050102010706020507" pitchFamily="18" charset="2"/>
              </a:rPr>
              <a:t>(</a:t>
            </a:r>
            <a:r>
              <a:rPr lang="en-US" altLang="en-US" i="1" dirty="0" smtClean="0">
                <a:sym typeface="Symbol" panose="05050102010706020507" pitchFamily="18" charset="2"/>
              </a:rPr>
              <a:t>K</a:t>
            </a:r>
            <a:r>
              <a:rPr lang="en-US" altLang="en-US" dirty="0" smtClean="0">
                <a:sym typeface="Symbol" panose="05050102010706020507" pitchFamily="18" charset="2"/>
              </a:rPr>
              <a:t>).</a:t>
            </a:r>
          </a:p>
          <a:p>
            <a:r>
              <a:rPr lang="en-US" altLang="en-US" dirty="0" smtClean="0">
                <a:sym typeface="Symbol" panose="05050102010706020507" pitchFamily="18" charset="2"/>
              </a:rPr>
              <a:t>A node is generally the same size as a disk block, typically 4 kilobytes</a:t>
            </a:r>
          </a:p>
          <a:p>
            <a:pPr lvl="1"/>
            <a:r>
              <a:rPr lang="en-US" altLang="en-US" dirty="0" smtClean="0">
                <a:ea typeface="ＭＳ Ｐゴシック" panose="020B0600070205080204" pitchFamily="34" charset="-128"/>
                <a:sym typeface="Symbol" panose="05050102010706020507" pitchFamily="18" charset="2"/>
              </a:rPr>
              <a:t>and </a:t>
            </a:r>
            <a:r>
              <a:rPr lang="en-US" altLang="en-US" i="1" dirty="0" smtClean="0">
                <a:ea typeface="ＭＳ Ｐゴシック" panose="020B0600070205080204" pitchFamily="34" charset="-128"/>
                <a:sym typeface="Symbol" panose="05050102010706020507" pitchFamily="18" charset="2"/>
              </a:rPr>
              <a:t>n</a:t>
            </a:r>
            <a:r>
              <a:rPr lang="en-US" altLang="en-US" dirty="0" smtClean="0">
                <a:ea typeface="ＭＳ Ｐゴシック" panose="020B0600070205080204" pitchFamily="34" charset="-128"/>
                <a:sym typeface="Symbol" panose="05050102010706020507" pitchFamily="18" charset="2"/>
              </a:rPr>
              <a:t> is typically around 100 (40 bytes per index entry).</a:t>
            </a:r>
          </a:p>
          <a:p>
            <a:r>
              <a:rPr lang="en-US" altLang="en-US" dirty="0" smtClean="0">
                <a:sym typeface="Symbol" panose="05050102010706020507" pitchFamily="18" charset="2"/>
              </a:rPr>
              <a:t>With 1 million search key values and </a:t>
            </a:r>
            <a:r>
              <a:rPr lang="en-US" altLang="en-US" i="1" dirty="0" smtClean="0">
                <a:sym typeface="Symbol" panose="05050102010706020507" pitchFamily="18" charset="2"/>
              </a:rPr>
              <a:t>n</a:t>
            </a:r>
            <a:r>
              <a:rPr lang="en-US" altLang="en-US" dirty="0" smtClean="0">
                <a:sym typeface="Symbol" panose="05050102010706020507" pitchFamily="18" charset="2"/>
              </a:rPr>
              <a:t> = 100</a:t>
            </a:r>
          </a:p>
          <a:p>
            <a:pPr lvl="1"/>
            <a:r>
              <a:rPr lang="en-US" altLang="en-US" dirty="0" smtClean="0">
                <a:ea typeface="ＭＳ Ｐゴシック" panose="020B0600070205080204" pitchFamily="34" charset="-128"/>
                <a:sym typeface="Symbol" panose="05050102010706020507" pitchFamily="18" charset="2"/>
              </a:rPr>
              <a:t>at most </a:t>
            </a:r>
            <a:r>
              <a:rPr lang="en-US" altLang="en-US" i="1" dirty="0" smtClean="0">
                <a:ea typeface="ＭＳ Ｐゴシック" panose="020B0600070205080204" pitchFamily="34" charset="-128"/>
                <a:sym typeface="Symbol" panose="05050102010706020507" pitchFamily="18" charset="2"/>
              </a:rPr>
              <a:t> log</a:t>
            </a:r>
            <a:r>
              <a:rPr lang="en-US" altLang="en-US" baseline="-25000" dirty="0" smtClean="0">
                <a:ea typeface="ＭＳ Ｐゴシック" panose="020B0600070205080204" pitchFamily="34" charset="-128"/>
                <a:sym typeface="Symbol" panose="05050102010706020507" pitchFamily="18" charset="2"/>
              </a:rPr>
              <a:t>50</a:t>
            </a:r>
            <a:r>
              <a:rPr lang="en-US" altLang="en-US" dirty="0" smtClean="0">
                <a:ea typeface="ＭＳ Ｐゴシック" panose="020B0600070205080204" pitchFamily="34" charset="-128"/>
                <a:sym typeface="Symbol" panose="05050102010706020507" pitchFamily="18" charset="2"/>
              </a:rPr>
              <a:t>(1,000,000) = 4 nodes are accessed in a lookup.</a:t>
            </a:r>
          </a:p>
          <a:p>
            <a:r>
              <a:rPr lang="en-US" altLang="en-US" dirty="0" smtClean="0">
                <a:sym typeface="Symbol" panose="05050102010706020507" pitchFamily="18" charset="2"/>
              </a:rPr>
              <a:t>Contrast this with a balanced binary tree with 1 million search key values — around 20 nodes are accessed in a lookup</a:t>
            </a:r>
          </a:p>
          <a:p>
            <a:pPr lvl="1"/>
            <a:r>
              <a:rPr lang="en-US" altLang="en-US" dirty="0" smtClean="0">
                <a:ea typeface="ＭＳ Ｐゴシック" panose="020B0600070205080204" pitchFamily="34" charset="-128"/>
              </a:rPr>
              <a:t>above difference is significant since every node access may need a disk I/O, costing around 20 milliseconds</a:t>
            </a:r>
          </a:p>
        </p:txBody>
      </p:sp>
    </p:spTree>
    <p:extLst>
      <p:ext uri="{BB962C8B-B14F-4D97-AF65-F5344CB8AC3E}">
        <p14:creationId xmlns:p14="http://schemas.microsoft.com/office/powerpoint/2010/main" val="6625602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Insertion</a:t>
            </a:r>
          </a:p>
        </p:txBody>
      </p:sp>
      <p:sp>
        <p:nvSpPr>
          <p:cNvPr id="31747" name="Rectangle 3"/>
          <p:cNvSpPr>
            <a:spLocks noGrp="1" noChangeArrowheads="1"/>
          </p:cNvSpPr>
          <p:nvPr>
            <p:ph type="body" idx="1"/>
          </p:nvPr>
        </p:nvSpPr>
        <p:spPr/>
        <p:txBody>
          <a:bodyPr/>
          <a:lstStyle/>
          <a:p>
            <a:pPr>
              <a:buFont typeface="Monotype Sorts" charset="2"/>
              <a:buAutoNum type="arabicPeriod"/>
            </a:pPr>
            <a:r>
              <a:rPr lang="en-US" altLang="en-US" sz="2100" dirty="0" smtClean="0"/>
              <a:t>Find the leaf node in which the search-key value would appear</a:t>
            </a:r>
          </a:p>
          <a:p>
            <a:pPr>
              <a:buFont typeface="Monotype Sorts" charset="2"/>
              <a:buAutoNum type="arabicPeriod"/>
            </a:pPr>
            <a:r>
              <a:rPr lang="en-US" altLang="en-US" sz="2100" dirty="0" smtClean="0"/>
              <a:t>If the search-key value is already present in the leaf node</a:t>
            </a:r>
          </a:p>
          <a:p>
            <a:pPr marL="800100" lvl="1" indent="-342900">
              <a:buFont typeface="Monotype Sorts" charset="2"/>
              <a:buAutoNum type="arabicPeriod"/>
            </a:pPr>
            <a:r>
              <a:rPr lang="en-US" altLang="en-US" sz="2100" dirty="0" smtClean="0">
                <a:ea typeface="ＭＳ Ｐゴシック" panose="020B0600070205080204" pitchFamily="34" charset="-128"/>
              </a:rPr>
              <a:t>Add record to the file</a:t>
            </a:r>
          </a:p>
          <a:p>
            <a:pPr marL="800100" lvl="1" indent="-342900">
              <a:buFont typeface="Monotype Sorts" charset="2"/>
              <a:buAutoNum type="arabicPeriod"/>
            </a:pPr>
            <a:r>
              <a:rPr lang="en-US" altLang="en-US" sz="2100" dirty="0" smtClean="0">
                <a:ea typeface="ＭＳ Ｐゴシック" panose="020B0600070205080204" pitchFamily="34" charset="-128"/>
              </a:rPr>
              <a:t>If necessary add a pointer to the bucket.</a:t>
            </a:r>
          </a:p>
          <a:p>
            <a:pPr>
              <a:buFont typeface="Monotype Sorts" charset="2"/>
              <a:buAutoNum type="arabicPeriod"/>
            </a:pPr>
            <a:r>
              <a:rPr lang="en-US" altLang="en-US" sz="2100" dirty="0" smtClean="0"/>
              <a:t>If the search-key value is not present, then </a:t>
            </a:r>
          </a:p>
          <a:p>
            <a:pPr marL="800100" lvl="1" indent="-342900">
              <a:buFont typeface="Monotype Sorts" charset="2"/>
              <a:buAutoNum type="arabicPeriod"/>
            </a:pPr>
            <a:r>
              <a:rPr lang="en-US" altLang="en-US" sz="2100" dirty="0" smtClean="0">
                <a:ea typeface="ＭＳ Ｐゴシック" panose="020B0600070205080204" pitchFamily="34" charset="-128"/>
              </a:rPr>
              <a:t>add the record to the main file (and create a bucket if necessary)</a:t>
            </a:r>
          </a:p>
          <a:p>
            <a:pPr marL="800100" lvl="1" indent="-342900">
              <a:buFont typeface="Monotype Sorts" charset="2"/>
              <a:buAutoNum type="arabicPeriod"/>
            </a:pPr>
            <a:r>
              <a:rPr lang="en-US" altLang="en-US" sz="2100" dirty="0" smtClean="0">
                <a:ea typeface="ＭＳ Ｐゴシック" panose="020B0600070205080204" pitchFamily="34" charset="-128"/>
              </a:rPr>
              <a:t>If there is room in the leaf node, insert (key-value, pointer) pair in the leaf node</a:t>
            </a:r>
          </a:p>
          <a:p>
            <a:pPr marL="800100" lvl="1" indent="-342900">
              <a:buFont typeface="Monotype Sorts" charset="2"/>
              <a:buAutoNum type="arabicPeriod"/>
            </a:pPr>
            <a:r>
              <a:rPr lang="en-US" altLang="en-US" sz="2100" dirty="0" smtClean="0">
                <a:ea typeface="ＭＳ Ｐゴシック" panose="020B0600070205080204" pitchFamily="34" charset="-128"/>
              </a:rPr>
              <a:t>Otherwise, split the node (along with the new (key-value, pointer) entry) as discussed in the next slide.</a:t>
            </a:r>
          </a:p>
        </p:txBody>
      </p:sp>
    </p:spTree>
    <p:extLst>
      <p:ext uri="{BB962C8B-B14F-4D97-AF65-F5344CB8AC3E}">
        <p14:creationId xmlns:p14="http://schemas.microsoft.com/office/powerpoint/2010/main" val="41017811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1026"/>
          <p:cNvSpPr>
            <a:spLocks noGrp="1" noChangeArrowheads="1"/>
          </p:cNvSpPr>
          <p:nvPr>
            <p:ph type="title"/>
          </p:nvPr>
        </p:nvSpPr>
        <p:spPr/>
        <p:txBody>
          <a:bodyPr/>
          <a:lstStyle/>
          <a:p>
            <a:pPr>
              <a:defRPr/>
            </a:pPr>
            <a:r>
              <a:rPr lang="en-US">
                <a:ea typeface="+mj-ea"/>
              </a:rPr>
              <a:t>Physical Storage Media (Cont.)</a:t>
            </a:r>
          </a:p>
        </p:txBody>
      </p:sp>
      <p:sp>
        <p:nvSpPr>
          <p:cNvPr id="29699" name="Rectangle 1027"/>
          <p:cNvSpPr>
            <a:spLocks noGrp="1" noChangeArrowheads="1"/>
          </p:cNvSpPr>
          <p:nvPr>
            <p:ph type="body" idx="1"/>
          </p:nvPr>
        </p:nvSpPr>
        <p:spPr>
          <a:xfrm>
            <a:off x="285750" y="937260"/>
            <a:ext cx="8641080" cy="5463540"/>
          </a:xfrm>
        </p:spPr>
        <p:txBody>
          <a:bodyPr/>
          <a:lstStyle/>
          <a:p>
            <a:r>
              <a:rPr lang="en-US" altLang="en-US" b="1" dirty="0" smtClean="0">
                <a:solidFill>
                  <a:srgbClr val="000099"/>
                </a:solidFill>
              </a:rPr>
              <a:t>Tape storage</a:t>
            </a:r>
            <a:r>
              <a:rPr lang="en-US" altLang="en-US" dirty="0" smtClean="0">
                <a:solidFill>
                  <a:schemeClr val="tx2"/>
                </a:solidFill>
              </a:rPr>
              <a:t> </a:t>
            </a:r>
          </a:p>
          <a:p>
            <a:pPr lvl="1"/>
            <a:r>
              <a:rPr lang="en-US" altLang="en-US" dirty="0" smtClean="0">
                <a:ea typeface="ＭＳ Ｐゴシック" panose="020B0600070205080204" pitchFamily="34" charset="-128"/>
              </a:rPr>
              <a:t>non-volatile, used primarily for backup (to recover from disk failure), and for archival data</a:t>
            </a:r>
          </a:p>
          <a:p>
            <a:pPr lvl="1"/>
            <a:r>
              <a:rPr lang="en-US" altLang="en-US" b="1" dirty="0" smtClean="0">
                <a:solidFill>
                  <a:srgbClr val="000099"/>
                </a:solidFill>
                <a:ea typeface="ＭＳ Ｐゴシック" panose="020B0600070205080204" pitchFamily="34" charset="-128"/>
              </a:rPr>
              <a:t>sequential-access</a:t>
            </a:r>
            <a:r>
              <a:rPr lang="en-US" altLang="en-US" b="1" dirty="0" smtClean="0">
                <a:ea typeface="ＭＳ Ｐゴシック" panose="020B0600070205080204" pitchFamily="34" charset="-128"/>
              </a:rPr>
              <a:t> </a:t>
            </a:r>
            <a:r>
              <a:rPr lang="en-US" altLang="en-US" dirty="0" smtClean="0">
                <a:ea typeface="ＭＳ Ｐゴシック" panose="020B0600070205080204" pitchFamily="34" charset="-128"/>
              </a:rPr>
              <a:t>– much slower than disk </a:t>
            </a:r>
          </a:p>
          <a:p>
            <a:pPr lvl="1"/>
            <a:r>
              <a:rPr lang="en-US" altLang="en-US" dirty="0" smtClean="0">
                <a:ea typeface="ＭＳ Ｐゴシック" panose="020B0600070205080204" pitchFamily="34" charset="-128"/>
              </a:rPr>
              <a:t>very high capacity (40 to 300 GB tapes available)</a:t>
            </a:r>
          </a:p>
          <a:p>
            <a:pPr lvl="1"/>
            <a:r>
              <a:rPr lang="en-US" altLang="en-US" dirty="0" smtClean="0">
                <a:ea typeface="ＭＳ Ｐゴシック" panose="020B0600070205080204" pitchFamily="34" charset="-128"/>
              </a:rPr>
              <a:t>tape can be removed from drive </a:t>
            </a:r>
            <a:r>
              <a:rPr lang="en-US" altLang="en-US" dirty="0" smtClean="0">
                <a:ea typeface="ＭＳ Ｐゴシック" panose="020B0600070205080204" pitchFamily="34" charset="-128"/>
                <a:sym typeface="Symbol" panose="05050102010706020507" pitchFamily="18" charset="2"/>
              </a:rPr>
              <a:t> storage costs much cheaper than disk, but drives are expensive</a:t>
            </a:r>
          </a:p>
          <a:p>
            <a:pPr lvl="1"/>
            <a:r>
              <a:rPr lang="en-US" altLang="en-US" dirty="0" smtClean="0">
                <a:ea typeface="ＭＳ Ｐゴシック" panose="020B0600070205080204" pitchFamily="34" charset="-128"/>
              </a:rPr>
              <a:t>Tape jukeboxes available for storing massive amounts of data </a:t>
            </a:r>
          </a:p>
          <a:p>
            <a:pPr lvl="2"/>
            <a:r>
              <a:rPr lang="en-US" altLang="en-US" dirty="0" smtClean="0">
                <a:ea typeface="ＭＳ Ｐゴシック" panose="020B0600070205080204" pitchFamily="34" charset="-128"/>
              </a:rPr>
              <a:t>hundreds of terabytes (1 terabyte = 10</a:t>
            </a:r>
            <a:r>
              <a:rPr lang="en-US" altLang="en-US" sz="2000" baseline="30000" dirty="0" smtClean="0">
                <a:ea typeface="ＭＳ Ｐゴシック" panose="020B0600070205080204" pitchFamily="34" charset="-128"/>
              </a:rPr>
              <a:t>9 </a:t>
            </a:r>
            <a:r>
              <a:rPr lang="en-US" altLang="en-US" dirty="0" smtClean="0">
                <a:ea typeface="ＭＳ Ｐゴシック" panose="020B0600070205080204" pitchFamily="34" charset="-128"/>
              </a:rPr>
              <a:t>bytes) to even multiple </a:t>
            </a:r>
            <a:r>
              <a:rPr lang="en-US" altLang="en-US" b="1" dirty="0" smtClean="0">
                <a:solidFill>
                  <a:srgbClr val="000099"/>
                </a:solidFill>
                <a:ea typeface="ＭＳ Ｐゴシック" panose="020B0600070205080204" pitchFamily="34" charset="-128"/>
              </a:rPr>
              <a:t>petabytes</a:t>
            </a:r>
            <a:r>
              <a:rPr lang="en-US" altLang="en-US" dirty="0" smtClean="0">
                <a:ea typeface="ＭＳ Ｐゴシック" panose="020B0600070205080204" pitchFamily="34" charset="-128"/>
              </a:rPr>
              <a:t> (1 petabyte = 10</a:t>
            </a:r>
            <a:r>
              <a:rPr lang="en-US" altLang="en-US" sz="2000" baseline="30000" dirty="0" smtClean="0">
                <a:ea typeface="ＭＳ Ｐゴシック" panose="020B0600070205080204" pitchFamily="34" charset="-128"/>
              </a:rPr>
              <a:t>12</a:t>
            </a:r>
            <a:r>
              <a:rPr lang="en-US" altLang="en-US" dirty="0" smtClean="0">
                <a:ea typeface="ＭＳ Ｐゴシック" panose="020B0600070205080204" pitchFamily="34" charset="-128"/>
              </a:rPr>
              <a:t> bytes)</a:t>
            </a:r>
            <a:endParaRPr lang="en-US" altLang="en-US" sz="2000" baseline="30000" dirty="0" smtClean="0">
              <a:ea typeface="ＭＳ Ｐゴシック" panose="020B0600070205080204" pitchFamily="34" charset="-128"/>
            </a:endParaRPr>
          </a:p>
          <a:p>
            <a:endParaRPr lang="en-US" altLang="en-US" dirty="0" smtClean="0"/>
          </a:p>
        </p:txBody>
      </p:sp>
    </p:spTree>
    <p:extLst>
      <p:ext uri="{BB962C8B-B14F-4D97-AF65-F5344CB8AC3E}">
        <p14:creationId xmlns:p14="http://schemas.microsoft.com/office/powerpoint/2010/main" val="215956765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Insertion (Cont.)</a:t>
            </a:r>
          </a:p>
        </p:txBody>
      </p:sp>
      <p:sp>
        <p:nvSpPr>
          <p:cNvPr id="32771" name="Rectangle 3"/>
          <p:cNvSpPr>
            <a:spLocks noGrp="1" noChangeArrowheads="1"/>
          </p:cNvSpPr>
          <p:nvPr>
            <p:ph type="body" idx="1"/>
          </p:nvPr>
        </p:nvSpPr>
        <p:spPr/>
        <p:txBody>
          <a:bodyPr/>
          <a:lstStyle/>
          <a:p>
            <a:r>
              <a:rPr lang="en-US" altLang="en-US" dirty="0" smtClean="0"/>
              <a:t>Splitting a leaf node:</a:t>
            </a:r>
          </a:p>
          <a:p>
            <a:pPr lvl="1"/>
            <a:r>
              <a:rPr lang="en-US" altLang="en-US" dirty="0" smtClean="0">
                <a:ea typeface="ＭＳ Ｐゴシック" panose="020B0600070205080204" pitchFamily="34" charset="-128"/>
              </a:rPr>
              <a:t>take the </a:t>
            </a:r>
            <a:r>
              <a:rPr lang="en-US" altLang="en-US" i="1" dirty="0" smtClean="0">
                <a:ea typeface="ＭＳ Ｐゴシック" panose="020B0600070205080204" pitchFamily="34" charset="-128"/>
              </a:rPr>
              <a:t>n </a:t>
            </a:r>
            <a:r>
              <a:rPr lang="en-US" altLang="en-US" dirty="0" smtClean="0">
                <a:ea typeface="ＭＳ Ｐゴシック" panose="020B0600070205080204" pitchFamily="34" charset="-128"/>
              </a:rPr>
              <a:t>(search-key value, pointer) pairs (including the one being inserted) in sorted order.  Place the first </a:t>
            </a:r>
            <a:r>
              <a:rPr lang="en-US" altLang="en-US" dirty="0" smtClean="0">
                <a:ea typeface="ＭＳ Ｐゴシック" panose="020B0600070205080204" pitchFamily="34" charset="-128"/>
                <a:sym typeface="Symbol" panose="05050102010706020507" pitchFamily="18" charset="2"/>
              </a:rPr>
              <a:t></a:t>
            </a:r>
            <a:r>
              <a:rPr lang="en-US" altLang="en-US" i="1" dirty="0" smtClean="0">
                <a:ea typeface="ＭＳ Ｐゴシック" panose="020B0600070205080204" pitchFamily="34" charset="-128"/>
                <a:sym typeface="Symbol" panose="05050102010706020507" pitchFamily="18" charset="2"/>
              </a:rPr>
              <a:t>n</a:t>
            </a:r>
            <a:r>
              <a:rPr lang="en-US" altLang="en-US" dirty="0" smtClean="0">
                <a:ea typeface="ＭＳ Ｐゴシック" panose="020B0600070205080204" pitchFamily="34" charset="-128"/>
                <a:sym typeface="Symbol" panose="05050102010706020507" pitchFamily="18" charset="2"/>
              </a:rPr>
              <a:t>/2 in the original node, and the rest in a new node.</a:t>
            </a:r>
          </a:p>
          <a:p>
            <a:pPr lvl="1"/>
            <a:r>
              <a:rPr lang="en-US" altLang="en-US" dirty="0" smtClean="0">
                <a:ea typeface="ＭＳ Ｐゴシック" panose="020B0600070205080204" pitchFamily="34" charset="-128"/>
                <a:sym typeface="Symbol" panose="05050102010706020507" pitchFamily="18" charset="2"/>
              </a:rPr>
              <a:t>let the new node be </a:t>
            </a:r>
            <a:r>
              <a:rPr lang="en-US" altLang="en-US" i="1" dirty="0" smtClean="0">
                <a:ea typeface="ＭＳ Ｐゴシック" panose="020B0600070205080204" pitchFamily="34" charset="-128"/>
                <a:sym typeface="Symbol" panose="05050102010706020507" pitchFamily="18" charset="2"/>
              </a:rPr>
              <a:t>p,</a:t>
            </a:r>
            <a:r>
              <a:rPr lang="en-US" altLang="en-US" dirty="0" smtClean="0">
                <a:ea typeface="ＭＳ Ｐゴシック" panose="020B0600070205080204" pitchFamily="34" charset="-128"/>
                <a:sym typeface="Symbol" panose="05050102010706020507" pitchFamily="18" charset="2"/>
              </a:rPr>
              <a:t> and let </a:t>
            </a:r>
            <a:r>
              <a:rPr lang="en-US" altLang="en-US" i="1" dirty="0" smtClean="0">
                <a:ea typeface="ＭＳ Ｐゴシック" panose="020B0600070205080204" pitchFamily="34" charset="-128"/>
                <a:sym typeface="Symbol" panose="05050102010706020507" pitchFamily="18" charset="2"/>
              </a:rPr>
              <a:t>k</a:t>
            </a:r>
            <a:r>
              <a:rPr lang="en-US" altLang="en-US" dirty="0" smtClean="0">
                <a:ea typeface="ＭＳ Ｐゴシック" panose="020B0600070205080204" pitchFamily="34" charset="-128"/>
                <a:sym typeface="Symbol" panose="05050102010706020507" pitchFamily="18" charset="2"/>
              </a:rPr>
              <a:t> be the least key value in </a:t>
            </a:r>
            <a:r>
              <a:rPr lang="en-US" altLang="en-US" i="1" dirty="0" smtClean="0">
                <a:ea typeface="ＭＳ Ｐゴシック" panose="020B0600070205080204" pitchFamily="34" charset="-128"/>
                <a:sym typeface="Symbol" panose="05050102010706020507" pitchFamily="18" charset="2"/>
              </a:rPr>
              <a:t>p.  </a:t>
            </a:r>
            <a:r>
              <a:rPr lang="en-US" altLang="en-US" dirty="0" smtClean="0">
                <a:ea typeface="ＭＳ Ｐゴシック" panose="020B0600070205080204" pitchFamily="34" charset="-128"/>
                <a:sym typeface="Symbol" panose="05050102010706020507" pitchFamily="18" charset="2"/>
              </a:rPr>
              <a:t>Insert (</a:t>
            </a:r>
            <a:r>
              <a:rPr lang="en-US" altLang="en-US" i="1" dirty="0" err="1" smtClean="0">
                <a:ea typeface="ＭＳ Ｐゴシック" panose="020B0600070205080204" pitchFamily="34" charset="-128"/>
                <a:sym typeface="Symbol" panose="05050102010706020507" pitchFamily="18" charset="2"/>
              </a:rPr>
              <a:t>k,p</a:t>
            </a:r>
            <a:r>
              <a:rPr lang="en-US" altLang="en-US" dirty="0" smtClean="0">
                <a:ea typeface="ＭＳ Ｐゴシック" panose="020B0600070205080204" pitchFamily="34" charset="-128"/>
                <a:sym typeface="Symbol" panose="05050102010706020507" pitchFamily="18" charset="2"/>
              </a:rPr>
              <a:t>) in the parent of the node being split. </a:t>
            </a:r>
          </a:p>
          <a:p>
            <a:pPr lvl="1"/>
            <a:r>
              <a:rPr lang="en-US" altLang="en-US" dirty="0" smtClean="0">
                <a:ea typeface="ＭＳ Ｐゴシック" panose="020B0600070205080204" pitchFamily="34" charset="-128"/>
                <a:sym typeface="Symbol" panose="05050102010706020507" pitchFamily="18" charset="2"/>
              </a:rPr>
              <a:t>If the parent is full, split it and </a:t>
            </a:r>
            <a:r>
              <a:rPr lang="en-US" altLang="en-US" b="1" dirty="0" smtClean="0">
                <a:ea typeface="ＭＳ Ｐゴシック" panose="020B0600070205080204" pitchFamily="34" charset="-128"/>
                <a:sym typeface="Symbol" panose="05050102010706020507" pitchFamily="18" charset="2"/>
              </a:rPr>
              <a:t>propagate</a:t>
            </a:r>
            <a:r>
              <a:rPr lang="en-US" altLang="en-US" dirty="0" smtClean="0">
                <a:ea typeface="ＭＳ Ｐゴシック" panose="020B0600070205080204" pitchFamily="34" charset="-128"/>
                <a:sym typeface="Symbol" panose="05050102010706020507" pitchFamily="18" charset="2"/>
              </a:rPr>
              <a:t> the split further up.</a:t>
            </a:r>
          </a:p>
          <a:p>
            <a:r>
              <a:rPr lang="en-US" altLang="en-US" dirty="0" smtClean="0"/>
              <a:t>Splitting of nodes proceeds upwards till a node that is not full is found. </a:t>
            </a:r>
          </a:p>
          <a:p>
            <a:pPr lvl="1"/>
            <a:r>
              <a:rPr lang="en-US" altLang="en-US" dirty="0" smtClean="0">
                <a:ea typeface="ＭＳ Ｐゴシック" panose="020B0600070205080204" pitchFamily="34" charset="-128"/>
              </a:rPr>
              <a:t>In the worst case the root node may be split increasing the height of the tree by 1. </a:t>
            </a:r>
          </a:p>
        </p:txBody>
      </p:sp>
      <p:sp>
        <p:nvSpPr>
          <p:cNvPr id="32772" name="Text Box 4"/>
          <p:cNvSpPr txBox="1">
            <a:spLocks noChangeArrowheads="1"/>
          </p:cNvSpPr>
          <p:nvPr/>
        </p:nvSpPr>
        <p:spPr bwMode="auto">
          <a:xfrm>
            <a:off x="1060450" y="5675313"/>
            <a:ext cx="77676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a:t>Result of splitting node containing Brandt, Califieri and Crick on inserting Adams</a:t>
            </a:r>
          </a:p>
          <a:p>
            <a:r>
              <a:rPr lang="en-US" altLang="en-US"/>
              <a:t>Next step: insert entry with (Califieri,pointer-to-new-node) into parent</a:t>
            </a:r>
          </a:p>
        </p:txBody>
      </p:sp>
      <p:pic>
        <p:nvPicPr>
          <p:cNvPr id="327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3" y="4765675"/>
            <a:ext cx="7459662"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33949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ChangeArrowheads="1"/>
          </p:cNvSpPr>
          <p:nvPr>
            <p:ph type="title"/>
          </p:nvPr>
        </p:nvSpPr>
        <p:spPr>
          <a:xfrm>
            <a:off x="819150" y="0"/>
            <a:ext cx="8077200" cy="609600"/>
          </a:xfrm>
        </p:spPr>
        <p:txBody>
          <a:bodyPr/>
          <a:lstStyle/>
          <a:p>
            <a:pPr>
              <a:defRPr/>
            </a:pPr>
            <a:r>
              <a:rPr lang="en-US" altLang="en-US" smtClean="0">
                <a:effectLst>
                  <a:outerShdw blurRad="38100" dist="38100" dir="2700000" algn="tl">
                    <a:srgbClr val="C0C0C0"/>
                  </a:outerShdw>
                </a:effectLst>
              </a:rPr>
              <a:t>B</a:t>
            </a:r>
            <a:r>
              <a:rPr lang="en-US" altLang="en-US" baseline="30000" smtClean="0">
                <a:effectLst>
                  <a:outerShdw blurRad="38100" dist="38100" dir="2700000" algn="tl">
                    <a:srgbClr val="C0C0C0"/>
                  </a:outerShdw>
                </a:effectLst>
              </a:rPr>
              <a:t>+</a:t>
            </a:r>
            <a:r>
              <a:rPr lang="en-US" altLang="en-US" smtClean="0">
                <a:effectLst>
                  <a:outerShdw blurRad="38100" dist="38100" dir="2700000" algn="tl">
                    <a:srgbClr val="C0C0C0"/>
                  </a:outerShdw>
                </a:effectLst>
              </a:rPr>
              <a:t>-Tree  Insertion</a:t>
            </a:r>
          </a:p>
        </p:txBody>
      </p:sp>
      <p:sp>
        <p:nvSpPr>
          <p:cNvPr id="33795" name="Text Box 3"/>
          <p:cNvSpPr txBox="1">
            <a:spLocks noChangeArrowheads="1"/>
          </p:cNvSpPr>
          <p:nvPr/>
        </p:nvSpPr>
        <p:spPr bwMode="auto">
          <a:xfrm>
            <a:off x="2217738" y="5921375"/>
            <a:ext cx="4756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800"/>
              <a:t>B</a:t>
            </a:r>
            <a:r>
              <a:rPr lang="en-US" altLang="en-US" sz="1800" baseline="30000"/>
              <a:t>+</a:t>
            </a:r>
            <a:r>
              <a:rPr lang="en-US" altLang="en-US" sz="1800"/>
              <a:t>-Tree before and after insertion of “Adams”</a:t>
            </a:r>
          </a:p>
        </p:txBody>
      </p:sp>
      <p:pic>
        <p:nvPicPr>
          <p:cNvPr id="3379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3627438"/>
            <a:ext cx="8799513"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noChangeArrowheads="1"/>
          </p:cNvPicPr>
          <p:nvPr/>
        </p:nvPicPr>
        <p:blipFill>
          <a:blip r:embed="rId4">
            <a:extLst>
              <a:ext uri="{28A0092B-C50C-407E-A947-70E740481C1C}">
                <a14:useLocalDpi xmlns:a14="http://schemas.microsoft.com/office/drawing/2010/main" val="0"/>
              </a:ext>
            </a:extLst>
          </a:blip>
          <a:srcRect b="62524"/>
          <a:stretch>
            <a:fillRect/>
          </a:stretch>
        </p:blipFill>
        <p:spPr bwMode="auto">
          <a:xfrm>
            <a:off x="249238" y="936625"/>
            <a:ext cx="8648700" cy="183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06290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smtClean="0">
                <a:effectLst>
                  <a:outerShdw blurRad="38100" dist="38100" dir="2700000" algn="tl">
                    <a:srgbClr val="C0C0C0"/>
                  </a:outerShdw>
                </a:effectLst>
              </a:rPr>
              <a:t>B</a:t>
            </a:r>
            <a:r>
              <a:rPr lang="en-US" altLang="en-US" baseline="30000" smtClean="0">
                <a:effectLst>
                  <a:outerShdw blurRad="38100" dist="38100" dir="2700000" algn="tl">
                    <a:srgbClr val="C0C0C0"/>
                  </a:outerShdw>
                </a:effectLst>
              </a:rPr>
              <a:t>+</a:t>
            </a:r>
            <a:r>
              <a:rPr lang="en-US" altLang="en-US" smtClean="0">
                <a:effectLst>
                  <a:outerShdw blurRad="38100" dist="38100" dir="2700000" algn="tl">
                    <a:srgbClr val="C0C0C0"/>
                  </a:outerShdw>
                </a:effectLst>
              </a:rPr>
              <a:t>-Tree  Insertion</a:t>
            </a:r>
          </a:p>
        </p:txBody>
      </p:sp>
      <p:sp>
        <p:nvSpPr>
          <p:cNvPr id="34819" name="Rectangle 3"/>
          <p:cNvSpPr>
            <a:spLocks noGrp="1" noChangeArrowheads="1"/>
          </p:cNvSpPr>
          <p:nvPr>
            <p:ph type="body" idx="1"/>
          </p:nvPr>
        </p:nvSpPr>
        <p:spPr/>
        <p:txBody>
          <a:bodyPr/>
          <a:lstStyle/>
          <a:p>
            <a:endParaRPr lang="en-IN" altLang="en-US" smtClean="0"/>
          </a:p>
        </p:txBody>
      </p:sp>
      <p:pic>
        <p:nvPicPr>
          <p:cNvPr id="348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8" y="3690938"/>
            <a:ext cx="8512175"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113" y="1089025"/>
            <a:ext cx="8799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Text Box 3"/>
          <p:cNvSpPr txBox="1">
            <a:spLocks noChangeArrowheads="1"/>
          </p:cNvSpPr>
          <p:nvPr/>
        </p:nvSpPr>
        <p:spPr bwMode="auto">
          <a:xfrm>
            <a:off x="2154238" y="5921375"/>
            <a:ext cx="4883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800"/>
              <a:t>B</a:t>
            </a:r>
            <a:r>
              <a:rPr lang="en-US" altLang="en-US" sz="1800" baseline="30000"/>
              <a:t>+</a:t>
            </a:r>
            <a:r>
              <a:rPr lang="en-US" altLang="en-US" sz="1800"/>
              <a:t>-Tree before and after insertion of “Lamport”</a:t>
            </a:r>
          </a:p>
        </p:txBody>
      </p:sp>
    </p:spTree>
    <p:extLst>
      <p:ext uri="{BB962C8B-B14F-4D97-AF65-F5344CB8AC3E}">
        <p14:creationId xmlns:p14="http://schemas.microsoft.com/office/powerpoint/2010/main" val="12665456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body" idx="1"/>
          </p:nvPr>
        </p:nvSpPr>
        <p:spPr/>
        <p:txBody>
          <a:bodyPr/>
          <a:lstStyle/>
          <a:p>
            <a:r>
              <a:rPr lang="en-US" altLang="en-US" smtClean="0"/>
              <a:t>Splitting a non-leaf node: when inserting (k,p) into an already full internal node N</a:t>
            </a:r>
          </a:p>
          <a:p>
            <a:pPr lvl="1"/>
            <a:r>
              <a:rPr lang="en-US" altLang="en-US" smtClean="0">
                <a:ea typeface="ＭＳ Ｐゴシック" panose="020B0600070205080204" pitchFamily="34" charset="-128"/>
              </a:rPr>
              <a:t>Copy N to an in-memory area M with space for n+1 pointers and n keys</a:t>
            </a:r>
          </a:p>
          <a:p>
            <a:pPr lvl="1"/>
            <a:r>
              <a:rPr lang="en-US" altLang="en-US" smtClean="0">
                <a:ea typeface="ＭＳ Ｐゴシック" panose="020B0600070205080204" pitchFamily="34" charset="-128"/>
              </a:rPr>
              <a:t>Insert (k,p) into M</a:t>
            </a:r>
          </a:p>
          <a:p>
            <a:pPr lvl="1"/>
            <a:r>
              <a:rPr lang="en-US" altLang="en-US" smtClean="0">
                <a:ea typeface="ＭＳ Ｐゴシック" panose="020B0600070205080204" pitchFamily="34" charset="-128"/>
              </a:rPr>
              <a:t>Copy P</a:t>
            </a:r>
            <a:r>
              <a:rPr lang="en-US" altLang="en-US" baseline="-25000" smtClean="0">
                <a:ea typeface="ＭＳ Ｐゴシック" panose="020B0600070205080204" pitchFamily="34" charset="-128"/>
              </a:rPr>
              <a:t>1</a:t>
            </a:r>
            <a:r>
              <a:rPr lang="en-US" altLang="en-US" smtClean="0">
                <a:ea typeface="ＭＳ Ｐゴシック" panose="020B0600070205080204" pitchFamily="34" charset="-128"/>
              </a:rPr>
              <a:t>,K</a:t>
            </a:r>
            <a:r>
              <a:rPr lang="en-US" altLang="en-US" baseline="-25000" smtClean="0">
                <a:ea typeface="ＭＳ Ｐゴシック" panose="020B0600070205080204" pitchFamily="34" charset="-128"/>
              </a:rPr>
              <a:t>1</a:t>
            </a:r>
            <a:r>
              <a:rPr lang="en-US" altLang="en-US" smtClean="0">
                <a:ea typeface="ＭＳ Ｐゴシック" panose="020B0600070205080204" pitchFamily="34" charset="-128"/>
              </a:rPr>
              <a:t>, …, K </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n/2</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-1</a:t>
            </a:r>
            <a:r>
              <a:rPr lang="en-US" altLang="en-US" smtClean="0">
                <a:ea typeface="ＭＳ Ｐゴシック" panose="020B0600070205080204" pitchFamily="34" charset="-128"/>
              </a:rPr>
              <a:t>,P </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n/2</a:t>
            </a:r>
            <a:r>
              <a:rPr lang="en-US" altLang="en-US" baseline="-25000" smtClean="0">
                <a:ea typeface="ＭＳ Ｐゴシック" panose="020B0600070205080204" pitchFamily="34" charset="-128"/>
                <a:sym typeface="Symbol" panose="05050102010706020507" pitchFamily="18" charset="2"/>
              </a:rPr>
              <a:t></a:t>
            </a:r>
            <a:r>
              <a:rPr lang="en-US" altLang="en-US" smtClean="0">
                <a:ea typeface="ＭＳ Ｐゴシック" panose="020B0600070205080204" pitchFamily="34" charset="-128"/>
              </a:rPr>
              <a:t> from M back into node N</a:t>
            </a:r>
          </a:p>
          <a:p>
            <a:pPr lvl="1"/>
            <a:r>
              <a:rPr lang="en-US" altLang="en-US" smtClean="0">
                <a:ea typeface="ＭＳ Ｐゴシック" panose="020B0600070205080204" pitchFamily="34" charset="-128"/>
              </a:rPr>
              <a:t>Copy P</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n/2</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+1</a:t>
            </a:r>
            <a:r>
              <a:rPr lang="en-US" altLang="en-US" smtClean="0">
                <a:ea typeface="ＭＳ Ｐゴシック" panose="020B0600070205080204" pitchFamily="34" charset="-128"/>
              </a:rPr>
              <a:t>,K</a:t>
            </a:r>
            <a:r>
              <a:rPr lang="en-US" altLang="en-US" baseline="-25000" smtClean="0">
                <a:ea typeface="ＭＳ Ｐゴシック" panose="020B0600070205080204" pitchFamily="34" charset="-128"/>
              </a:rPr>
              <a:t> </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n/2</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+1</a:t>
            </a:r>
            <a:r>
              <a:rPr lang="en-US" altLang="en-US" smtClean="0">
                <a:ea typeface="ＭＳ Ｐゴシック" panose="020B0600070205080204" pitchFamily="34" charset="-128"/>
              </a:rPr>
              <a:t>,…,K</a:t>
            </a:r>
            <a:r>
              <a:rPr lang="en-US" altLang="en-US" baseline="-25000" smtClean="0">
                <a:ea typeface="ＭＳ Ｐゴシック" panose="020B0600070205080204" pitchFamily="34" charset="-128"/>
              </a:rPr>
              <a:t>n</a:t>
            </a:r>
            <a:r>
              <a:rPr lang="en-US" altLang="en-US" smtClean="0">
                <a:ea typeface="ＭＳ Ｐゴシック" panose="020B0600070205080204" pitchFamily="34" charset="-128"/>
              </a:rPr>
              <a:t>,P</a:t>
            </a:r>
            <a:r>
              <a:rPr lang="en-US" altLang="en-US" baseline="-25000" smtClean="0">
                <a:ea typeface="ＭＳ Ｐゴシック" panose="020B0600070205080204" pitchFamily="34" charset="-128"/>
              </a:rPr>
              <a:t>n+1</a:t>
            </a:r>
            <a:r>
              <a:rPr lang="en-US" altLang="en-US" smtClean="0">
                <a:ea typeface="ＭＳ Ｐゴシック" panose="020B0600070205080204" pitchFamily="34" charset="-128"/>
              </a:rPr>
              <a:t> from M into newly allocated node N’</a:t>
            </a:r>
          </a:p>
          <a:p>
            <a:pPr lvl="1"/>
            <a:r>
              <a:rPr lang="en-US" altLang="en-US" smtClean="0">
                <a:ea typeface="ＭＳ Ｐゴシック" panose="020B0600070205080204" pitchFamily="34" charset="-128"/>
              </a:rPr>
              <a:t>Insert (K</a:t>
            </a:r>
            <a:r>
              <a:rPr lang="en-US" altLang="en-US" baseline="-25000" smtClean="0">
                <a:ea typeface="ＭＳ Ｐゴシック" panose="020B0600070205080204" pitchFamily="34" charset="-128"/>
              </a:rPr>
              <a:t> </a:t>
            </a:r>
            <a:r>
              <a:rPr lang="en-US" altLang="en-US" baseline="-25000"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rPr>
              <a:t>n/2</a:t>
            </a:r>
            <a:r>
              <a:rPr lang="en-US" altLang="en-US" baseline="-25000" smtClean="0">
                <a:ea typeface="ＭＳ Ｐゴシック" panose="020B0600070205080204" pitchFamily="34" charset="-128"/>
                <a:sym typeface="Symbol" panose="05050102010706020507" pitchFamily="18" charset="2"/>
              </a:rPr>
              <a:t></a:t>
            </a:r>
            <a:r>
              <a:rPr lang="en-US" altLang="en-US" smtClean="0">
                <a:ea typeface="ＭＳ Ｐゴシック" panose="020B0600070205080204" pitchFamily="34" charset="-128"/>
              </a:rPr>
              <a:t>,N’) into parent N</a:t>
            </a:r>
          </a:p>
          <a:p>
            <a:r>
              <a:rPr lang="en-US" altLang="en-US" b="1" smtClean="0">
                <a:solidFill>
                  <a:schemeClr val="tx2"/>
                </a:solidFill>
              </a:rPr>
              <a:t>Read pseudocode in book!</a:t>
            </a:r>
          </a:p>
        </p:txBody>
      </p:sp>
      <p:sp>
        <p:nvSpPr>
          <p:cNvPr id="35843" name="Rectangle 2"/>
          <p:cNvSpPr>
            <a:spLocks noChangeArrowheads="1"/>
          </p:cNvSpPr>
          <p:nvPr/>
        </p:nvSpPr>
        <p:spPr bwMode="auto">
          <a:xfrm>
            <a:off x="6692900" y="5397500"/>
            <a:ext cx="1295400" cy="444500"/>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Crick</a:t>
            </a:r>
          </a:p>
        </p:txBody>
      </p:sp>
      <p:sp>
        <p:nvSpPr>
          <p:cNvPr id="1386499" name="Rectangle 3"/>
          <p:cNvSpPr>
            <a:spLocks noGrp="1" noChangeArrowheads="1"/>
          </p:cNvSpPr>
          <p:nvPr>
            <p:ph type="title"/>
          </p:nvPr>
        </p:nvSpPr>
        <p:spPr/>
        <p:txBody>
          <a:bodyPr/>
          <a:lstStyle/>
          <a:p>
            <a:pPr>
              <a:defRPr/>
            </a:pPr>
            <a:r>
              <a:rPr lang="en-US">
                <a:ea typeface="+mj-ea"/>
              </a:rPr>
              <a:t>Insertion in B</a:t>
            </a:r>
            <a:r>
              <a:rPr lang="en-US" baseline="30000">
                <a:ea typeface="+mj-ea"/>
              </a:rPr>
              <a:t>+</a:t>
            </a:r>
            <a:r>
              <a:rPr lang="en-US">
                <a:ea typeface="+mj-ea"/>
              </a:rPr>
              <a:t>-Trees (Cont.)</a:t>
            </a:r>
          </a:p>
        </p:txBody>
      </p:sp>
      <p:sp>
        <p:nvSpPr>
          <p:cNvPr id="35845" name="Rectangle 5"/>
          <p:cNvSpPr>
            <a:spLocks noChangeArrowheads="1"/>
          </p:cNvSpPr>
          <p:nvPr/>
        </p:nvSpPr>
        <p:spPr bwMode="auto">
          <a:xfrm>
            <a:off x="939800" y="5359400"/>
            <a:ext cx="2908300" cy="419100"/>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Adams  Brandt  Califieri  Crick</a:t>
            </a:r>
          </a:p>
        </p:txBody>
      </p:sp>
      <p:sp>
        <p:nvSpPr>
          <p:cNvPr id="35846" name="Line 6"/>
          <p:cNvSpPr>
            <a:spLocks noChangeShapeType="1"/>
          </p:cNvSpPr>
          <p:nvPr/>
        </p:nvSpPr>
        <p:spPr bwMode="auto">
          <a:xfrm flipH="1">
            <a:off x="850900" y="5588000"/>
            <a:ext cx="1524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47" name="Line 7"/>
          <p:cNvSpPr>
            <a:spLocks noChangeShapeType="1"/>
          </p:cNvSpPr>
          <p:nvPr/>
        </p:nvSpPr>
        <p:spPr bwMode="auto">
          <a:xfrm>
            <a:off x="1720850" y="5605463"/>
            <a:ext cx="12700" cy="596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48" name="Line 8"/>
          <p:cNvSpPr>
            <a:spLocks noChangeShapeType="1"/>
          </p:cNvSpPr>
          <p:nvPr/>
        </p:nvSpPr>
        <p:spPr bwMode="auto">
          <a:xfrm flipH="1">
            <a:off x="2425700" y="5573713"/>
            <a:ext cx="127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49" name="Line 9"/>
          <p:cNvSpPr>
            <a:spLocks noChangeShapeType="1"/>
          </p:cNvSpPr>
          <p:nvPr/>
        </p:nvSpPr>
        <p:spPr bwMode="auto">
          <a:xfrm>
            <a:off x="3759200" y="5575300"/>
            <a:ext cx="889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0" name="Rectangle 10"/>
          <p:cNvSpPr>
            <a:spLocks noChangeArrowheads="1"/>
          </p:cNvSpPr>
          <p:nvPr/>
        </p:nvSpPr>
        <p:spPr bwMode="auto">
          <a:xfrm>
            <a:off x="4956175" y="5397500"/>
            <a:ext cx="1433513" cy="414338"/>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Adams Brandt</a:t>
            </a:r>
          </a:p>
        </p:txBody>
      </p:sp>
      <p:sp>
        <p:nvSpPr>
          <p:cNvPr id="35851" name="Line 11"/>
          <p:cNvSpPr>
            <a:spLocks noChangeShapeType="1"/>
          </p:cNvSpPr>
          <p:nvPr/>
        </p:nvSpPr>
        <p:spPr bwMode="auto">
          <a:xfrm flipH="1">
            <a:off x="4851400" y="5651500"/>
            <a:ext cx="1524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2" name="Line 12"/>
          <p:cNvSpPr>
            <a:spLocks noChangeShapeType="1"/>
          </p:cNvSpPr>
          <p:nvPr/>
        </p:nvSpPr>
        <p:spPr bwMode="auto">
          <a:xfrm>
            <a:off x="5648325" y="5622925"/>
            <a:ext cx="12700" cy="596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3" name="Line 13"/>
          <p:cNvSpPr>
            <a:spLocks noChangeShapeType="1"/>
          </p:cNvSpPr>
          <p:nvPr/>
        </p:nvSpPr>
        <p:spPr bwMode="auto">
          <a:xfrm flipH="1">
            <a:off x="6870700" y="5651500"/>
            <a:ext cx="12700" cy="584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4" name="Line 14"/>
          <p:cNvSpPr>
            <a:spLocks noChangeShapeType="1"/>
          </p:cNvSpPr>
          <p:nvPr/>
        </p:nvSpPr>
        <p:spPr bwMode="auto">
          <a:xfrm>
            <a:off x="7823200" y="5638800"/>
            <a:ext cx="889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5" name="Rectangle 15"/>
          <p:cNvSpPr>
            <a:spLocks noChangeArrowheads="1"/>
          </p:cNvSpPr>
          <p:nvPr/>
        </p:nvSpPr>
        <p:spPr bwMode="auto">
          <a:xfrm>
            <a:off x="5499100" y="4622800"/>
            <a:ext cx="2006600" cy="368300"/>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 Califieri</a:t>
            </a:r>
          </a:p>
        </p:txBody>
      </p:sp>
      <p:sp>
        <p:nvSpPr>
          <p:cNvPr id="35856" name="Line 16"/>
          <p:cNvSpPr>
            <a:spLocks noChangeShapeType="1"/>
          </p:cNvSpPr>
          <p:nvPr/>
        </p:nvSpPr>
        <p:spPr bwMode="auto">
          <a:xfrm flipH="1">
            <a:off x="5384800" y="4838700"/>
            <a:ext cx="622300" cy="55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7" name="Line 17"/>
          <p:cNvSpPr>
            <a:spLocks noChangeShapeType="1"/>
          </p:cNvSpPr>
          <p:nvPr/>
        </p:nvSpPr>
        <p:spPr bwMode="auto">
          <a:xfrm>
            <a:off x="6921500" y="4940300"/>
            <a:ext cx="40640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8" name="Rectangle 18"/>
          <p:cNvSpPr>
            <a:spLocks noChangeArrowheads="1"/>
          </p:cNvSpPr>
          <p:nvPr/>
        </p:nvSpPr>
        <p:spPr bwMode="auto">
          <a:xfrm>
            <a:off x="1384300" y="4622800"/>
            <a:ext cx="1828800" cy="355600"/>
          </a:xfrm>
          <a:prstGeom prst="rect">
            <a:avLst/>
          </a:prstGeom>
          <a:solidFill>
            <a:schemeClr val="accent1"/>
          </a:solidFill>
          <a:ln w="9525">
            <a:solidFill>
              <a:schemeClr val="tx1"/>
            </a:solidFill>
            <a:miter lim="800000"/>
            <a:headEnd/>
            <a:tailEnd/>
          </a:ln>
        </p:spPr>
        <p:txBody>
          <a:bodyPr wrap="none" anchor="ct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r>
              <a:rPr lang="en-US" altLang="en-US"/>
              <a:t>     </a:t>
            </a:r>
          </a:p>
        </p:txBody>
      </p:sp>
      <p:sp>
        <p:nvSpPr>
          <p:cNvPr id="35859" name="Line 19"/>
          <p:cNvSpPr>
            <a:spLocks noChangeShapeType="1"/>
          </p:cNvSpPr>
          <p:nvPr/>
        </p:nvSpPr>
        <p:spPr bwMode="auto">
          <a:xfrm flipH="1">
            <a:off x="1041400" y="4800600"/>
            <a:ext cx="10033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60" name="Line 9"/>
          <p:cNvSpPr>
            <a:spLocks noChangeShapeType="1"/>
          </p:cNvSpPr>
          <p:nvPr/>
        </p:nvSpPr>
        <p:spPr bwMode="auto">
          <a:xfrm>
            <a:off x="3213100" y="5600700"/>
            <a:ext cx="889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61" name="Line 12"/>
          <p:cNvSpPr>
            <a:spLocks noChangeShapeType="1"/>
          </p:cNvSpPr>
          <p:nvPr/>
        </p:nvSpPr>
        <p:spPr bwMode="auto">
          <a:xfrm>
            <a:off x="6340475" y="5632450"/>
            <a:ext cx="12700" cy="596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57135593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42" name="Rectangle 2"/>
          <p:cNvSpPr>
            <a:spLocks noGrp="1" noChangeArrowheads="1"/>
          </p:cNvSpPr>
          <p:nvPr>
            <p:ph type="title"/>
          </p:nvPr>
        </p:nvSpPr>
        <p:spPr/>
        <p:txBody>
          <a:bodyPr/>
          <a:lstStyle/>
          <a:p>
            <a:pPr>
              <a:defRPr/>
            </a:pPr>
            <a:r>
              <a:rPr lang="en-US">
                <a:ea typeface="+mj-ea"/>
              </a:rPr>
              <a:t>Examples of B</a:t>
            </a:r>
            <a:r>
              <a:rPr lang="en-US" baseline="30000">
                <a:ea typeface="+mj-ea"/>
              </a:rPr>
              <a:t>+</a:t>
            </a:r>
            <a:r>
              <a:rPr lang="en-US">
                <a:ea typeface="+mj-ea"/>
              </a:rPr>
              <a:t>-Tree Deletion</a:t>
            </a:r>
          </a:p>
        </p:txBody>
      </p:sp>
      <p:sp>
        <p:nvSpPr>
          <p:cNvPr id="1392643" name="Rectangle 3"/>
          <p:cNvSpPr>
            <a:spLocks noGrp="1" noChangeArrowheads="1"/>
          </p:cNvSpPr>
          <p:nvPr>
            <p:ph type="body" idx="1"/>
          </p:nvPr>
        </p:nvSpPr>
        <p:spPr>
          <a:xfrm>
            <a:off x="666750" y="6138863"/>
            <a:ext cx="6724650" cy="325437"/>
          </a:xfrm>
        </p:spPr>
        <p:txBody>
          <a:bodyPr/>
          <a:lstStyle/>
          <a:p>
            <a:pPr>
              <a:lnSpc>
                <a:spcPct val="90000"/>
              </a:lnSpc>
            </a:pPr>
            <a:r>
              <a:rPr lang="en-US" altLang="en-US" sz="1600" smtClean="0"/>
              <a:t>Deleting “Srinivasan” causes merging of under-full leaves</a:t>
            </a:r>
          </a:p>
        </p:txBody>
      </p:sp>
      <p:sp>
        <p:nvSpPr>
          <p:cNvPr id="36868" name="Text Box 4"/>
          <p:cNvSpPr txBox="1">
            <a:spLocks noChangeArrowheads="1"/>
          </p:cNvSpPr>
          <p:nvPr/>
        </p:nvSpPr>
        <p:spPr bwMode="auto">
          <a:xfrm>
            <a:off x="254000" y="3203575"/>
            <a:ext cx="396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800"/>
              <a:t>Before and after deleting “Srinivasan”</a:t>
            </a:r>
          </a:p>
        </p:txBody>
      </p:sp>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88" y="993775"/>
            <a:ext cx="879951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 y="3614738"/>
            <a:ext cx="84804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7165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4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4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4690" name="Rectangle 2"/>
          <p:cNvSpPr>
            <a:spLocks noGrp="1" noChangeArrowheads="1"/>
          </p:cNvSpPr>
          <p:nvPr>
            <p:ph type="title"/>
          </p:nvPr>
        </p:nvSpPr>
        <p:spPr/>
        <p:txBody>
          <a:bodyPr/>
          <a:lstStyle/>
          <a:p>
            <a:pPr>
              <a:defRPr/>
            </a:pPr>
            <a:r>
              <a:rPr lang="en-US">
                <a:ea typeface="+mj-ea"/>
              </a:rPr>
              <a:t>Examples of B</a:t>
            </a:r>
            <a:r>
              <a:rPr lang="en-US" baseline="30000">
                <a:ea typeface="+mj-ea"/>
              </a:rPr>
              <a:t>+</a:t>
            </a:r>
            <a:r>
              <a:rPr lang="en-US">
                <a:ea typeface="+mj-ea"/>
              </a:rPr>
              <a:t>-Tree Deletion (Cont.)</a:t>
            </a:r>
          </a:p>
        </p:txBody>
      </p:sp>
      <p:sp>
        <p:nvSpPr>
          <p:cNvPr id="37891" name="Text Box 4"/>
          <p:cNvSpPr txBox="1">
            <a:spLocks noChangeArrowheads="1"/>
          </p:cNvSpPr>
          <p:nvPr/>
        </p:nvSpPr>
        <p:spPr bwMode="auto">
          <a:xfrm>
            <a:off x="1203325" y="3930650"/>
            <a:ext cx="6661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a:spcBef>
                <a:spcPct val="50000"/>
              </a:spcBef>
            </a:pPr>
            <a:r>
              <a:rPr lang="en-US" altLang="en-US" sz="1800"/>
              <a:t>Deletion of “Singh” and “Wu” from result of previous example</a:t>
            </a:r>
          </a:p>
        </p:txBody>
      </p:sp>
      <p:pic>
        <p:nvPicPr>
          <p:cNvPr id="378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047750"/>
            <a:ext cx="825658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6739" name="Rectangle 3"/>
          <p:cNvSpPr>
            <a:spLocks noChangeArrowheads="1"/>
          </p:cNvSpPr>
          <p:nvPr/>
        </p:nvSpPr>
        <p:spPr bwMode="auto">
          <a:xfrm>
            <a:off x="595313" y="4586288"/>
            <a:ext cx="784860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37931725" indent="-37474525">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42875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r>
              <a:rPr lang="en-US" altLang="en-US" sz="1800"/>
              <a:t>Leaf containing Singh and Wu became underfull, and borrowed a value Kim from its left sibling</a:t>
            </a:r>
          </a:p>
          <a:p>
            <a:r>
              <a:rPr lang="en-US" altLang="en-US" sz="1800"/>
              <a:t>Search-key value in the parent changes as a result</a:t>
            </a:r>
          </a:p>
        </p:txBody>
      </p:sp>
    </p:spTree>
    <p:extLst>
      <p:ext uri="{BB962C8B-B14F-4D97-AF65-F5344CB8AC3E}">
        <p14:creationId xmlns:p14="http://schemas.microsoft.com/office/powerpoint/2010/main" val="2411380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67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67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6739"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738" name="Rectangle 2"/>
          <p:cNvSpPr>
            <a:spLocks noGrp="1" noChangeArrowheads="1"/>
          </p:cNvSpPr>
          <p:nvPr>
            <p:ph type="title"/>
          </p:nvPr>
        </p:nvSpPr>
        <p:spPr/>
        <p:txBody>
          <a:bodyPr/>
          <a:lstStyle/>
          <a:p>
            <a:pPr>
              <a:defRPr/>
            </a:pPr>
            <a:r>
              <a:rPr lang="en-US">
                <a:ea typeface="+mj-ea"/>
              </a:rPr>
              <a:t>Example of B</a:t>
            </a:r>
            <a:r>
              <a:rPr lang="en-US" baseline="30000">
                <a:ea typeface="+mj-ea"/>
              </a:rPr>
              <a:t>+</a:t>
            </a:r>
            <a:r>
              <a:rPr lang="en-US">
                <a:ea typeface="+mj-ea"/>
              </a:rPr>
              <a:t>-tree Deletion (Cont.)</a:t>
            </a:r>
          </a:p>
        </p:txBody>
      </p:sp>
      <p:sp>
        <p:nvSpPr>
          <p:cNvPr id="38915" name="Text Box 5"/>
          <p:cNvSpPr txBox="1">
            <a:spLocks noChangeArrowheads="1"/>
          </p:cNvSpPr>
          <p:nvPr/>
        </p:nvSpPr>
        <p:spPr bwMode="auto">
          <a:xfrm>
            <a:off x="434975" y="4751388"/>
            <a:ext cx="7239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37931725" indent="-37474525">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r>
              <a:rPr lang="en-US" altLang="en-US" sz="1800"/>
              <a:t>Before and after deletion of “Gold” from earlier example</a:t>
            </a:r>
          </a:p>
        </p:txBody>
      </p:sp>
      <p:sp>
        <p:nvSpPr>
          <p:cNvPr id="1394691" name="Rectangle 3"/>
          <p:cNvSpPr>
            <a:spLocks noChangeArrowheads="1"/>
          </p:cNvSpPr>
          <p:nvPr/>
        </p:nvSpPr>
        <p:spPr bwMode="auto">
          <a:xfrm>
            <a:off x="458788" y="5240338"/>
            <a:ext cx="8375650"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08585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42875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177165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2288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6860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1432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60045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lnSpc>
                <a:spcPct val="90000"/>
              </a:lnSpc>
            </a:pPr>
            <a:r>
              <a:rPr lang="en-US" altLang="en-US" sz="1800"/>
              <a:t>Node with Gold and Katz became underfull, and was merged with its sibling </a:t>
            </a:r>
          </a:p>
          <a:p>
            <a:pPr>
              <a:lnSpc>
                <a:spcPct val="90000"/>
              </a:lnSpc>
            </a:pPr>
            <a:r>
              <a:rPr lang="en-US" altLang="en-US" sz="1800"/>
              <a:t>Parent node becomes underfull, and is merged with its sibling</a:t>
            </a:r>
          </a:p>
          <a:p>
            <a:pPr lvl="1">
              <a:lnSpc>
                <a:spcPct val="90000"/>
              </a:lnSpc>
            </a:pPr>
            <a:r>
              <a:rPr lang="en-US" altLang="en-US" sz="1800"/>
              <a:t>Value separating two nodes (at the parent) is pulled down when merging</a:t>
            </a:r>
          </a:p>
          <a:p>
            <a:pPr>
              <a:lnSpc>
                <a:spcPct val="90000"/>
              </a:lnSpc>
            </a:pPr>
            <a:r>
              <a:rPr lang="en-US" altLang="en-US" sz="1800"/>
              <a:t>Root node then has only one child, and is deleted</a:t>
            </a:r>
          </a:p>
        </p:txBody>
      </p:sp>
      <p:pic>
        <p:nvPicPr>
          <p:cNvPr id="38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3092450"/>
            <a:ext cx="8347075"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 y="654050"/>
            <a:ext cx="8256588"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1645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46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46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469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94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4691"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46"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Deletion</a:t>
            </a:r>
          </a:p>
        </p:txBody>
      </p:sp>
      <p:sp>
        <p:nvSpPr>
          <p:cNvPr id="39939" name="Rectangle 3"/>
          <p:cNvSpPr>
            <a:spLocks noGrp="1" noChangeArrowheads="1"/>
          </p:cNvSpPr>
          <p:nvPr>
            <p:ph type="body" idx="1"/>
          </p:nvPr>
        </p:nvSpPr>
        <p:spPr>
          <a:xfrm>
            <a:off x="148590" y="925830"/>
            <a:ext cx="8881110" cy="4674869"/>
          </a:xfrm>
        </p:spPr>
        <p:txBody>
          <a:bodyPr/>
          <a:lstStyle/>
          <a:p>
            <a:r>
              <a:rPr lang="en-US" altLang="en-US" smtClean="0"/>
              <a:t>Find the record to be deleted, and remove it from the main file and from the bucket (if present)</a:t>
            </a:r>
          </a:p>
          <a:p>
            <a:r>
              <a:rPr lang="en-US" altLang="en-US" dirty="0" smtClean="0"/>
              <a:t>Remove (search-key value, pointer) from the leaf node if there is no bucket or if the bucket has become empty</a:t>
            </a:r>
          </a:p>
          <a:p>
            <a:r>
              <a:rPr lang="en-US" altLang="en-US" dirty="0" smtClean="0"/>
              <a:t>If the node has too few entries due to the removal, and the entries in the node and a sibling fit into a single node, then </a:t>
            </a:r>
            <a:r>
              <a:rPr lang="en-US" altLang="en-US" b="1" i="1" dirty="0" smtClean="0">
                <a:solidFill>
                  <a:srgbClr val="3366CC"/>
                </a:solidFill>
              </a:rPr>
              <a:t>merge siblings</a:t>
            </a:r>
            <a:r>
              <a:rPr lang="en-US" altLang="en-US" b="1" i="1" dirty="0" smtClean="0"/>
              <a:t>:</a:t>
            </a:r>
            <a:endParaRPr lang="en-US" altLang="en-US" dirty="0" smtClean="0"/>
          </a:p>
          <a:p>
            <a:pPr lvl="1"/>
            <a:r>
              <a:rPr lang="en-US" altLang="en-US" dirty="0" smtClean="0">
                <a:ea typeface="ＭＳ Ｐゴシック" panose="020B0600070205080204" pitchFamily="34" charset="-128"/>
              </a:rPr>
              <a:t>Insert all the search-key values in the two nodes into a single node (the one on the left), and delete the other node.</a:t>
            </a:r>
          </a:p>
          <a:p>
            <a:pPr lvl="1"/>
            <a:r>
              <a:rPr lang="en-US" altLang="en-US" dirty="0" smtClean="0">
                <a:ea typeface="ＭＳ Ｐゴシック" panose="020B0600070205080204" pitchFamily="34" charset="-128"/>
              </a:rPr>
              <a:t>Delete the pair (</a:t>
            </a:r>
            <a:r>
              <a:rPr lang="en-US" altLang="en-US" i="1" dirty="0" smtClean="0">
                <a:ea typeface="ＭＳ Ｐゴシック" panose="020B0600070205080204" pitchFamily="34" charset="-128"/>
              </a:rPr>
              <a:t>K</a:t>
            </a:r>
            <a:r>
              <a:rPr lang="en-US" altLang="en-US" i="1" baseline="-25000" dirty="0" smtClean="0">
                <a:ea typeface="ＭＳ Ｐゴシック" panose="020B0600070205080204" pitchFamily="34" charset="-128"/>
              </a:rPr>
              <a:t>i–</a:t>
            </a:r>
            <a:r>
              <a:rPr lang="en-US" altLang="en-US" baseline="-25000" dirty="0" smtClean="0">
                <a:ea typeface="ＭＳ Ｐゴシック" panose="020B0600070205080204" pitchFamily="34" charset="-128"/>
              </a:rPr>
              <a:t>1</a:t>
            </a:r>
            <a:r>
              <a:rPr lang="en-US" altLang="en-US" dirty="0" smtClean="0">
                <a:ea typeface="ＭＳ Ｐゴシック" panose="020B0600070205080204" pitchFamily="34" charset="-128"/>
              </a:rPr>
              <a:t>, </a:t>
            </a:r>
            <a:r>
              <a:rPr lang="en-US" altLang="en-US" i="1" dirty="0" smtClean="0">
                <a:ea typeface="ＭＳ Ｐゴシック" panose="020B0600070205080204" pitchFamily="34" charset="-128"/>
              </a:rPr>
              <a:t>P</a:t>
            </a:r>
            <a:r>
              <a:rPr lang="en-US" altLang="en-US" i="1" baseline="-25000" dirty="0" smtClean="0">
                <a:ea typeface="ＭＳ Ｐゴシック" panose="020B0600070205080204" pitchFamily="34" charset="-128"/>
              </a:rPr>
              <a:t>i</a:t>
            </a:r>
            <a:r>
              <a:rPr lang="en-US" altLang="en-US" i="1" dirty="0" smtClean="0">
                <a:ea typeface="ＭＳ Ｐゴシック" panose="020B0600070205080204" pitchFamily="34" charset="-128"/>
              </a:rPr>
              <a:t>),</a:t>
            </a:r>
            <a:r>
              <a:rPr lang="en-US" altLang="en-US" dirty="0" smtClean="0">
                <a:ea typeface="ＭＳ Ｐゴシック" panose="020B0600070205080204" pitchFamily="34" charset="-128"/>
              </a:rPr>
              <a:t> where </a:t>
            </a:r>
            <a:r>
              <a:rPr lang="en-US" altLang="en-US" i="1" dirty="0" smtClean="0">
                <a:ea typeface="ＭＳ Ｐゴシック" panose="020B0600070205080204" pitchFamily="34" charset="-128"/>
              </a:rPr>
              <a:t>P</a:t>
            </a:r>
            <a:r>
              <a:rPr lang="en-US" altLang="en-US" i="1" baseline="-25000" dirty="0" smtClean="0">
                <a:ea typeface="ＭＳ Ｐゴシック" panose="020B0600070205080204" pitchFamily="34" charset="-128"/>
              </a:rPr>
              <a:t>i</a:t>
            </a:r>
            <a:r>
              <a:rPr lang="en-US" altLang="en-US" dirty="0" smtClean="0">
                <a:ea typeface="ＭＳ Ｐゴシック" panose="020B0600070205080204" pitchFamily="34" charset="-128"/>
              </a:rPr>
              <a:t> is the pointer to the deleted node, from its parent, recursively using the above procedure.</a:t>
            </a:r>
          </a:p>
        </p:txBody>
      </p:sp>
    </p:spTree>
    <p:extLst>
      <p:ext uri="{BB962C8B-B14F-4D97-AF65-F5344CB8AC3E}">
        <p14:creationId xmlns:p14="http://schemas.microsoft.com/office/powerpoint/2010/main" val="23150787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0594" name="Rectangle 2"/>
          <p:cNvSpPr>
            <a:spLocks noGrp="1" noChangeArrowheads="1"/>
          </p:cNvSpPr>
          <p:nvPr>
            <p:ph type="title"/>
          </p:nvPr>
        </p:nvSpPr>
        <p:spPr/>
        <p:txBody>
          <a:bodyPr/>
          <a:lstStyle/>
          <a:p>
            <a:pPr>
              <a:defRPr/>
            </a:pPr>
            <a:r>
              <a:rPr lang="en-US">
                <a:ea typeface="+mj-ea"/>
              </a:rPr>
              <a:t>Updates on B</a:t>
            </a:r>
            <a:r>
              <a:rPr lang="en-US" baseline="30000">
                <a:ea typeface="+mj-ea"/>
              </a:rPr>
              <a:t>+</a:t>
            </a:r>
            <a:r>
              <a:rPr lang="en-US">
                <a:ea typeface="+mj-ea"/>
              </a:rPr>
              <a:t>-Trees:  Deletion</a:t>
            </a:r>
          </a:p>
        </p:txBody>
      </p:sp>
      <p:sp>
        <p:nvSpPr>
          <p:cNvPr id="40963" name="Rectangle 3"/>
          <p:cNvSpPr>
            <a:spLocks noGrp="1" noChangeArrowheads="1"/>
          </p:cNvSpPr>
          <p:nvPr>
            <p:ph type="body" idx="1"/>
          </p:nvPr>
        </p:nvSpPr>
        <p:spPr/>
        <p:txBody>
          <a:bodyPr/>
          <a:lstStyle/>
          <a:p>
            <a:r>
              <a:rPr lang="en-US" altLang="en-US" smtClean="0"/>
              <a:t>Otherwise, if the node has too few entries due to the removal, but the entries in the node and a sibling do not fit into a single node, then </a:t>
            </a:r>
            <a:r>
              <a:rPr lang="en-US" altLang="en-US" b="1" smtClean="0">
                <a:solidFill>
                  <a:srgbClr val="3366CC"/>
                </a:solidFill>
              </a:rPr>
              <a:t>redistribute pointers</a:t>
            </a:r>
            <a:r>
              <a:rPr lang="en-US" altLang="en-US" smtClean="0"/>
              <a:t>:</a:t>
            </a:r>
          </a:p>
          <a:p>
            <a:pPr lvl="1"/>
            <a:r>
              <a:rPr lang="en-US" altLang="en-US" smtClean="0">
                <a:ea typeface="ＭＳ Ｐゴシック" panose="020B0600070205080204" pitchFamily="34" charset="-128"/>
              </a:rPr>
              <a:t>Redistribute the pointers between the node and a sibling such that both have more than the minimum number of entries.</a:t>
            </a:r>
          </a:p>
          <a:p>
            <a:pPr lvl="1"/>
            <a:r>
              <a:rPr lang="en-US" altLang="en-US" smtClean="0">
                <a:ea typeface="ＭＳ Ｐゴシック" panose="020B0600070205080204" pitchFamily="34" charset="-128"/>
              </a:rPr>
              <a:t>Update the corresponding search-key value in the parent of the node.</a:t>
            </a:r>
          </a:p>
          <a:p>
            <a:r>
              <a:rPr lang="en-US" altLang="en-US" smtClean="0"/>
              <a:t>The node deletions may cascade upwards till a node which has  </a:t>
            </a:r>
            <a:r>
              <a:rPr lang="en-US" altLang="en-US" smtClean="0">
                <a:sym typeface="Symbol" panose="05050102010706020507" pitchFamily="18" charset="2"/>
              </a:rPr>
              <a:t></a:t>
            </a:r>
            <a:r>
              <a:rPr lang="en-US" altLang="en-US" i="1" smtClean="0">
                <a:sym typeface="Symbol" panose="05050102010706020507" pitchFamily="18" charset="2"/>
              </a:rPr>
              <a:t>n/2</a:t>
            </a:r>
            <a:r>
              <a:rPr lang="en-US" altLang="en-US" smtClean="0">
                <a:sym typeface="Symbol" panose="05050102010706020507" pitchFamily="18" charset="2"/>
              </a:rPr>
              <a:t> or more pointers is found.  </a:t>
            </a:r>
          </a:p>
          <a:p>
            <a:r>
              <a:rPr lang="en-US" altLang="en-US" smtClean="0">
                <a:sym typeface="Symbol" panose="05050102010706020507" pitchFamily="18" charset="2"/>
              </a:rPr>
              <a:t>If the root node has only one pointer after deletion, it is deleted and the sole child becomes the root. </a:t>
            </a:r>
            <a:endParaRPr lang="en-US" altLang="en-US" smtClean="0"/>
          </a:p>
        </p:txBody>
      </p:sp>
    </p:spTree>
    <p:extLst>
      <p:ext uri="{BB962C8B-B14F-4D97-AF65-F5344CB8AC3E}">
        <p14:creationId xmlns:p14="http://schemas.microsoft.com/office/powerpoint/2010/main" val="7474086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7218" name="Rectangle 2"/>
          <p:cNvSpPr>
            <a:spLocks noGrp="1" noChangeArrowheads="1"/>
          </p:cNvSpPr>
          <p:nvPr>
            <p:ph type="title" idx="4294967295"/>
          </p:nvPr>
        </p:nvSpPr>
        <p:spPr/>
        <p:txBody>
          <a:bodyPr/>
          <a:lstStyle/>
          <a:p>
            <a:pPr>
              <a:defRPr/>
            </a:pPr>
            <a:r>
              <a:rPr lang="en-US">
                <a:ea typeface="+mj-ea"/>
              </a:rPr>
              <a:t>Non-Unique Search Keys</a:t>
            </a:r>
          </a:p>
        </p:txBody>
      </p:sp>
      <p:sp>
        <p:nvSpPr>
          <p:cNvPr id="41987" name="Rectangle 3"/>
          <p:cNvSpPr>
            <a:spLocks noGrp="1" noChangeArrowheads="1"/>
          </p:cNvSpPr>
          <p:nvPr>
            <p:ph type="body" idx="4294967295"/>
          </p:nvPr>
        </p:nvSpPr>
        <p:spPr>
          <a:xfrm>
            <a:off x="83127" y="727075"/>
            <a:ext cx="8847117" cy="5614348"/>
          </a:xfrm>
        </p:spPr>
        <p:txBody>
          <a:bodyPr/>
          <a:lstStyle/>
          <a:p>
            <a:r>
              <a:rPr lang="en-US" altLang="en-US" sz="2000" dirty="0" smtClean="0"/>
              <a:t>Alternatives to scheme described earlier</a:t>
            </a:r>
          </a:p>
          <a:p>
            <a:pPr lvl="1"/>
            <a:r>
              <a:rPr lang="en-US" altLang="en-US" sz="2000" dirty="0" smtClean="0">
                <a:ea typeface="ＭＳ Ｐゴシック" panose="020B0600070205080204" pitchFamily="34" charset="-128"/>
              </a:rPr>
              <a:t>Buckets on separate block (bad idea)</a:t>
            </a:r>
          </a:p>
          <a:p>
            <a:pPr lvl="1"/>
            <a:r>
              <a:rPr lang="en-US" altLang="en-US" sz="2000" dirty="0" smtClean="0">
                <a:ea typeface="ＭＳ Ｐゴシック" panose="020B0600070205080204" pitchFamily="34" charset="-128"/>
              </a:rPr>
              <a:t>List of tuple pointers with each key</a:t>
            </a:r>
          </a:p>
          <a:p>
            <a:pPr lvl="2"/>
            <a:r>
              <a:rPr lang="en-US" altLang="en-US" sz="2000" dirty="0" smtClean="0">
                <a:ea typeface="ＭＳ Ｐゴシック" panose="020B0600070205080204" pitchFamily="34" charset="-128"/>
              </a:rPr>
              <a:t>Extra code to handle long lists</a:t>
            </a:r>
          </a:p>
          <a:p>
            <a:pPr lvl="2"/>
            <a:r>
              <a:rPr lang="en-US" altLang="en-US" sz="2000" dirty="0" smtClean="0">
                <a:ea typeface="ＭＳ Ｐゴシック" panose="020B0600070205080204" pitchFamily="34" charset="-128"/>
              </a:rPr>
              <a:t>Deletion of a tuple can be expensive if there are many duplicates on search key (why?)</a:t>
            </a:r>
          </a:p>
          <a:p>
            <a:pPr lvl="2"/>
            <a:r>
              <a:rPr lang="en-US" altLang="en-US" sz="2000" dirty="0" smtClean="0">
                <a:ea typeface="ＭＳ Ｐゴシック" panose="020B0600070205080204" pitchFamily="34" charset="-128"/>
              </a:rPr>
              <a:t>Low space overhead, no extra cost for queries</a:t>
            </a:r>
          </a:p>
          <a:p>
            <a:pPr lvl="1"/>
            <a:r>
              <a:rPr lang="en-US" altLang="en-US" sz="2000" dirty="0" smtClean="0">
                <a:ea typeface="ＭＳ Ｐゴシック" panose="020B0600070205080204" pitchFamily="34" charset="-128"/>
              </a:rPr>
              <a:t>Make search key unique by adding a record-identifier</a:t>
            </a:r>
          </a:p>
          <a:p>
            <a:pPr lvl="2"/>
            <a:r>
              <a:rPr lang="en-US" altLang="en-US" sz="2000" dirty="0" smtClean="0">
                <a:ea typeface="ＭＳ Ｐゴシック" panose="020B0600070205080204" pitchFamily="34" charset="-128"/>
              </a:rPr>
              <a:t>Extra storage overhead for keys</a:t>
            </a:r>
          </a:p>
          <a:p>
            <a:pPr lvl="2"/>
            <a:r>
              <a:rPr lang="en-US" altLang="en-US" sz="2000" dirty="0" smtClean="0">
                <a:ea typeface="ＭＳ Ｐゴシック" panose="020B0600070205080204" pitchFamily="34" charset="-128"/>
              </a:rPr>
              <a:t>Simpler code for insertion/deletion</a:t>
            </a:r>
          </a:p>
          <a:p>
            <a:pPr lvl="2"/>
            <a:r>
              <a:rPr lang="en-US" altLang="en-US" sz="2000" dirty="0" smtClean="0">
                <a:ea typeface="ＭＳ Ｐゴシック" panose="020B0600070205080204" pitchFamily="34" charset="-128"/>
              </a:rPr>
              <a:t>Widely used</a:t>
            </a:r>
          </a:p>
          <a:p>
            <a:pPr lvl="1"/>
            <a:endParaRPr lang="en-US" altLang="en-US" sz="2000" dirty="0" smtClean="0">
              <a:ea typeface="ＭＳ Ｐゴシック" panose="020B0600070205080204" pitchFamily="34" charset="-128"/>
            </a:endParaRPr>
          </a:p>
        </p:txBody>
      </p:sp>
    </p:spTree>
    <p:extLst>
      <p:ext uri="{BB962C8B-B14F-4D97-AF65-F5344CB8AC3E}">
        <p14:creationId xmlns:p14="http://schemas.microsoft.com/office/powerpoint/2010/main" val="3309195048"/>
      </p:ext>
    </p:extLst>
  </p:cSld>
  <p:clrMapOvr>
    <a:masterClrMapping/>
  </p:clrMapOvr>
  <p:timing>
    <p:tnLst>
      <p:par>
        <p:cTn id="1" dur="indefinite" restart="never" nodeType="tmRoot"/>
      </p:par>
    </p:tnLst>
  </p:timing>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17564</Words>
  <Application>Microsoft Office PowerPoint</Application>
  <PresentationFormat>On-screen Show (4:3)</PresentationFormat>
  <Paragraphs>1672</Paragraphs>
  <Slides>207</Slides>
  <Notes>193</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207</vt:i4>
      </vt:variant>
    </vt:vector>
  </HeadingPairs>
  <TitlesOfParts>
    <vt:vector size="218" baseType="lpstr">
      <vt:lpstr>ＭＳ Ｐゴシック</vt:lpstr>
      <vt:lpstr>Calibri</vt:lpstr>
      <vt:lpstr>Greek Symbols</vt:lpstr>
      <vt:lpstr>Helvetica</vt:lpstr>
      <vt:lpstr>Monotype Sorts</vt:lpstr>
      <vt:lpstr>Symbol</vt:lpstr>
      <vt:lpstr>Times New Roman</vt:lpstr>
      <vt:lpstr>Webdings</vt:lpstr>
      <vt:lpstr>Wingdings</vt:lpstr>
      <vt:lpstr>2_db-5-grey</vt:lpstr>
      <vt:lpstr>Equation</vt:lpstr>
      <vt:lpstr>Unit V – Data Storage and Querying</vt:lpstr>
      <vt:lpstr>Chapter 10: Storage and File Structure</vt:lpstr>
      <vt:lpstr>Chapter 10:  Storage and File Structure</vt:lpstr>
      <vt:lpstr>Classification of Physical Storage Media</vt:lpstr>
      <vt:lpstr>Physical Storage Media</vt:lpstr>
      <vt:lpstr>Physical Storage Media (Cont.)</vt:lpstr>
      <vt:lpstr>Physical Storage Media (Cont.)</vt:lpstr>
      <vt:lpstr>Physical Storage Media (Cont.)</vt:lpstr>
      <vt:lpstr>Physical Storage Media (Cont.)</vt:lpstr>
      <vt:lpstr>Storage Hierarchy</vt:lpstr>
      <vt:lpstr>Storage Hierarchy (Cont.)</vt:lpstr>
      <vt:lpstr>Magnetic Hard Disk Mechanism</vt:lpstr>
      <vt:lpstr>Magnetic Disks</vt:lpstr>
      <vt:lpstr>Magnetic Disks (Cont.)</vt:lpstr>
      <vt:lpstr>Disk Subsystem</vt:lpstr>
      <vt:lpstr>Disk Subsystem</vt:lpstr>
      <vt:lpstr>Performance Measures of Disks</vt:lpstr>
      <vt:lpstr>Performance Measures (Cont.)</vt:lpstr>
      <vt:lpstr>Optimization of Disk-Block Access</vt:lpstr>
      <vt:lpstr>Optimization of Disk Block Access (Cont.)</vt:lpstr>
      <vt:lpstr>Optimization of Disk Block Access (Cont.)</vt:lpstr>
      <vt:lpstr>Flash Storage</vt:lpstr>
      <vt:lpstr>RAID</vt:lpstr>
      <vt:lpstr>Improvement of Reliability via Redundancy</vt:lpstr>
      <vt:lpstr>Improvement in Performance via Parallelism</vt:lpstr>
      <vt:lpstr>RAID Levels</vt:lpstr>
      <vt:lpstr>RAID Levels (Cont.)</vt:lpstr>
      <vt:lpstr>RAID Levels (Cont.)</vt:lpstr>
      <vt:lpstr>RAID Levels (Cont.)</vt:lpstr>
      <vt:lpstr>RAID Levels (Cont.)</vt:lpstr>
      <vt:lpstr>RAID Levels (Cont.)</vt:lpstr>
      <vt:lpstr>Choice of RAID Level</vt:lpstr>
      <vt:lpstr>Choice of RAID Level (Cont.)</vt:lpstr>
      <vt:lpstr>Hardware Issues</vt:lpstr>
      <vt:lpstr>Hardware Issues (Cont.)</vt:lpstr>
      <vt:lpstr>Optical Disks</vt:lpstr>
      <vt:lpstr>Magnetic Tapes</vt:lpstr>
      <vt:lpstr>File Organization, Record Organization and Storage Access</vt:lpstr>
      <vt:lpstr>File Organization</vt:lpstr>
      <vt:lpstr>Fixed-Length Records</vt:lpstr>
      <vt:lpstr>Deleting record 3 and compacting</vt:lpstr>
      <vt:lpstr>Deleting record 3 and moving last record</vt:lpstr>
      <vt:lpstr>Free Lists</vt:lpstr>
      <vt:lpstr>Variable-Length Records</vt:lpstr>
      <vt:lpstr>Variable-Length Records: Slotted Page Structure</vt:lpstr>
      <vt:lpstr>Organization of Records in Files</vt:lpstr>
      <vt:lpstr>Sequential File Organization</vt:lpstr>
      <vt:lpstr>Sequential File Organization (Cont.)</vt:lpstr>
      <vt:lpstr>Multitable Clustering File Organization</vt:lpstr>
      <vt:lpstr>Multitable Clustering File Organization (cont.)</vt:lpstr>
      <vt:lpstr>Data Dictionary Storage</vt:lpstr>
      <vt:lpstr>Relational Representation of System Metadata</vt:lpstr>
      <vt:lpstr>Storage Access</vt:lpstr>
      <vt:lpstr>Buffer Manager</vt:lpstr>
      <vt:lpstr>Buffer-Replacement Policies</vt:lpstr>
      <vt:lpstr>Buffer-Replacement Policies (Cont.)</vt:lpstr>
      <vt:lpstr>End of Chapter 10</vt:lpstr>
      <vt:lpstr>Figure 10.03</vt:lpstr>
      <vt:lpstr>Figure 10.18</vt:lpstr>
      <vt:lpstr>Figure in-10.1</vt:lpstr>
      <vt:lpstr>Chapter 11: Indexing and Hashing</vt:lpstr>
      <vt:lpstr>Chapter 11:  Indexing and Hashing</vt:lpstr>
      <vt:lpstr>Basic Concepts</vt:lpstr>
      <vt:lpstr>Index Evaluation Metrics</vt:lpstr>
      <vt:lpstr>Ordered Indices</vt:lpstr>
      <vt:lpstr>Dense Index Files</vt:lpstr>
      <vt:lpstr>Dense Index Files (Cont.)</vt:lpstr>
      <vt:lpstr>Sparse Index Files</vt:lpstr>
      <vt:lpstr>Sparse Index Files (Cont.)</vt:lpstr>
      <vt:lpstr>Secondary Indices Example</vt:lpstr>
      <vt:lpstr>Primary and Secondary Indices</vt:lpstr>
      <vt:lpstr>Multilevel Index</vt:lpstr>
      <vt:lpstr>Multilevel Index (Cont.)</vt:lpstr>
      <vt:lpstr>Index Update:  Deletion</vt:lpstr>
      <vt:lpstr>Index Update:  Insertion</vt:lpstr>
      <vt:lpstr>Secondary Indices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Queries on B+-Trees</vt:lpstr>
      <vt:lpstr>Handling Duplicates</vt:lpstr>
      <vt:lpstr>Handling Duplicates</vt:lpstr>
      <vt:lpstr>Queries on B+-Trees (Cont.)</vt:lpstr>
      <vt:lpstr>Updates on B+-Trees:  Insertion</vt:lpstr>
      <vt:lpstr>Updates on B+-Trees:  Insertion (Cont.)</vt:lpstr>
      <vt:lpstr>B+-Tree  Insertion</vt:lpstr>
      <vt:lpstr>B+-Tree  Insertion</vt:lpstr>
      <vt:lpstr>Insertion in B+-Trees (Cont.)</vt:lpstr>
      <vt:lpstr>Examples of B+-Tree Deletion</vt:lpstr>
      <vt:lpstr>Examples of B+-Tree Deletion (Cont.)</vt:lpstr>
      <vt:lpstr>Example of B+-tree Deletion (Cont.)</vt:lpstr>
      <vt:lpstr>Updates on B+-Trees: Deletion</vt:lpstr>
      <vt:lpstr>Updates on B+-Trees:  Deletion</vt:lpstr>
      <vt:lpstr>Non-Unique Search Keys</vt:lpstr>
      <vt:lpstr>B+-Tree File Organization</vt:lpstr>
      <vt:lpstr>B+-Tree File Organization (Cont.)</vt:lpstr>
      <vt:lpstr>Other Issues in Indexing</vt:lpstr>
      <vt:lpstr>Indexing Strings</vt:lpstr>
      <vt:lpstr>Bulk Loading and Bottom-Up Build</vt:lpstr>
      <vt:lpstr>B-Tree Index Files</vt:lpstr>
      <vt:lpstr>B-Tree Index File Example</vt:lpstr>
      <vt:lpstr>B-Tree Index Files (Cont.)</vt:lpstr>
      <vt:lpstr>Multiple-Key Access</vt:lpstr>
      <vt:lpstr>Indices on Multiple Keys</vt:lpstr>
      <vt:lpstr>Indices on Multiple Attributes</vt:lpstr>
      <vt:lpstr>Other Features</vt:lpstr>
      <vt:lpstr>Hashing</vt:lpstr>
      <vt:lpstr>Static Hashing</vt:lpstr>
      <vt:lpstr>Example of Hash File Organization</vt:lpstr>
      <vt:lpstr>Example of Hash File Organization </vt:lpstr>
      <vt:lpstr>Hash Functions</vt:lpstr>
      <vt:lpstr>Handling of Bucket Overflows</vt:lpstr>
      <vt:lpstr>Handling of Bucket Overflows (Cont.)</vt:lpstr>
      <vt:lpstr>Hash Indices</vt:lpstr>
      <vt:lpstr>Example of Hash Index</vt:lpstr>
      <vt:lpstr>Deficiencies of Static Hashing</vt:lpstr>
      <vt:lpstr>Dynamic Hashing</vt:lpstr>
      <vt:lpstr>General Extendable Hash Structure </vt:lpstr>
      <vt:lpstr>Use of Extendable Hash Structure</vt:lpstr>
      <vt:lpstr>Insertion in Extendable Hash Structure (Cont) </vt:lpstr>
      <vt:lpstr>Deletion in Extendable Hash Structure</vt:lpstr>
      <vt:lpstr>Use of Extendable Hash Structure:  Example</vt:lpstr>
      <vt:lpstr>Example (Cont.)</vt:lpstr>
      <vt:lpstr>Example (Cont.)</vt:lpstr>
      <vt:lpstr>Example (Cont.)</vt:lpstr>
      <vt:lpstr>Example (Cont.)</vt:lpstr>
      <vt:lpstr>Example (Cont.)</vt:lpstr>
      <vt:lpstr>Example (Cont.)</vt:lpstr>
      <vt:lpstr>Example (Cont.)</vt:lpstr>
      <vt:lpstr>Extendable Hashing vs. Other Schemes</vt:lpstr>
      <vt:lpstr>Comparison of Ordered Indexing and Hashing</vt:lpstr>
      <vt:lpstr>Bitmap Indices</vt:lpstr>
      <vt:lpstr>Bitmap Indices (Cont.)</vt:lpstr>
      <vt:lpstr>Bitmap Indices (Cont.)</vt:lpstr>
      <vt:lpstr>Bitmap Indices (Cont.)</vt:lpstr>
      <vt:lpstr>Efficient Implementation of Bitmap Operations</vt:lpstr>
      <vt:lpstr>Index Definition in SQL</vt:lpstr>
      <vt:lpstr>End of Chapter</vt:lpstr>
      <vt:lpstr>Figure 11.01</vt:lpstr>
      <vt:lpstr>Figure 11.15 </vt:lpstr>
      <vt:lpstr>Partitioned Hashing</vt:lpstr>
      <vt:lpstr>Grid Files</vt:lpstr>
      <vt:lpstr>Example Grid File for account</vt:lpstr>
      <vt:lpstr>Queries on a Grid File</vt:lpstr>
      <vt:lpstr>Grid Files (Cont.)</vt:lpstr>
      <vt:lpstr>Chapter 12: Query Processing</vt:lpstr>
      <vt:lpstr>Chapter 12:  Query Processing</vt:lpstr>
      <vt:lpstr>Basic Steps in Query Processing</vt:lpstr>
      <vt:lpstr>Basic Steps in Query Processing (Cont.)</vt:lpstr>
      <vt:lpstr>Basic Steps in Query Processing : Optimization</vt:lpstr>
      <vt:lpstr>Basic Steps: Optimization (Cont.)</vt:lpstr>
      <vt:lpstr>Measures of Query Cost</vt:lpstr>
      <vt:lpstr>Measures of Query Cost (Cont.)</vt:lpstr>
      <vt:lpstr>Measures of Query Cost (Cont.)</vt:lpstr>
      <vt:lpstr>Selection Operation</vt:lpstr>
      <vt:lpstr>Selections Using Indices</vt:lpstr>
      <vt:lpstr>Selections Using Indices</vt:lpstr>
      <vt:lpstr>Selections Involving Comparisons</vt:lpstr>
      <vt:lpstr>Implementation of Complex Selections</vt:lpstr>
      <vt:lpstr>Algorithms for Complex Selections</vt:lpstr>
      <vt:lpstr>Sorting</vt:lpstr>
      <vt:lpstr>External Sort-Merge</vt:lpstr>
      <vt:lpstr>External Sort-Merge (Cont.)</vt:lpstr>
      <vt:lpstr>External Sort-Merge (Cont.)</vt:lpstr>
      <vt:lpstr>Example: External Sorting Using Sort-Merge</vt:lpstr>
      <vt:lpstr>External Merge Sort (Cont.)</vt:lpstr>
      <vt:lpstr>External Merge Sort (Cont.)</vt:lpstr>
      <vt:lpstr>Join Operation</vt:lpstr>
      <vt:lpstr>Nested-Loop Join</vt:lpstr>
      <vt:lpstr>Nested-Loop Join (Cont.)</vt:lpstr>
      <vt:lpstr>Block Nested-Loop Join</vt:lpstr>
      <vt:lpstr>Block Nested-Loop Join (Cont.)</vt:lpstr>
      <vt:lpstr>Indexed Nested-Loop Join</vt:lpstr>
      <vt:lpstr>Example of Nested-Loop Join Costs</vt:lpstr>
      <vt:lpstr>Merge-Join</vt:lpstr>
      <vt:lpstr>Merge-Join (Cont.)</vt:lpstr>
      <vt:lpstr>Hash-Join</vt:lpstr>
      <vt:lpstr>Hash-Join (Cont.)</vt:lpstr>
      <vt:lpstr>Hash-Join (Cont.)</vt:lpstr>
      <vt:lpstr>Hash-Join Algorithm</vt:lpstr>
      <vt:lpstr>Hash-Join algorithm (Cont.)</vt:lpstr>
      <vt:lpstr>Handling of Overflows</vt:lpstr>
      <vt:lpstr>Cost of Hash-Join</vt:lpstr>
      <vt:lpstr>Example of Cost of Hash-Join</vt:lpstr>
      <vt:lpstr>Hybrid Hash–Join</vt:lpstr>
      <vt:lpstr>Complex Joins</vt:lpstr>
      <vt:lpstr>Other Operations</vt:lpstr>
      <vt:lpstr>Other Operations : Aggregation</vt:lpstr>
      <vt:lpstr>Other Operations : Set Operations</vt:lpstr>
      <vt:lpstr>Other Operations : Set Operations</vt:lpstr>
      <vt:lpstr>Other Operations : Outer Join</vt:lpstr>
      <vt:lpstr>Other Operations : Outer Join</vt:lpstr>
      <vt:lpstr>Evaluation of Expressions</vt:lpstr>
      <vt:lpstr>Materialization</vt:lpstr>
      <vt:lpstr>Materialization (Cont.)</vt:lpstr>
      <vt:lpstr>Pipelining</vt:lpstr>
      <vt:lpstr>Pipelining (Cont.)</vt:lpstr>
      <vt:lpstr>Pipelining (Cont.)</vt:lpstr>
      <vt:lpstr>Evaluation Algorithms for Pipelining</vt:lpstr>
      <vt:lpstr>End of Chapter</vt:lpstr>
      <vt:lpstr>Figure 12.02</vt:lpstr>
      <vt:lpstr>Selection Operation (Cont.)</vt:lpstr>
    </vt:vector>
  </TitlesOfParts>
  <Company>srit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narasimhulu</dc:creator>
  <cp:lastModifiedBy>narasimhulu</cp:lastModifiedBy>
  <cp:revision>99</cp:revision>
  <dcterms:created xsi:type="dcterms:W3CDTF">2020-09-25T05:34:29Z</dcterms:created>
  <dcterms:modified xsi:type="dcterms:W3CDTF">2021-02-13T10:16:12Z</dcterms:modified>
</cp:coreProperties>
</file>